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omments/modernComment1.xml" ContentType="application/vnd.ms-powerpoint.comment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comments/modernComment2.xml" ContentType="application/vnd.ms-powerpoint.comment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8"/>
  </p:notesMasterIdLst>
  <p:sldIdLst>
    <p:sldId id="1661" r:id="rId2"/>
    <p:sldId id="11413" r:id="rId3"/>
    <p:sldId id="11414" r:id="rId4"/>
    <p:sldId id="10612" r:id="rId5"/>
    <p:sldId id="10623" r:id="rId6"/>
    <p:sldId id="4598" r:id="rId7"/>
    <p:sldId id="4564" r:id="rId8"/>
    <p:sldId id="10622" r:id="rId9"/>
    <p:sldId id="4848" r:id="rId10"/>
    <p:sldId id="4590" r:id="rId11"/>
    <p:sldId id="11343" r:id="rId12"/>
    <p:sldId id="11375" r:id="rId13"/>
    <p:sldId id="2400" r:id="rId14"/>
    <p:sldId id="1623" r:id="rId15"/>
    <p:sldId id="1620" r:id="rId16"/>
    <p:sldId id="11384" r:id="rId17"/>
    <p:sldId id="11376" r:id="rId18"/>
    <p:sldId id="1677" r:id="rId19"/>
    <p:sldId id="10541" r:id="rId20"/>
    <p:sldId id="2020" r:id="rId21"/>
    <p:sldId id="11378" r:id="rId22"/>
    <p:sldId id="11410" r:id="rId23"/>
    <p:sldId id="11409" r:id="rId24"/>
    <p:sldId id="1943" r:id="rId25"/>
    <p:sldId id="4349" r:id="rId26"/>
    <p:sldId id="11359" r:id="rId27"/>
    <p:sldId id="11360" r:id="rId28"/>
    <p:sldId id="8546" r:id="rId29"/>
    <p:sldId id="337" r:id="rId30"/>
    <p:sldId id="11382" r:id="rId31"/>
    <p:sldId id="2394" r:id="rId32"/>
    <p:sldId id="3749" r:id="rId33"/>
    <p:sldId id="269" r:id="rId34"/>
    <p:sldId id="1522" r:id="rId35"/>
    <p:sldId id="1526" r:id="rId36"/>
    <p:sldId id="270" r:id="rId37"/>
    <p:sldId id="1520" r:id="rId38"/>
    <p:sldId id="1516" r:id="rId39"/>
    <p:sldId id="1529" r:id="rId40"/>
    <p:sldId id="1512" r:id="rId41"/>
    <p:sldId id="272" r:id="rId42"/>
    <p:sldId id="11372" r:id="rId43"/>
    <p:sldId id="11381" r:id="rId44"/>
    <p:sldId id="11411" r:id="rId45"/>
    <p:sldId id="2018" r:id="rId46"/>
    <p:sldId id="2019" r:id="rId47"/>
    <p:sldId id="11373" r:id="rId48"/>
    <p:sldId id="11415" r:id="rId49"/>
    <p:sldId id="11416" r:id="rId50"/>
    <p:sldId id="11417" r:id="rId51"/>
    <p:sldId id="11418" r:id="rId52"/>
    <p:sldId id="11419" r:id="rId53"/>
    <p:sldId id="11420" r:id="rId54"/>
    <p:sldId id="10542" r:id="rId55"/>
    <p:sldId id="11423" r:id="rId56"/>
    <p:sldId id="11421" r:id="rId57"/>
    <p:sldId id="11422" r:id="rId58"/>
    <p:sldId id="10543" r:id="rId59"/>
    <p:sldId id="10544" r:id="rId60"/>
    <p:sldId id="11412" r:id="rId61"/>
    <p:sldId id="11374" r:id="rId62"/>
    <p:sldId id="11405" r:id="rId63"/>
    <p:sldId id="3750" r:id="rId64"/>
    <p:sldId id="11408" r:id="rId65"/>
    <p:sldId id="1524" r:id="rId66"/>
    <p:sldId id="1826" r:id="rId6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authors.xml><?xml version="1.0" encoding="utf-8"?>
<p188:authorLst xmlns:a="http://schemas.openxmlformats.org/drawingml/2006/main" xmlns:r="http://schemas.openxmlformats.org/officeDocument/2006/relationships" xmlns:p188="http://schemas.microsoft.com/office/powerpoint/2018/8/main">
  <p188:author id="{D9715E4F-88AC-F5A2-EB01-40437ABBA6D9}" name="Ray Kao" initials="RK" userId="S::rakao@microsoft.com::22c99d31-0281-4487-99dd-06aaae303535" providerId="AD"/>
  <p188:author id="{1C1847C0-56E7-D9AB-CBAA-A6B2ADF87461}" name="Natalia Konokhova" initials="NK" userId="S::nataliak@microsoft.com::a9d84526-668b-48dc-aba6-c094cb72b329"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D11C15F-3AA0-DA4D-B35F-F8716CEE64ED}" v="15" dt="2019-10-07T20:31:39.36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009"/>
    <p:restoredTop sz="94694"/>
  </p:normalViewPr>
  <p:slideViewPr>
    <p:cSldViewPr snapToGrid="0" snapToObjects="1">
      <p:cViewPr>
        <p:scale>
          <a:sx n="100" d="100"/>
          <a:sy n="100" d="100"/>
        </p:scale>
        <p:origin x="2824" y="188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microsoft.com/office/2018/10/relationships/authors" Target="author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theme" Target="theme/theme1.xml"/></Relationships>
</file>

<file path=ppt/comments/modernComment1.xml><?xml version="1.0" encoding="utf-8"?>
<p188:cmLst xmlns:a="http://schemas.openxmlformats.org/drawingml/2006/main" xmlns:r="http://schemas.openxmlformats.org/officeDocument/2006/relationships" xmlns:p188="http://schemas.microsoft.com/office/powerpoint/2018/8/main">
  <p188:cm id="{12E6CE2C-5AEB-4DD7-B3E6-22F216F15D2C}" authorId="{D9715E4F-88AC-F5A2-EB01-40437ABBA6D9}" created="2019-10-01T22:55:10.817">
    <ac:deMkLst xmlns:ac="http://schemas.microsoft.com/office/drawing/2013/main/command">
      <pc:docMk xmlns:pc="http://schemas.microsoft.com/office/powerpoint/2013/main/command"/>
      <pc:sldMk xmlns:pc="http://schemas.microsoft.com/office/powerpoint/2013/main/command" cId="1649104520" sldId="10612"/>
      <ac:graphicFrameMk id="5" creationId="{1D399B8F-A702-4625-AFD1-9843D49EACF7}"/>
    </ac:deMkLst>
    <p188:replyLst>
      <p188:reply id="{8347DFD1-9D59-4109-8120-5A1C11EEB9E3}" authorId="{1C1847C0-56E7-D9AB-CBAA-A6B2ADF87461}" created="2019-10-02T14:55:18.556">
        <p188:txBody>
          <a:bodyPr/>
          <a:lstStyle/>
          <a:p>
            <a:r>
              <a:rPr lang="en-US"/>
              <a:t>This is grey area. ECP should ensure that there are spending gurdrails that prevent from expensive $$$ oops</a:t>
            </a:r>
          </a:p>
        </p188:txBody>
      </p188:reply>
    </p188:replyLst>
    <p188:txBody>
      <a:bodyPr/>
      <a:lstStyle/>
      <a:p>
        <a:r>
          <a:rPr lang="en-US"/>
          <a:t>Not sure If Billing/Chargeback in my opinon belongs in ECP.
I know I put something like that in the RBC deck but that was more as a starting/reference to what they would like to achieve.
Billing/Chargeback should be something that ECP might help narrowdown/help target but it's not ECP responsibility to track this. </a:t>
        </a:r>
      </a:p>
    </p188:txBody>
  </p188:cm>
</p188:cmLst>
</file>

<file path=ppt/comments/modernComment2.xml><?xml version="1.0" encoding="utf-8"?>
<p188:cmLst xmlns:a="http://schemas.openxmlformats.org/drawingml/2006/main" xmlns:r="http://schemas.openxmlformats.org/officeDocument/2006/relationships" xmlns:p188="http://schemas.microsoft.com/office/powerpoint/2018/8/main">
  <p188:cm id="{C4538FE3-D079-491A-A157-5C0526CA42B5}" authorId="{D9715E4F-88AC-F5A2-EB01-40437ABBA6D9}" created="2019-10-01T23:07:30.001">
    <pc:sldMkLst xmlns:pc="http://schemas.microsoft.com/office/powerpoint/2013/main/command">
      <pc:docMk/>
      <pc:sldMk cId="896948159" sldId="4564"/>
    </pc:sldMkLst>
    <p188:replyLst>
      <p188:reply id="{6B82698F-5638-414D-AC88-AB16E975BF0C}" authorId="{1C1847C0-56E7-D9AB-CBAA-A6B2ADF87461}" created="2019-10-02T14:03:41.814">
        <p188:txBody>
          <a:bodyPr/>
          <a:lstStyle/>
          <a:p>
            <a:r>
              <a:rPr lang="en-US"/>
              <a:t>should i make the slide 12 pretty ? 
and take out slide 11</a:t>
            </a:r>
          </a:p>
        </p188:txBody>
      </p188:reply>
    </p188:replyLst>
    <p188:txBody>
      <a:bodyPr/>
      <a:lstStyle/>
      <a:p>
        <a:r>
          <a:rPr lang="en-US"/>
          <a:t>I really like this slide
It's missing 2 core things:
- Source Control
- Pipelines that will run the CRUD operations against the Policy Engine/ARM</a:t>
        </a:r>
      </a:p>
    </p188:txBody>
  </p188:cm>
</p188:cmLst>
</file>

<file path=ppt/diagrams/_rels/data1.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sv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11" Type="http://schemas.openxmlformats.org/officeDocument/2006/relationships/image" Target="../media/image14.png"/><Relationship Id="rId5" Type="http://schemas.openxmlformats.org/officeDocument/2006/relationships/image" Target="../media/image8.png"/><Relationship Id="rId10" Type="http://schemas.openxmlformats.org/officeDocument/2006/relationships/image" Target="../media/image13.svg"/><Relationship Id="rId4" Type="http://schemas.openxmlformats.org/officeDocument/2006/relationships/image" Target="../media/image7.svg"/><Relationship Id="rId9" Type="http://schemas.openxmlformats.org/officeDocument/2006/relationships/image" Target="../media/image12.png"/></Relationships>
</file>

<file path=ppt/diagrams/_rels/data2.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svg"/><Relationship Id="rId1" Type="http://schemas.openxmlformats.org/officeDocument/2006/relationships/image" Target="../media/image16.png"/><Relationship Id="rId6" Type="http://schemas.openxmlformats.org/officeDocument/2006/relationships/image" Target="../media/image21.svg"/><Relationship Id="rId5" Type="http://schemas.openxmlformats.org/officeDocument/2006/relationships/image" Target="../media/image20.png"/><Relationship Id="rId10" Type="http://schemas.openxmlformats.org/officeDocument/2006/relationships/image" Target="../media/image25.svg"/><Relationship Id="rId4" Type="http://schemas.openxmlformats.org/officeDocument/2006/relationships/image" Target="../media/image19.svg"/><Relationship Id="rId9" Type="http://schemas.openxmlformats.org/officeDocument/2006/relationships/image" Target="../media/image24.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sv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11" Type="http://schemas.openxmlformats.org/officeDocument/2006/relationships/image" Target="../media/image14.png"/><Relationship Id="rId5" Type="http://schemas.openxmlformats.org/officeDocument/2006/relationships/image" Target="../media/image8.png"/><Relationship Id="rId10" Type="http://schemas.openxmlformats.org/officeDocument/2006/relationships/image" Target="../media/image13.svg"/><Relationship Id="rId4" Type="http://schemas.openxmlformats.org/officeDocument/2006/relationships/image" Target="../media/image7.svg"/><Relationship Id="rId9" Type="http://schemas.openxmlformats.org/officeDocument/2006/relationships/image" Target="../media/image12.png"/></Relationships>
</file>

<file path=ppt/diagrams/_rels/drawing2.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svg"/><Relationship Id="rId1" Type="http://schemas.openxmlformats.org/officeDocument/2006/relationships/image" Target="../media/image16.png"/><Relationship Id="rId6" Type="http://schemas.openxmlformats.org/officeDocument/2006/relationships/image" Target="../media/image21.svg"/><Relationship Id="rId5" Type="http://schemas.openxmlformats.org/officeDocument/2006/relationships/image" Target="../media/image20.png"/><Relationship Id="rId10" Type="http://schemas.openxmlformats.org/officeDocument/2006/relationships/image" Target="../media/image25.svg"/><Relationship Id="rId4" Type="http://schemas.openxmlformats.org/officeDocument/2006/relationships/image" Target="../media/image19.svg"/><Relationship Id="rId9" Type="http://schemas.openxmlformats.org/officeDocument/2006/relationships/image" Target="../media/image24.png"/></Relationships>
</file>

<file path=ppt/diagrams/colors1.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0EB56B2-2F04-4F98-B18F-0A4C903DBEC9}" type="doc">
      <dgm:prSet loTypeId="urn:microsoft.com/office/officeart/2018/5/layout/CenteredIconLabelDescriptionList" loCatId="icon" qsTypeId="urn:microsoft.com/office/officeart/2005/8/quickstyle/simple1" qsCatId="simple" csTypeId="urn:microsoft.com/office/officeart/2018/5/colors/Iconchunking_neutralbg_colorful5" csCatId="colorful" phldr="1"/>
      <dgm:spPr/>
      <dgm:t>
        <a:bodyPr/>
        <a:lstStyle/>
        <a:p>
          <a:endParaRPr lang="en-US"/>
        </a:p>
      </dgm:t>
    </dgm:pt>
    <dgm:pt modelId="{7AE9D0F3-B922-41BD-9C24-1683B1CFBE35}">
      <dgm:prSet/>
      <dgm:spPr/>
      <dgm:t>
        <a:bodyPr/>
        <a:lstStyle/>
        <a:p>
          <a:pPr>
            <a:lnSpc>
              <a:spcPct val="100000"/>
            </a:lnSpc>
            <a:defRPr b="1"/>
          </a:pPr>
          <a:r>
            <a:rPr lang="en-US"/>
            <a:t>Organize Azure resources:</a:t>
          </a:r>
        </a:p>
      </dgm:t>
    </dgm:pt>
    <dgm:pt modelId="{76001A2F-6DC7-4750-8B48-7D0DF14531EB}" type="parTrans" cxnId="{B237A676-9B6C-4E94-BC98-C81D2668C223}">
      <dgm:prSet/>
      <dgm:spPr/>
      <dgm:t>
        <a:bodyPr/>
        <a:lstStyle/>
        <a:p>
          <a:endParaRPr lang="en-US"/>
        </a:p>
      </dgm:t>
    </dgm:pt>
    <dgm:pt modelId="{D07273F4-0E89-4CE8-9FD5-CBE849086D44}" type="sibTrans" cxnId="{B237A676-9B6C-4E94-BC98-C81D2668C223}">
      <dgm:prSet/>
      <dgm:spPr/>
      <dgm:t>
        <a:bodyPr/>
        <a:lstStyle/>
        <a:p>
          <a:endParaRPr lang="en-US"/>
        </a:p>
      </dgm:t>
    </dgm:pt>
    <dgm:pt modelId="{C407C1F5-62C0-4CA5-BEC8-BB0B7ED9901A}">
      <dgm:prSet/>
      <dgm:spPr/>
      <dgm:t>
        <a:bodyPr/>
        <a:lstStyle/>
        <a:p>
          <a:pPr>
            <a:lnSpc>
              <a:spcPct val="100000"/>
            </a:lnSpc>
          </a:pPr>
          <a:r>
            <a:rPr lang="en-US"/>
            <a:t>Management groups, subscriptions, resources groups and resources</a:t>
          </a:r>
        </a:p>
      </dgm:t>
    </dgm:pt>
    <dgm:pt modelId="{5A28A0F4-1959-4E74-A6E2-3FA41FB52717}" type="parTrans" cxnId="{F9D5209E-D670-4A66-BD73-B0741B854D44}">
      <dgm:prSet/>
      <dgm:spPr/>
      <dgm:t>
        <a:bodyPr/>
        <a:lstStyle/>
        <a:p>
          <a:endParaRPr lang="en-US"/>
        </a:p>
      </dgm:t>
    </dgm:pt>
    <dgm:pt modelId="{46A9F75B-E422-4015-AF47-F6F218F9FE56}" type="sibTrans" cxnId="{F9D5209E-D670-4A66-BD73-B0741B854D44}">
      <dgm:prSet/>
      <dgm:spPr/>
      <dgm:t>
        <a:bodyPr/>
        <a:lstStyle/>
        <a:p>
          <a:endParaRPr lang="en-US"/>
        </a:p>
      </dgm:t>
    </dgm:pt>
    <dgm:pt modelId="{ECFC4095-6016-478D-B1C4-8D4CBD580FF2}">
      <dgm:prSet/>
      <dgm:spPr/>
      <dgm:t>
        <a:bodyPr/>
        <a:lstStyle/>
        <a:p>
          <a:pPr>
            <a:lnSpc>
              <a:spcPct val="100000"/>
            </a:lnSpc>
          </a:pPr>
          <a:r>
            <a:rPr lang="en-US"/>
            <a:t>Tags</a:t>
          </a:r>
        </a:p>
      </dgm:t>
    </dgm:pt>
    <dgm:pt modelId="{B0FDC7DD-52F9-41CE-9825-CCE48241A16A}" type="parTrans" cxnId="{24AA813D-AFC2-4D22-AD36-09BFD46CB813}">
      <dgm:prSet/>
      <dgm:spPr/>
      <dgm:t>
        <a:bodyPr/>
        <a:lstStyle/>
        <a:p>
          <a:endParaRPr lang="en-US"/>
        </a:p>
      </dgm:t>
    </dgm:pt>
    <dgm:pt modelId="{F8B3E047-440D-4FA1-9BA2-A9B0B8911D8D}" type="sibTrans" cxnId="{24AA813D-AFC2-4D22-AD36-09BFD46CB813}">
      <dgm:prSet/>
      <dgm:spPr/>
      <dgm:t>
        <a:bodyPr/>
        <a:lstStyle/>
        <a:p>
          <a:endParaRPr lang="en-US"/>
        </a:p>
      </dgm:t>
    </dgm:pt>
    <dgm:pt modelId="{24AE6009-21D8-4021-BAE1-1C64F1550C42}">
      <dgm:prSet/>
      <dgm:spPr/>
      <dgm:t>
        <a:bodyPr/>
        <a:lstStyle/>
        <a:p>
          <a:pPr>
            <a:lnSpc>
              <a:spcPct val="100000"/>
            </a:lnSpc>
          </a:pPr>
          <a:r>
            <a:rPr lang="en-US"/>
            <a:t>Naming standards</a:t>
          </a:r>
        </a:p>
      </dgm:t>
    </dgm:pt>
    <dgm:pt modelId="{25C885B7-7146-44F0-BEF8-60A078EA9CC7}" type="parTrans" cxnId="{C5E7CEA3-E18D-435A-8B19-CE342C701D30}">
      <dgm:prSet/>
      <dgm:spPr/>
      <dgm:t>
        <a:bodyPr/>
        <a:lstStyle/>
        <a:p>
          <a:endParaRPr lang="en-US"/>
        </a:p>
      </dgm:t>
    </dgm:pt>
    <dgm:pt modelId="{DB3C9BCE-1CD2-4B41-AEC4-8AB4D1AE7819}" type="sibTrans" cxnId="{C5E7CEA3-E18D-435A-8B19-CE342C701D30}">
      <dgm:prSet/>
      <dgm:spPr/>
      <dgm:t>
        <a:bodyPr/>
        <a:lstStyle/>
        <a:p>
          <a:endParaRPr lang="en-US"/>
        </a:p>
      </dgm:t>
    </dgm:pt>
    <dgm:pt modelId="{EE4687B6-FCF3-4170-9E6E-15C19EC5EE6E}">
      <dgm:prSet/>
      <dgm:spPr/>
      <dgm:t>
        <a:bodyPr/>
        <a:lstStyle/>
        <a:p>
          <a:pPr>
            <a:lnSpc>
              <a:spcPct val="100000"/>
            </a:lnSpc>
            <a:defRPr b="1"/>
          </a:pPr>
          <a:r>
            <a:rPr lang="en-US"/>
            <a:t>Manage access to Azure resources:</a:t>
          </a:r>
        </a:p>
      </dgm:t>
    </dgm:pt>
    <dgm:pt modelId="{8DB780A2-5D28-49AF-AC10-982C9575F3FD}" type="parTrans" cxnId="{E7FDB2D3-C7F7-44A1-B9A0-52045764B21D}">
      <dgm:prSet/>
      <dgm:spPr/>
      <dgm:t>
        <a:bodyPr/>
        <a:lstStyle/>
        <a:p>
          <a:endParaRPr lang="en-US"/>
        </a:p>
      </dgm:t>
    </dgm:pt>
    <dgm:pt modelId="{12603A3B-5887-4B17-BFD7-0F0305D36983}" type="sibTrans" cxnId="{E7FDB2D3-C7F7-44A1-B9A0-52045764B21D}">
      <dgm:prSet/>
      <dgm:spPr/>
      <dgm:t>
        <a:bodyPr/>
        <a:lstStyle/>
        <a:p>
          <a:endParaRPr lang="en-US"/>
        </a:p>
      </dgm:t>
    </dgm:pt>
    <dgm:pt modelId="{C0F5F19D-48CC-406C-A5BC-C17772FC3F3C}">
      <dgm:prSet/>
      <dgm:spPr/>
      <dgm:t>
        <a:bodyPr/>
        <a:lstStyle/>
        <a:p>
          <a:pPr>
            <a:lnSpc>
              <a:spcPct val="100000"/>
            </a:lnSpc>
          </a:pPr>
          <a:r>
            <a:rPr lang="en-US"/>
            <a:t>Who has access and at what level ? RBAC and scope</a:t>
          </a:r>
        </a:p>
      </dgm:t>
    </dgm:pt>
    <dgm:pt modelId="{05BC0839-6723-4815-B033-4B2BC62348C3}" type="parTrans" cxnId="{96B23364-6466-4AAB-9395-897A42C65AE0}">
      <dgm:prSet/>
      <dgm:spPr/>
      <dgm:t>
        <a:bodyPr/>
        <a:lstStyle/>
        <a:p>
          <a:endParaRPr lang="en-US"/>
        </a:p>
      </dgm:t>
    </dgm:pt>
    <dgm:pt modelId="{458403A3-E5C2-432B-9292-3F71DEE4B611}" type="sibTrans" cxnId="{96B23364-6466-4AAB-9395-897A42C65AE0}">
      <dgm:prSet/>
      <dgm:spPr/>
      <dgm:t>
        <a:bodyPr/>
        <a:lstStyle/>
        <a:p>
          <a:endParaRPr lang="en-US"/>
        </a:p>
      </dgm:t>
    </dgm:pt>
    <dgm:pt modelId="{09F39335-A3C6-4D76-A72E-2BD9971A0FEF}">
      <dgm:prSet/>
      <dgm:spPr/>
      <dgm:t>
        <a:bodyPr/>
        <a:lstStyle/>
        <a:p>
          <a:pPr>
            <a:lnSpc>
              <a:spcPct val="100000"/>
            </a:lnSpc>
            <a:defRPr b="1"/>
          </a:pPr>
          <a:r>
            <a:rPr lang="en-US"/>
            <a:t>Billing and Chargeback</a:t>
          </a:r>
        </a:p>
      </dgm:t>
    </dgm:pt>
    <dgm:pt modelId="{C22C4EC0-7A7C-4D4E-A92D-C08574C9D4FE}" type="parTrans" cxnId="{9967D69D-8D2E-49A2-A90A-E9264AAE9BE9}">
      <dgm:prSet/>
      <dgm:spPr/>
      <dgm:t>
        <a:bodyPr/>
        <a:lstStyle/>
        <a:p>
          <a:endParaRPr lang="en-US"/>
        </a:p>
      </dgm:t>
    </dgm:pt>
    <dgm:pt modelId="{B8F229B7-78A4-4BA8-A112-4862F4B7B9A3}" type="sibTrans" cxnId="{9967D69D-8D2E-49A2-A90A-E9264AAE9BE9}">
      <dgm:prSet/>
      <dgm:spPr/>
      <dgm:t>
        <a:bodyPr/>
        <a:lstStyle/>
        <a:p>
          <a:endParaRPr lang="en-US"/>
        </a:p>
      </dgm:t>
    </dgm:pt>
    <dgm:pt modelId="{58A8985F-1DEF-484A-AD4C-67EF9C0B1EAC}">
      <dgm:prSet/>
      <dgm:spPr/>
      <dgm:t>
        <a:bodyPr/>
        <a:lstStyle/>
        <a:p>
          <a:pPr>
            <a:lnSpc>
              <a:spcPct val="100000"/>
            </a:lnSpc>
          </a:pPr>
          <a:r>
            <a:rPr lang="en-US"/>
            <a:t>Pass on the cost to application owners. Ensure the cost transparency.</a:t>
          </a:r>
        </a:p>
      </dgm:t>
    </dgm:pt>
    <dgm:pt modelId="{3B002C36-AE07-4CC2-8048-FE6E38120D39}" type="parTrans" cxnId="{878A968E-45DC-4B44-A0E2-64D8AFD227F4}">
      <dgm:prSet/>
      <dgm:spPr/>
      <dgm:t>
        <a:bodyPr/>
        <a:lstStyle/>
        <a:p>
          <a:endParaRPr lang="en-US"/>
        </a:p>
      </dgm:t>
    </dgm:pt>
    <dgm:pt modelId="{56DD2ED6-EF3D-493A-8D26-EAFE88FA5CA5}" type="sibTrans" cxnId="{878A968E-45DC-4B44-A0E2-64D8AFD227F4}">
      <dgm:prSet/>
      <dgm:spPr/>
      <dgm:t>
        <a:bodyPr/>
        <a:lstStyle/>
        <a:p>
          <a:endParaRPr lang="en-US"/>
        </a:p>
      </dgm:t>
    </dgm:pt>
    <dgm:pt modelId="{617B0893-BF5F-4985-9B6F-E406C2DA8248}">
      <dgm:prSet/>
      <dgm:spPr/>
      <dgm:t>
        <a:bodyPr/>
        <a:lstStyle/>
        <a:p>
          <a:pPr>
            <a:lnSpc>
              <a:spcPct val="100000"/>
            </a:lnSpc>
            <a:defRPr b="1"/>
          </a:pPr>
          <a:r>
            <a:rPr lang="en-US"/>
            <a:t>Governance, security and compliance:</a:t>
          </a:r>
        </a:p>
      </dgm:t>
    </dgm:pt>
    <dgm:pt modelId="{FC09F796-1BF5-4CE9-9F67-2463D5EE5374}" type="parTrans" cxnId="{95DD8BBE-2B8A-4A9E-8A0D-E0D497E05F79}">
      <dgm:prSet/>
      <dgm:spPr/>
      <dgm:t>
        <a:bodyPr/>
        <a:lstStyle/>
        <a:p>
          <a:endParaRPr lang="en-US"/>
        </a:p>
      </dgm:t>
    </dgm:pt>
    <dgm:pt modelId="{80B5FD43-C13B-4B0A-BDBC-DE3186D2C562}" type="sibTrans" cxnId="{95DD8BBE-2B8A-4A9E-8A0D-E0D497E05F79}">
      <dgm:prSet/>
      <dgm:spPr/>
      <dgm:t>
        <a:bodyPr/>
        <a:lstStyle/>
        <a:p>
          <a:endParaRPr lang="en-US"/>
        </a:p>
      </dgm:t>
    </dgm:pt>
    <dgm:pt modelId="{F0BF71BE-1FD1-4408-87B5-3B34D2793EDB}">
      <dgm:prSet/>
      <dgm:spPr/>
      <dgm:t>
        <a:bodyPr/>
        <a:lstStyle/>
        <a:p>
          <a:pPr>
            <a:lnSpc>
              <a:spcPct val="100000"/>
            </a:lnSpc>
          </a:pPr>
          <a:r>
            <a:rPr lang="en-US"/>
            <a:t>How are Azure resources deployed and configured?</a:t>
          </a:r>
        </a:p>
      </dgm:t>
    </dgm:pt>
    <dgm:pt modelId="{8F3C3BC7-0806-429C-825A-D4EDC0D3C30C}" type="parTrans" cxnId="{7D805801-8EA5-4EEB-98DA-25AAA888AE11}">
      <dgm:prSet/>
      <dgm:spPr/>
      <dgm:t>
        <a:bodyPr/>
        <a:lstStyle/>
        <a:p>
          <a:endParaRPr lang="en-US"/>
        </a:p>
      </dgm:t>
    </dgm:pt>
    <dgm:pt modelId="{93BE21C9-26F2-4DB6-9A43-FEF794F95E30}" type="sibTrans" cxnId="{7D805801-8EA5-4EEB-98DA-25AAA888AE11}">
      <dgm:prSet/>
      <dgm:spPr/>
      <dgm:t>
        <a:bodyPr/>
        <a:lstStyle/>
        <a:p>
          <a:endParaRPr lang="en-US"/>
        </a:p>
      </dgm:t>
    </dgm:pt>
    <dgm:pt modelId="{9A3A2328-6122-4F2A-B67D-21AC44E33141}">
      <dgm:prSet/>
      <dgm:spPr/>
      <dgm:t>
        <a:bodyPr/>
        <a:lstStyle/>
        <a:p>
          <a:pPr>
            <a:lnSpc>
              <a:spcPct val="100000"/>
            </a:lnSpc>
          </a:pPr>
          <a:r>
            <a:rPr lang="en-US"/>
            <a:t>How are Azure resources managed?</a:t>
          </a:r>
        </a:p>
      </dgm:t>
    </dgm:pt>
    <dgm:pt modelId="{E8AA5794-23B6-446E-B606-93B928328FD8}" type="parTrans" cxnId="{321877F5-216C-49AB-90E7-95CF6D2D4FE1}">
      <dgm:prSet/>
      <dgm:spPr/>
      <dgm:t>
        <a:bodyPr/>
        <a:lstStyle/>
        <a:p>
          <a:endParaRPr lang="en-US"/>
        </a:p>
      </dgm:t>
    </dgm:pt>
    <dgm:pt modelId="{FF1AFE05-96AF-45AE-A0F9-1643391311DE}" type="sibTrans" cxnId="{321877F5-216C-49AB-90E7-95CF6D2D4FE1}">
      <dgm:prSet/>
      <dgm:spPr/>
      <dgm:t>
        <a:bodyPr/>
        <a:lstStyle/>
        <a:p>
          <a:endParaRPr lang="en-US"/>
        </a:p>
      </dgm:t>
    </dgm:pt>
    <dgm:pt modelId="{A1592C9F-2E48-471A-AC89-A97A01238998}">
      <dgm:prSet/>
      <dgm:spPr/>
      <dgm:t>
        <a:bodyPr/>
        <a:lstStyle/>
        <a:p>
          <a:pPr>
            <a:lnSpc>
              <a:spcPct val="100000"/>
            </a:lnSpc>
            <a:defRPr b="1"/>
          </a:pPr>
          <a:r>
            <a:rPr lang="en-US"/>
            <a:t>Monitoring and reporting:</a:t>
          </a:r>
        </a:p>
      </dgm:t>
    </dgm:pt>
    <dgm:pt modelId="{7FBE12CE-C174-45A7-913C-6E7EBA392A00}" type="parTrans" cxnId="{0DD78DFC-912C-43F2-B88E-8E0C562F633C}">
      <dgm:prSet/>
      <dgm:spPr/>
      <dgm:t>
        <a:bodyPr/>
        <a:lstStyle/>
        <a:p>
          <a:endParaRPr lang="en-US"/>
        </a:p>
      </dgm:t>
    </dgm:pt>
    <dgm:pt modelId="{67F4BDC2-595E-453B-8FB7-AA8F68783EE0}" type="sibTrans" cxnId="{0DD78DFC-912C-43F2-B88E-8E0C562F633C}">
      <dgm:prSet/>
      <dgm:spPr/>
      <dgm:t>
        <a:bodyPr/>
        <a:lstStyle/>
        <a:p>
          <a:endParaRPr lang="en-US"/>
        </a:p>
      </dgm:t>
    </dgm:pt>
    <dgm:pt modelId="{FD24B241-0D59-4E53-8D03-184E4B7FC5D8}">
      <dgm:prSet/>
      <dgm:spPr/>
      <dgm:t>
        <a:bodyPr/>
        <a:lstStyle/>
        <a:p>
          <a:pPr>
            <a:lnSpc>
              <a:spcPct val="100000"/>
            </a:lnSpc>
          </a:pPr>
          <a:r>
            <a:rPr lang="en-US"/>
            <a:t>Centralized view of  Azure environment</a:t>
          </a:r>
        </a:p>
      </dgm:t>
    </dgm:pt>
    <dgm:pt modelId="{6BB76424-E03E-4CE7-9F7C-5A4151914810}" type="parTrans" cxnId="{113A6A80-2297-44C9-AB95-7893DB7AE8A8}">
      <dgm:prSet/>
      <dgm:spPr/>
      <dgm:t>
        <a:bodyPr/>
        <a:lstStyle/>
        <a:p>
          <a:endParaRPr lang="en-US"/>
        </a:p>
      </dgm:t>
    </dgm:pt>
    <dgm:pt modelId="{A7B3A933-93B3-486E-BADF-04B6D4C3740C}" type="sibTrans" cxnId="{113A6A80-2297-44C9-AB95-7893DB7AE8A8}">
      <dgm:prSet/>
      <dgm:spPr/>
      <dgm:t>
        <a:bodyPr/>
        <a:lstStyle/>
        <a:p>
          <a:endParaRPr lang="en-US"/>
        </a:p>
      </dgm:t>
    </dgm:pt>
    <dgm:pt modelId="{A9B15A8F-ECF7-45B0-8223-062C3C01A89F}">
      <dgm:prSet/>
      <dgm:spPr/>
      <dgm:t>
        <a:bodyPr/>
        <a:lstStyle/>
        <a:p>
          <a:pPr>
            <a:lnSpc>
              <a:spcPct val="100000"/>
            </a:lnSpc>
            <a:defRPr b="1"/>
          </a:pPr>
          <a:r>
            <a:rPr lang="en-US"/>
            <a:t>Controls currency </a:t>
          </a:r>
        </a:p>
      </dgm:t>
    </dgm:pt>
    <dgm:pt modelId="{6D621C17-06C7-4FD5-B531-984A1C416948}" type="parTrans" cxnId="{235E611E-6C8A-4AB0-956C-64E212AD96D8}">
      <dgm:prSet/>
      <dgm:spPr/>
      <dgm:t>
        <a:bodyPr/>
        <a:lstStyle/>
        <a:p>
          <a:endParaRPr lang="en-US"/>
        </a:p>
      </dgm:t>
    </dgm:pt>
    <dgm:pt modelId="{21AFAC4E-3AF3-4E74-987A-A289E0BE60D6}" type="sibTrans" cxnId="{235E611E-6C8A-4AB0-956C-64E212AD96D8}">
      <dgm:prSet/>
      <dgm:spPr/>
      <dgm:t>
        <a:bodyPr/>
        <a:lstStyle/>
        <a:p>
          <a:endParaRPr lang="en-US"/>
        </a:p>
      </dgm:t>
    </dgm:pt>
    <dgm:pt modelId="{D0369F5C-A1AE-4C55-92D3-C0044B05D02D}">
      <dgm:prSet/>
      <dgm:spPr/>
      <dgm:t>
        <a:bodyPr/>
        <a:lstStyle/>
        <a:p>
          <a:pPr>
            <a:lnSpc>
              <a:spcPct val="100000"/>
            </a:lnSpc>
          </a:pPr>
          <a:r>
            <a:rPr lang="en-US"/>
            <a:t>Adopt Azure evolving features to enhance BMO Enterprise Control plane</a:t>
          </a:r>
        </a:p>
      </dgm:t>
    </dgm:pt>
    <dgm:pt modelId="{B5359128-D0AA-40FA-A18B-A4F6970E2023}" type="parTrans" cxnId="{8C3A44E1-4A57-42DE-8A08-342EB4C90CC1}">
      <dgm:prSet/>
      <dgm:spPr/>
      <dgm:t>
        <a:bodyPr/>
        <a:lstStyle/>
        <a:p>
          <a:endParaRPr lang="en-US"/>
        </a:p>
      </dgm:t>
    </dgm:pt>
    <dgm:pt modelId="{0BD5014F-AE15-403B-9C07-8B78A08F8421}" type="sibTrans" cxnId="{8C3A44E1-4A57-42DE-8A08-342EB4C90CC1}">
      <dgm:prSet/>
      <dgm:spPr/>
      <dgm:t>
        <a:bodyPr/>
        <a:lstStyle/>
        <a:p>
          <a:endParaRPr lang="en-US"/>
        </a:p>
      </dgm:t>
    </dgm:pt>
    <dgm:pt modelId="{42CF8312-654E-44A3-95B4-506BB5403EB2}" type="pres">
      <dgm:prSet presAssocID="{D0EB56B2-2F04-4F98-B18F-0A4C903DBEC9}" presName="root" presStyleCnt="0">
        <dgm:presLayoutVars>
          <dgm:dir/>
          <dgm:resizeHandles val="exact"/>
        </dgm:presLayoutVars>
      </dgm:prSet>
      <dgm:spPr/>
    </dgm:pt>
    <dgm:pt modelId="{CEBDE416-6189-40C0-A51A-D661F3D99F13}" type="pres">
      <dgm:prSet presAssocID="{7AE9D0F3-B922-41BD-9C24-1683B1CFBE35}" presName="compNode" presStyleCnt="0"/>
      <dgm:spPr/>
    </dgm:pt>
    <dgm:pt modelId="{778F8362-8051-4152-9558-667221705A90}" type="pres">
      <dgm:prSet presAssocID="{7AE9D0F3-B922-41BD-9C24-1683B1CFBE35}"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Users"/>
        </a:ext>
      </dgm:extLst>
    </dgm:pt>
    <dgm:pt modelId="{A1C7F39B-55D0-48ED-9A0B-5BD0DA11D3D8}" type="pres">
      <dgm:prSet presAssocID="{7AE9D0F3-B922-41BD-9C24-1683B1CFBE35}" presName="iconSpace" presStyleCnt="0"/>
      <dgm:spPr/>
    </dgm:pt>
    <dgm:pt modelId="{CAD1E40E-F3C2-477D-8E4C-715E24D21353}" type="pres">
      <dgm:prSet presAssocID="{7AE9D0F3-B922-41BD-9C24-1683B1CFBE35}" presName="parTx" presStyleLbl="revTx" presStyleIdx="0" presStyleCnt="12">
        <dgm:presLayoutVars>
          <dgm:chMax val="0"/>
          <dgm:chPref val="0"/>
        </dgm:presLayoutVars>
      </dgm:prSet>
      <dgm:spPr/>
    </dgm:pt>
    <dgm:pt modelId="{7DD6F3F2-0D0F-4B99-A10B-3AF0D22AA154}" type="pres">
      <dgm:prSet presAssocID="{7AE9D0F3-B922-41BD-9C24-1683B1CFBE35}" presName="txSpace" presStyleCnt="0"/>
      <dgm:spPr/>
    </dgm:pt>
    <dgm:pt modelId="{622F1983-D0A4-4014-BEF2-0A371F62FB91}" type="pres">
      <dgm:prSet presAssocID="{7AE9D0F3-B922-41BD-9C24-1683B1CFBE35}" presName="desTx" presStyleLbl="revTx" presStyleIdx="1" presStyleCnt="12">
        <dgm:presLayoutVars/>
      </dgm:prSet>
      <dgm:spPr/>
    </dgm:pt>
    <dgm:pt modelId="{56DA0200-2B04-4369-863D-F51F7612786A}" type="pres">
      <dgm:prSet presAssocID="{D07273F4-0E89-4CE8-9FD5-CBE849086D44}" presName="sibTrans" presStyleCnt="0"/>
      <dgm:spPr/>
    </dgm:pt>
    <dgm:pt modelId="{47398872-80E1-482A-A3E5-3B967288E564}" type="pres">
      <dgm:prSet presAssocID="{EE4687B6-FCF3-4170-9E6E-15C19EC5EE6E}" presName="compNode" presStyleCnt="0"/>
      <dgm:spPr/>
    </dgm:pt>
    <dgm:pt modelId="{28FF79D7-CC3B-43F2-AC0A-52A4A356CE74}" type="pres">
      <dgm:prSet presAssocID="{EE4687B6-FCF3-4170-9E6E-15C19EC5EE6E}"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Unlock"/>
        </a:ext>
      </dgm:extLst>
    </dgm:pt>
    <dgm:pt modelId="{D804929D-632D-4CAE-9B5E-B262C1C19DAE}" type="pres">
      <dgm:prSet presAssocID="{EE4687B6-FCF3-4170-9E6E-15C19EC5EE6E}" presName="iconSpace" presStyleCnt="0"/>
      <dgm:spPr/>
    </dgm:pt>
    <dgm:pt modelId="{35070F73-A87B-499C-B1A0-98B0AAD3FF12}" type="pres">
      <dgm:prSet presAssocID="{EE4687B6-FCF3-4170-9E6E-15C19EC5EE6E}" presName="parTx" presStyleLbl="revTx" presStyleIdx="2" presStyleCnt="12">
        <dgm:presLayoutVars>
          <dgm:chMax val="0"/>
          <dgm:chPref val="0"/>
        </dgm:presLayoutVars>
      </dgm:prSet>
      <dgm:spPr/>
    </dgm:pt>
    <dgm:pt modelId="{C34DD983-21F2-4538-9CCE-0BC26321E0B4}" type="pres">
      <dgm:prSet presAssocID="{EE4687B6-FCF3-4170-9E6E-15C19EC5EE6E}" presName="txSpace" presStyleCnt="0"/>
      <dgm:spPr/>
    </dgm:pt>
    <dgm:pt modelId="{A0020128-99D5-4CB6-96FF-1A424BD9BB2B}" type="pres">
      <dgm:prSet presAssocID="{EE4687B6-FCF3-4170-9E6E-15C19EC5EE6E}" presName="desTx" presStyleLbl="revTx" presStyleIdx="3" presStyleCnt="12">
        <dgm:presLayoutVars/>
      </dgm:prSet>
      <dgm:spPr/>
    </dgm:pt>
    <dgm:pt modelId="{39EB7441-4853-4EBF-8503-AEE6367C24FB}" type="pres">
      <dgm:prSet presAssocID="{12603A3B-5887-4B17-BFD7-0F0305D36983}" presName="sibTrans" presStyleCnt="0"/>
      <dgm:spPr/>
    </dgm:pt>
    <dgm:pt modelId="{1A5AEEEC-37E1-44AF-A2C5-10FE3611EBFB}" type="pres">
      <dgm:prSet presAssocID="{09F39335-A3C6-4D76-A72E-2BD9971A0FEF}" presName="compNode" presStyleCnt="0"/>
      <dgm:spPr/>
    </dgm:pt>
    <dgm:pt modelId="{04678B5B-1AA9-4757-9CD0-DF6475AC938D}" type="pres">
      <dgm:prSet presAssocID="{09F39335-A3C6-4D76-A72E-2BD9971A0FEF}"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itcoin"/>
        </a:ext>
      </dgm:extLst>
    </dgm:pt>
    <dgm:pt modelId="{FC2960C9-7C49-4628-8684-7AC2FA2ADA14}" type="pres">
      <dgm:prSet presAssocID="{09F39335-A3C6-4D76-A72E-2BD9971A0FEF}" presName="iconSpace" presStyleCnt="0"/>
      <dgm:spPr/>
    </dgm:pt>
    <dgm:pt modelId="{A00C6FC8-CF00-4C07-98F1-180A5ED34442}" type="pres">
      <dgm:prSet presAssocID="{09F39335-A3C6-4D76-A72E-2BD9971A0FEF}" presName="parTx" presStyleLbl="revTx" presStyleIdx="4" presStyleCnt="12">
        <dgm:presLayoutVars>
          <dgm:chMax val="0"/>
          <dgm:chPref val="0"/>
        </dgm:presLayoutVars>
      </dgm:prSet>
      <dgm:spPr/>
    </dgm:pt>
    <dgm:pt modelId="{1F44EFD8-CF13-4675-A55D-54F3B73FEA5D}" type="pres">
      <dgm:prSet presAssocID="{09F39335-A3C6-4D76-A72E-2BD9971A0FEF}" presName="txSpace" presStyleCnt="0"/>
      <dgm:spPr/>
    </dgm:pt>
    <dgm:pt modelId="{8A5A613A-D646-4D7B-87B6-4DE9AC24DD27}" type="pres">
      <dgm:prSet presAssocID="{09F39335-A3C6-4D76-A72E-2BD9971A0FEF}" presName="desTx" presStyleLbl="revTx" presStyleIdx="5" presStyleCnt="12">
        <dgm:presLayoutVars/>
      </dgm:prSet>
      <dgm:spPr/>
    </dgm:pt>
    <dgm:pt modelId="{8D97C931-928B-41E9-9562-7002831F8DC8}" type="pres">
      <dgm:prSet presAssocID="{B8F229B7-78A4-4BA8-A112-4862F4B7B9A3}" presName="sibTrans" presStyleCnt="0"/>
      <dgm:spPr/>
    </dgm:pt>
    <dgm:pt modelId="{D7360502-26D0-4194-81D1-07685D55D920}" type="pres">
      <dgm:prSet presAssocID="{617B0893-BF5F-4985-9B6F-E406C2DA8248}" presName="compNode" presStyleCnt="0"/>
      <dgm:spPr/>
    </dgm:pt>
    <dgm:pt modelId="{F809421F-86E9-4536-AC3E-689B7D9C1520}" type="pres">
      <dgm:prSet presAssocID="{617B0893-BF5F-4985-9B6F-E406C2DA8248}"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Lock"/>
        </a:ext>
      </dgm:extLst>
    </dgm:pt>
    <dgm:pt modelId="{8E8204EB-7292-4DD6-878B-5BA7BF1B68F6}" type="pres">
      <dgm:prSet presAssocID="{617B0893-BF5F-4985-9B6F-E406C2DA8248}" presName="iconSpace" presStyleCnt="0"/>
      <dgm:spPr/>
    </dgm:pt>
    <dgm:pt modelId="{B6FBDD2D-55E1-4D7F-A686-EC6F2A3A40F3}" type="pres">
      <dgm:prSet presAssocID="{617B0893-BF5F-4985-9B6F-E406C2DA8248}" presName="parTx" presStyleLbl="revTx" presStyleIdx="6" presStyleCnt="12">
        <dgm:presLayoutVars>
          <dgm:chMax val="0"/>
          <dgm:chPref val="0"/>
        </dgm:presLayoutVars>
      </dgm:prSet>
      <dgm:spPr/>
    </dgm:pt>
    <dgm:pt modelId="{EA59BFE0-74C9-4B37-AE24-3B2168926762}" type="pres">
      <dgm:prSet presAssocID="{617B0893-BF5F-4985-9B6F-E406C2DA8248}" presName="txSpace" presStyleCnt="0"/>
      <dgm:spPr/>
    </dgm:pt>
    <dgm:pt modelId="{F457938D-7A19-4F66-B30B-C242FE42B8B5}" type="pres">
      <dgm:prSet presAssocID="{617B0893-BF5F-4985-9B6F-E406C2DA8248}" presName="desTx" presStyleLbl="revTx" presStyleIdx="7" presStyleCnt="12">
        <dgm:presLayoutVars/>
      </dgm:prSet>
      <dgm:spPr/>
    </dgm:pt>
    <dgm:pt modelId="{D5E9552C-DA80-43A1-8B5A-F5C924C6CB9A}" type="pres">
      <dgm:prSet presAssocID="{80B5FD43-C13B-4B0A-BDBC-DE3186D2C562}" presName="sibTrans" presStyleCnt="0"/>
      <dgm:spPr/>
    </dgm:pt>
    <dgm:pt modelId="{D2C9C47B-9E5A-42B7-B93F-4C4E1E4E7006}" type="pres">
      <dgm:prSet presAssocID="{A1592C9F-2E48-471A-AC89-A97A01238998}" presName="compNode" presStyleCnt="0"/>
      <dgm:spPr/>
    </dgm:pt>
    <dgm:pt modelId="{0C29F4D8-56B3-4DDC-AC4F-FFA56D147FCC}" type="pres">
      <dgm:prSet presAssocID="{A1592C9F-2E48-471A-AC89-A97A01238998}"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Cloud"/>
        </a:ext>
      </dgm:extLst>
    </dgm:pt>
    <dgm:pt modelId="{740EB350-D624-4A6D-B01E-4D8BE3345A18}" type="pres">
      <dgm:prSet presAssocID="{A1592C9F-2E48-471A-AC89-A97A01238998}" presName="iconSpace" presStyleCnt="0"/>
      <dgm:spPr/>
    </dgm:pt>
    <dgm:pt modelId="{690E4F81-84A6-4D4C-B1B4-9ADF136DC2F9}" type="pres">
      <dgm:prSet presAssocID="{A1592C9F-2E48-471A-AC89-A97A01238998}" presName="parTx" presStyleLbl="revTx" presStyleIdx="8" presStyleCnt="12">
        <dgm:presLayoutVars>
          <dgm:chMax val="0"/>
          <dgm:chPref val="0"/>
        </dgm:presLayoutVars>
      </dgm:prSet>
      <dgm:spPr/>
    </dgm:pt>
    <dgm:pt modelId="{E40FFD34-DB11-4C50-BE76-0B426547D8C2}" type="pres">
      <dgm:prSet presAssocID="{A1592C9F-2E48-471A-AC89-A97A01238998}" presName="txSpace" presStyleCnt="0"/>
      <dgm:spPr/>
    </dgm:pt>
    <dgm:pt modelId="{12A0CAE7-50CC-4AC1-B93D-E4F3AE0FC64A}" type="pres">
      <dgm:prSet presAssocID="{A1592C9F-2E48-471A-AC89-A97A01238998}" presName="desTx" presStyleLbl="revTx" presStyleIdx="9" presStyleCnt="12">
        <dgm:presLayoutVars/>
      </dgm:prSet>
      <dgm:spPr/>
    </dgm:pt>
    <dgm:pt modelId="{7902A52D-E354-4F0A-8025-A5461BEF2C90}" type="pres">
      <dgm:prSet presAssocID="{67F4BDC2-595E-453B-8FB7-AA8F68783EE0}" presName="sibTrans" presStyleCnt="0"/>
      <dgm:spPr/>
    </dgm:pt>
    <dgm:pt modelId="{A8DB703F-2076-4D47-B7A3-006F672B9B1F}" type="pres">
      <dgm:prSet presAssocID="{A9B15A8F-ECF7-45B0-8223-062C3C01A89F}" presName="compNode" presStyleCnt="0"/>
      <dgm:spPr/>
    </dgm:pt>
    <dgm:pt modelId="{99E3A244-E933-4443-9EB8-10946CFC4A05}" type="pres">
      <dgm:prSet presAssocID="{A9B15A8F-ECF7-45B0-8223-062C3C01A89F}"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User"/>
        </a:ext>
      </dgm:extLst>
    </dgm:pt>
    <dgm:pt modelId="{AEC2121E-58DA-42FD-AED0-B4C1AD09200D}" type="pres">
      <dgm:prSet presAssocID="{A9B15A8F-ECF7-45B0-8223-062C3C01A89F}" presName="iconSpace" presStyleCnt="0"/>
      <dgm:spPr/>
    </dgm:pt>
    <dgm:pt modelId="{0C50DB0F-8C59-4675-997A-75F458EF2C23}" type="pres">
      <dgm:prSet presAssocID="{A9B15A8F-ECF7-45B0-8223-062C3C01A89F}" presName="parTx" presStyleLbl="revTx" presStyleIdx="10" presStyleCnt="12">
        <dgm:presLayoutVars>
          <dgm:chMax val="0"/>
          <dgm:chPref val="0"/>
        </dgm:presLayoutVars>
      </dgm:prSet>
      <dgm:spPr/>
    </dgm:pt>
    <dgm:pt modelId="{93F9DE49-7D36-41A0-BFEE-E6FE673B20D7}" type="pres">
      <dgm:prSet presAssocID="{A9B15A8F-ECF7-45B0-8223-062C3C01A89F}" presName="txSpace" presStyleCnt="0"/>
      <dgm:spPr/>
    </dgm:pt>
    <dgm:pt modelId="{598F38B3-43F1-4334-9CE7-EBD1185F8089}" type="pres">
      <dgm:prSet presAssocID="{A9B15A8F-ECF7-45B0-8223-062C3C01A89F}" presName="desTx" presStyleLbl="revTx" presStyleIdx="11" presStyleCnt="12">
        <dgm:presLayoutVars/>
      </dgm:prSet>
      <dgm:spPr/>
    </dgm:pt>
  </dgm:ptLst>
  <dgm:cxnLst>
    <dgm:cxn modelId="{7D805801-8EA5-4EEB-98DA-25AAA888AE11}" srcId="{617B0893-BF5F-4985-9B6F-E406C2DA8248}" destId="{F0BF71BE-1FD1-4408-87B5-3B34D2793EDB}" srcOrd="0" destOrd="0" parTransId="{8F3C3BC7-0806-429C-825A-D4EDC0D3C30C}" sibTransId="{93BE21C9-26F2-4DB6-9A43-FEF794F95E30}"/>
    <dgm:cxn modelId="{C0A5E00A-D1CD-41F4-ACD8-A80B879C54B8}" type="presOf" srcId="{ECFC4095-6016-478D-B1C4-8D4CBD580FF2}" destId="{622F1983-D0A4-4014-BEF2-0A371F62FB91}" srcOrd="0" destOrd="1" presId="urn:microsoft.com/office/officeart/2018/5/layout/CenteredIconLabelDescriptionList"/>
    <dgm:cxn modelId="{235E611E-6C8A-4AB0-956C-64E212AD96D8}" srcId="{D0EB56B2-2F04-4F98-B18F-0A4C903DBEC9}" destId="{A9B15A8F-ECF7-45B0-8223-062C3C01A89F}" srcOrd="5" destOrd="0" parTransId="{6D621C17-06C7-4FD5-B531-984A1C416948}" sibTransId="{21AFAC4E-3AF3-4E74-987A-A289E0BE60D6}"/>
    <dgm:cxn modelId="{1537CC1F-7A23-4C18-8867-CBFE1065836E}" type="presOf" srcId="{D0EB56B2-2F04-4F98-B18F-0A4C903DBEC9}" destId="{42CF8312-654E-44A3-95B4-506BB5403EB2}" srcOrd="0" destOrd="0" presId="urn:microsoft.com/office/officeart/2018/5/layout/CenteredIconLabelDescriptionList"/>
    <dgm:cxn modelId="{E0BE4F27-D7B5-48D6-9132-B1942707AA4F}" type="presOf" srcId="{A9B15A8F-ECF7-45B0-8223-062C3C01A89F}" destId="{0C50DB0F-8C59-4675-997A-75F458EF2C23}" srcOrd="0" destOrd="0" presId="urn:microsoft.com/office/officeart/2018/5/layout/CenteredIconLabelDescriptionList"/>
    <dgm:cxn modelId="{649B472D-0735-4A88-9A91-2EC582E6F19D}" type="presOf" srcId="{617B0893-BF5F-4985-9B6F-E406C2DA8248}" destId="{B6FBDD2D-55E1-4D7F-A686-EC6F2A3A40F3}" srcOrd="0" destOrd="0" presId="urn:microsoft.com/office/officeart/2018/5/layout/CenteredIconLabelDescriptionList"/>
    <dgm:cxn modelId="{1F4AD02F-EF2F-4FC4-97D3-8D297B2117A2}" type="presOf" srcId="{D0369F5C-A1AE-4C55-92D3-C0044B05D02D}" destId="{598F38B3-43F1-4334-9CE7-EBD1185F8089}" srcOrd="0" destOrd="0" presId="urn:microsoft.com/office/officeart/2018/5/layout/CenteredIconLabelDescriptionList"/>
    <dgm:cxn modelId="{24AA813D-AFC2-4D22-AD36-09BFD46CB813}" srcId="{7AE9D0F3-B922-41BD-9C24-1683B1CFBE35}" destId="{ECFC4095-6016-478D-B1C4-8D4CBD580FF2}" srcOrd="1" destOrd="0" parTransId="{B0FDC7DD-52F9-41CE-9825-CCE48241A16A}" sibTransId="{F8B3E047-440D-4FA1-9BA2-A9B0B8911D8D}"/>
    <dgm:cxn modelId="{3AF0C43E-9F45-4BE0-AD58-3C2F3921D952}" type="presOf" srcId="{58A8985F-1DEF-484A-AD4C-67EF9C0B1EAC}" destId="{8A5A613A-D646-4D7B-87B6-4DE9AC24DD27}" srcOrd="0" destOrd="0" presId="urn:microsoft.com/office/officeart/2018/5/layout/CenteredIconLabelDescriptionList"/>
    <dgm:cxn modelId="{D62CFB50-9E4F-4F87-A52E-0316493A5FA5}" type="presOf" srcId="{C0F5F19D-48CC-406C-A5BC-C17772FC3F3C}" destId="{A0020128-99D5-4CB6-96FF-1A424BD9BB2B}" srcOrd="0" destOrd="0" presId="urn:microsoft.com/office/officeart/2018/5/layout/CenteredIconLabelDescriptionList"/>
    <dgm:cxn modelId="{96B23364-6466-4AAB-9395-897A42C65AE0}" srcId="{EE4687B6-FCF3-4170-9E6E-15C19EC5EE6E}" destId="{C0F5F19D-48CC-406C-A5BC-C17772FC3F3C}" srcOrd="0" destOrd="0" parTransId="{05BC0839-6723-4815-B033-4B2BC62348C3}" sibTransId="{458403A3-E5C2-432B-9292-3F71DEE4B611}"/>
    <dgm:cxn modelId="{3D680566-3710-45BD-A161-C9285492E738}" type="presOf" srcId="{EE4687B6-FCF3-4170-9E6E-15C19EC5EE6E}" destId="{35070F73-A87B-499C-B1A0-98B0AAD3FF12}" srcOrd="0" destOrd="0" presId="urn:microsoft.com/office/officeart/2018/5/layout/CenteredIconLabelDescriptionList"/>
    <dgm:cxn modelId="{EDA9BA66-FACA-4EC7-A6AF-5C7D2B8BBAE0}" type="presOf" srcId="{FD24B241-0D59-4E53-8D03-184E4B7FC5D8}" destId="{12A0CAE7-50CC-4AC1-B93D-E4F3AE0FC64A}" srcOrd="0" destOrd="0" presId="urn:microsoft.com/office/officeart/2018/5/layout/CenteredIconLabelDescriptionList"/>
    <dgm:cxn modelId="{D9C96271-0ABE-4C57-9B50-8EB5D4786617}" type="presOf" srcId="{F0BF71BE-1FD1-4408-87B5-3B34D2793EDB}" destId="{F457938D-7A19-4F66-B30B-C242FE42B8B5}" srcOrd="0" destOrd="0" presId="urn:microsoft.com/office/officeart/2018/5/layout/CenteredIconLabelDescriptionList"/>
    <dgm:cxn modelId="{B237A676-9B6C-4E94-BC98-C81D2668C223}" srcId="{D0EB56B2-2F04-4F98-B18F-0A4C903DBEC9}" destId="{7AE9D0F3-B922-41BD-9C24-1683B1CFBE35}" srcOrd="0" destOrd="0" parTransId="{76001A2F-6DC7-4750-8B48-7D0DF14531EB}" sibTransId="{D07273F4-0E89-4CE8-9FD5-CBE849086D44}"/>
    <dgm:cxn modelId="{113A6A80-2297-44C9-AB95-7893DB7AE8A8}" srcId="{A1592C9F-2E48-471A-AC89-A97A01238998}" destId="{FD24B241-0D59-4E53-8D03-184E4B7FC5D8}" srcOrd="0" destOrd="0" parTransId="{6BB76424-E03E-4CE7-9F7C-5A4151914810}" sibTransId="{A7B3A933-93B3-486E-BADF-04B6D4C3740C}"/>
    <dgm:cxn modelId="{31D92289-F2DC-4C38-ACDA-706F376D5587}" type="presOf" srcId="{7AE9D0F3-B922-41BD-9C24-1683B1CFBE35}" destId="{CAD1E40E-F3C2-477D-8E4C-715E24D21353}" srcOrd="0" destOrd="0" presId="urn:microsoft.com/office/officeart/2018/5/layout/CenteredIconLabelDescriptionList"/>
    <dgm:cxn modelId="{878A968E-45DC-4B44-A0E2-64D8AFD227F4}" srcId="{09F39335-A3C6-4D76-A72E-2BD9971A0FEF}" destId="{58A8985F-1DEF-484A-AD4C-67EF9C0B1EAC}" srcOrd="0" destOrd="0" parTransId="{3B002C36-AE07-4CC2-8048-FE6E38120D39}" sibTransId="{56DD2ED6-EF3D-493A-8D26-EAFE88FA5CA5}"/>
    <dgm:cxn modelId="{9967D69D-8D2E-49A2-A90A-E9264AAE9BE9}" srcId="{D0EB56B2-2F04-4F98-B18F-0A4C903DBEC9}" destId="{09F39335-A3C6-4D76-A72E-2BD9971A0FEF}" srcOrd="2" destOrd="0" parTransId="{C22C4EC0-7A7C-4D4E-A92D-C08574C9D4FE}" sibTransId="{B8F229B7-78A4-4BA8-A112-4862F4B7B9A3}"/>
    <dgm:cxn modelId="{F9D5209E-D670-4A66-BD73-B0741B854D44}" srcId="{7AE9D0F3-B922-41BD-9C24-1683B1CFBE35}" destId="{C407C1F5-62C0-4CA5-BEC8-BB0B7ED9901A}" srcOrd="0" destOrd="0" parTransId="{5A28A0F4-1959-4E74-A6E2-3FA41FB52717}" sibTransId="{46A9F75B-E422-4015-AF47-F6F218F9FE56}"/>
    <dgm:cxn modelId="{C5E7CEA3-E18D-435A-8B19-CE342C701D30}" srcId="{7AE9D0F3-B922-41BD-9C24-1683B1CFBE35}" destId="{24AE6009-21D8-4021-BAE1-1C64F1550C42}" srcOrd="2" destOrd="0" parTransId="{25C885B7-7146-44F0-BEF8-60A078EA9CC7}" sibTransId="{DB3C9BCE-1CD2-4B41-AEC4-8AB4D1AE7819}"/>
    <dgm:cxn modelId="{574CADB7-9987-4380-8DC7-93A90ED70A5B}" type="presOf" srcId="{9A3A2328-6122-4F2A-B67D-21AC44E33141}" destId="{F457938D-7A19-4F66-B30B-C242FE42B8B5}" srcOrd="0" destOrd="1" presId="urn:microsoft.com/office/officeart/2018/5/layout/CenteredIconLabelDescriptionList"/>
    <dgm:cxn modelId="{7BD7B2BB-9860-411E-A427-3B092FEFE301}" type="presOf" srcId="{24AE6009-21D8-4021-BAE1-1C64F1550C42}" destId="{622F1983-D0A4-4014-BEF2-0A371F62FB91}" srcOrd="0" destOrd="2" presId="urn:microsoft.com/office/officeart/2018/5/layout/CenteredIconLabelDescriptionList"/>
    <dgm:cxn modelId="{95DD8BBE-2B8A-4A9E-8A0D-E0D497E05F79}" srcId="{D0EB56B2-2F04-4F98-B18F-0A4C903DBEC9}" destId="{617B0893-BF5F-4985-9B6F-E406C2DA8248}" srcOrd="3" destOrd="0" parTransId="{FC09F796-1BF5-4CE9-9F67-2463D5EE5374}" sibTransId="{80B5FD43-C13B-4B0A-BDBC-DE3186D2C562}"/>
    <dgm:cxn modelId="{074508C6-BF42-47F0-ACBD-6311A1789062}" type="presOf" srcId="{09F39335-A3C6-4D76-A72E-2BD9971A0FEF}" destId="{A00C6FC8-CF00-4C07-98F1-180A5ED34442}" srcOrd="0" destOrd="0" presId="urn:microsoft.com/office/officeart/2018/5/layout/CenteredIconLabelDescriptionList"/>
    <dgm:cxn modelId="{E7FDB2D3-C7F7-44A1-B9A0-52045764B21D}" srcId="{D0EB56B2-2F04-4F98-B18F-0A4C903DBEC9}" destId="{EE4687B6-FCF3-4170-9E6E-15C19EC5EE6E}" srcOrd="1" destOrd="0" parTransId="{8DB780A2-5D28-49AF-AC10-982C9575F3FD}" sibTransId="{12603A3B-5887-4B17-BFD7-0F0305D36983}"/>
    <dgm:cxn modelId="{E51201D5-585B-4722-B4EC-A43E7719C30A}" type="presOf" srcId="{C407C1F5-62C0-4CA5-BEC8-BB0B7ED9901A}" destId="{622F1983-D0A4-4014-BEF2-0A371F62FB91}" srcOrd="0" destOrd="0" presId="urn:microsoft.com/office/officeart/2018/5/layout/CenteredIconLabelDescriptionList"/>
    <dgm:cxn modelId="{8C3A44E1-4A57-42DE-8A08-342EB4C90CC1}" srcId="{A9B15A8F-ECF7-45B0-8223-062C3C01A89F}" destId="{D0369F5C-A1AE-4C55-92D3-C0044B05D02D}" srcOrd="0" destOrd="0" parTransId="{B5359128-D0AA-40FA-A18B-A4F6970E2023}" sibTransId="{0BD5014F-AE15-403B-9C07-8B78A08F8421}"/>
    <dgm:cxn modelId="{321877F5-216C-49AB-90E7-95CF6D2D4FE1}" srcId="{617B0893-BF5F-4985-9B6F-E406C2DA8248}" destId="{9A3A2328-6122-4F2A-B67D-21AC44E33141}" srcOrd="1" destOrd="0" parTransId="{E8AA5794-23B6-446E-B606-93B928328FD8}" sibTransId="{FF1AFE05-96AF-45AE-A0F9-1643391311DE}"/>
    <dgm:cxn modelId="{C4F172F9-B44E-4C18-8E25-36815063D6B2}" type="presOf" srcId="{A1592C9F-2E48-471A-AC89-A97A01238998}" destId="{690E4F81-84A6-4D4C-B1B4-9ADF136DC2F9}" srcOrd="0" destOrd="0" presId="urn:microsoft.com/office/officeart/2018/5/layout/CenteredIconLabelDescriptionList"/>
    <dgm:cxn modelId="{0DD78DFC-912C-43F2-B88E-8E0C562F633C}" srcId="{D0EB56B2-2F04-4F98-B18F-0A4C903DBEC9}" destId="{A1592C9F-2E48-471A-AC89-A97A01238998}" srcOrd="4" destOrd="0" parTransId="{7FBE12CE-C174-45A7-913C-6E7EBA392A00}" sibTransId="{67F4BDC2-595E-453B-8FB7-AA8F68783EE0}"/>
    <dgm:cxn modelId="{A5633411-CCEE-4583-8E07-FE7F46CC1A84}" type="presParOf" srcId="{42CF8312-654E-44A3-95B4-506BB5403EB2}" destId="{CEBDE416-6189-40C0-A51A-D661F3D99F13}" srcOrd="0" destOrd="0" presId="urn:microsoft.com/office/officeart/2018/5/layout/CenteredIconLabelDescriptionList"/>
    <dgm:cxn modelId="{8AB8746F-AD52-46F7-A42B-FB235A0EA2A1}" type="presParOf" srcId="{CEBDE416-6189-40C0-A51A-D661F3D99F13}" destId="{778F8362-8051-4152-9558-667221705A90}" srcOrd="0" destOrd="0" presId="urn:microsoft.com/office/officeart/2018/5/layout/CenteredIconLabelDescriptionList"/>
    <dgm:cxn modelId="{8D226DD6-AD79-4582-BA8E-8FA4D8A2C80C}" type="presParOf" srcId="{CEBDE416-6189-40C0-A51A-D661F3D99F13}" destId="{A1C7F39B-55D0-48ED-9A0B-5BD0DA11D3D8}" srcOrd="1" destOrd="0" presId="urn:microsoft.com/office/officeart/2018/5/layout/CenteredIconLabelDescriptionList"/>
    <dgm:cxn modelId="{75841538-702B-4AA8-93CE-52337F637776}" type="presParOf" srcId="{CEBDE416-6189-40C0-A51A-D661F3D99F13}" destId="{CAD1E40E-F3C2-477D-8E4C-715E24D21353}" srcOrd="2" destOrd="0" presId="urn:microsoft.com/office/officeart/2018/5/layout/CenteredIconLabelDescriptionList"/>
    <dgm:cxn modelId="{DC52C7CB-5F4A-406E-A4BB-639ECAF52477}" type="presParOf" srcId="{CEBDE416-6189-40C0-A51A-D661F3D99F13}" destId="{7DD6F3F2-0D0F-4B99-A10B-3AF0D22AA154}" srcOrd="3" destOrd="0" presId="urn:microsoft.com/office/officeart/2018/5/layout/CenteredIconLabelDescriptionList"/>
    <dgm:cxn modelId="{84133DD3-22AC-46FA-8747-5BB1A6C9631C}" type="presParOf" srcId="{CEBDE416-6189-40C0-A51A-D661F3D99F13}" destId="{622F1983-D0A4-4014-BEF2-0A371F62FB91}" srcOrd="4" destOrd="0" presId="urn:microsoft.com/office/officeart/2018/5/layout/CenteredIconLabelDescriptionList"/>
    <dgm:cxn modelId="{4245F133-B94F-44E1-B244-D1492D5AC37A}" type="presParOf" srcId="{42CF8312-654E-44A3-95B4-506BB5403EB2}" destId="{56DA0200-2B04-4369-863D-F51F7612786A}" srcOrd="1" destOrd="0" presId="urn:microsoft.com/office/officeart/2018/5/layout/CenteredIconLabelDescriptionList"/>
    <dgm:cxn modelId="{AC073F64-2E63-45D8-8FA9-B291A66934FB}" type="presParOf" srcId="{42CF8312-654E-44A3-95B4-506BB5403EB2}" destId="{47398872-80E1-482A-A3E5-3B967288E564}" srcOrd="2" destOrd="0" presId="urn:microsoft.com/office/officeart/2018/5/layout/CenteredIconLabelDescriptionList"/>
    <dgm:cxn modelId="{B1CCFC69-FF8F-4D5B-A631-2B14E935631E}" type="presParOf" srcId="{47398872-80E1-482A-A3E5-3B967288E564}" destId="{28FF79D7-CC3B-43F2-AC0A-52A4A356CE74}" srcOrd="0" destOrd="0" presId="urn:microsoft.com/office/officeart/2018/5/layout/CenteredIconLabelDescriptionList"/>
    <dgm:cxn modelId="{192F2295-6433-4E11-8AFA-CFCA92701756}" type="presParOf" srcId="{47398872-80E1-482A-A3E5-3B967288E564}" destId="{D804929D-632D-4CAE-9B5E-B262C1C19DAE}" srcOrd="1" destOrd="0" presId="urn:microsoft.com/office/officeart/2018/5/layout/CenteredIconLabelDescriptionList"/>
    <dgm:cxn modelId="{18DAB615-F37D-4A3A-99F4-9E90338A30E0}" type="presParOf" srcId="{47398872-80E1-482A-A3E5-3B967288E564}" destId="{35070F73-A87B-499C-B1A0-98B0AAD3FF12}" srcOrd="2" destOrd="0" presId="urn:microsoft.com/office/officeart/2018/5/layout/CenteredIconLabelDescriptionList"/>
    <dgm:cxn modelId="{5B87F3D9-0D1D-4E7E-BA38-40E5D61C3AFC}" type="presParOf" srcId="{47398872-80E1-482A-A3E5-3B967288E564}" destId="{C34DD983-21F2-4538-9CCE-0BC26321E0B4}" srcOrd="3" destOrd="0" presId="urn:microsoft.com/office/officeart/2018/5/layout/CenteredIconLabelDescriptionList"/>
    <dgm:cxn modelId="{F12CA4E5-45F9-4827-BAEC-7E10808981C9}" type="presParOf" srcId="{47398872-80E1-482A-A3E5-3B967288E564}" destId="{A0020128-99D5-4CB6-96FF-1A424BD9BB2B}" srcOrd="4" destOrd="0" presId="urn:microsoft.com/office/officeart/2018/5/layout/CenteredIconLabelDescriptionList"/>
    <dgm:cxn modelId="{C361CA0E-C0AF-4DEF-9CCF-11D82BACECF2}" type="presParOf" srcId="{42CF8312-654E-44A3-95B4-506BB5403EB2}" destId="{39EB7441-4853-4EBF-8503-AEE6367C24FB}" srcOrd="3" destOrd="0" presId="urn:microsoft.com/office/officeart/2018/5/layout/CenteredIconLabelDescriptionList"/>
    <dgm:cxn modelId="{4B2CB186-4AF0-4C3F-B1EB-7489F9B8993C}" type="presParOf" srcId="{42CF8312-654E-44A3-95B4-506BB5403EB2}" destId="{1A5AEEEC-37E1-44AF-A2C5-10FE3611EBFB}" srcOrd="4" destOrd="0" presId="urn:microsoft.com/office/officeart/2018/5/layout/CenteredIconLabelDescriptionList"/>
    <dgm:cxn modelId="{DD5B6295-52B2-4B3E-8DEC-FEC648BE9BBB}" type="presParOf" srcId="{1A5AEEEC-37E1-44AF-A2C5-10FE3611EBFB}" destId="{04678B5B-1AA9-4757-9CD0-DF6475AC938D}" srcOrd="0" destOrd="0" presId="urn:microsoft.com/office/officeart/2018/5/layout/CenteredIconLabelDescriptionList"/>
    <dgm:cxn modelId="{0DD31DDD-E16A-4C43-A20B-F7B3DDFC1694}" type="presParOf" srcId="{1A5AEEEC-37E1-44AF-A2C5-10FE3611EBFB}" destId="{FC2960C9-7C49-4628-8684-7AC2FA2ADA14}" srcOrd="1" destOrd="0" presId="urn:microsoft.com/office/officeart/2018/5/layout/CenteredIconLabelDescriptionList"/>
    <dgm:cxn modelId="{81CD010D-4BFB-44E7-88FA-5A151A82978E}" type="presParOf" srcId="{1A5AEEEC-37E1-44AF-A2C5-10FE3611EBFB}" destId="{A00C6FC8-CF00-4C07-98F1-180A5ED34442}" srcOrd="2" destOrd="0" presId="urn:microsoft.com/office/officeart/2018/5/layout/CenteredIconLabelDescriptionList"/>
    <dgm:cxn modelId="{B3065225-FD0E-4CAE-AFD6-3EB8BB0BC8F6}" type="presParOf" srcId="{1A5AEEEC-37E1-44AF-A2C5-10FE3611EBFB}" destId="{1F44EFD8-CF13-4675-A55D-54F3B73FEA5D}" srcOrd="3" destOrd="0" presId="urn:microsoft.com/office/officeart/2018/5/layout/CenteredIconLabelDescriptionList"/>
    <dgm:cxn modelId="{564CB1AB-CBE2-4723-A532-12D83C6EA515}" type="presParOf" srcId="{1A5AEEEC-37E1-44AF-A2C5-10FE3611EBFB}" destId="{8A5A613A-D646-4D7B-87B6-4DE9AC24DD27}" srcOrd="4" destOrd="0" presId="urn:microsoft.com/office/officeart/2018/5/layout/CenteredIconLabelDescriptionList"/>
    <dgm:cxn modelId="{D7E7D87C-5EB0-496A-9541-8026F3B5091F}" type="presParOf" srcId="{42CF8312-654E-44A3-95B4-506BB5403EB2}" destId="{8D97C931-928B-41E9-9562-7002831F8DC8}" srcOrd="5" destOrd="0" presId="urn:microsoft.com/office/officeart/2018/5/layout/CenteredIconLabelDescriptionList"/>
    <dgm:cxn modelId="{2AA64E78-A0F8-4FDE-B1F6-AFE57DEBD6CE}" type="presParOf" srcId="{42CF8312-654E-44A3-95B4-506BB5403EB2}" destId="{D7360502-26D0-4194-81D1-07685D55D920}" srcOrd="6" destOrd="0" presId="urn:microsoft.com/office/officeart/2018/5/layout/CenteredIconLabelDescriptionList"/>
    <dgm:cxn modelId="{2F0D0876-F7C6-4E60-9C05-76CD4B612044}" type="presParOf" srcId="{D7360502-26D0-4194-81D1-07685D55D920}" destId="{F809421F-86E9-4536-AC3E-689B7D9C1520}" srcOrd="0" destOrd="0" presId="urn:microsoft.com/office/officeart/2018/5/layout/CenteredIconLabelDescriptionList"/>
    <dgm:cxn modelId="{2CB02140-7C2D-4292-8866-9A3C94C1C1D6}" type="presParOf" srcId="{D7360502-26D0-4194-81D1-07685D55D920}" destId="{8E8204EB-7292-4DD6-878B-5BA7BF1B68F6}" srcOrd="1" destOrd="0" presId="urn:microsoft.com/office/officeart/2018/5/layout/CenteredIconLabelDescriptionList"/>
    <dgm:cxn modelId="{26FEA258-8E8D-49BC-BFF2-AE7EA39CF4DF}" type="presParOf" srcId="{D7360502-26D0-4194-81D1-07685D55D920}" destId="{B6FBDD2D-55E1-4D7F-A686-EC6F2A3A40F3}" srcOrd="2" destOrd="0" presId="urn:microsoft.com/office/officeart/2018/5/layout/CenteredIconLabelDescriptionList"/>
    <dgm:cxn modelId="{62741276-04EE-4857-B7A5-8FCFC6C398FE}" type="presParOf" srcId="{D7360502-26D0-4194-81D1-07685D55D920}" destId="{EA59BFE0-74C9-4B37-AE24-3B2168926762}" srcOrd="3" destOrd="0" presId="urn:microsoft.com/office/officeart/2018/5/layout/CenteredIconLabelDescriptionList"/>
    <dgm:cxn modelId="{5B14D04D-C6AF-4A72-BBF2-F51C6B1DD706}" type="presParOf" srcId="{D7360502-26D0-4194-81D1-07685D55D920}" destId="{F457938D-7A19-4F66-B30B-C242FE42B8B5}" srcOrd="4" destOrd="0" presId="urn:microsoft.com/office/officeart/2018/5/layout/CenteredIconLabelDescriptionList"/>
    <dgm:cxn modelId="{9EFE3050-0EE3-4E95-BF29-C57A01F7C218}" type="presParOf" srcId="{42CF8312-654E-44A3-95B4-506BB5403EB2}" destId="{D5E9552C-DA80-43A1-8B5A-F5C924C6CB9A}" srcOrd="7" destOrd="0" presId="urn:microsoft.com/office/officeart/2018/5/layout/CenteredIconLabelDescriptionList"/>
    <dgm:cxn modelId="{27474DE9-9046-46E8-A9BA-D29D1D89C1F4}" type="presParOf" srcId="{42CF8312-654E-44A3-95B4-506BB5403EB2}" destId="{D2C9C47B-9E5A-42B7-B93F-4C4E1E4E7006}" srcOrd="8" destOrd="0" presId="urn:microsoft.com/office/officeart/2018/5/layout/CenteredIconLabelDescriptionList"/>
    <dgm:cxn modelId="{143E4FFB-8432-48CE-8142-C3B86ABABA42}" type="presParOf" srcId="{D2C9C47B-9E5A-42B7-B93F-4C4E1E4E7006}" destId="{0C29F4D8-56B3-4DDC-AC4F-FFA56D147FCC}" srcOrd="0" destOrd="0" presId="urn:microsoft.com/office/officeart/2018/5/layout/CenteredIconLabelDescriptionList"/>
    <dgm:cxn modelId="{19D42711-5ED8-43C6-A3EC-87F868D49964}" type="presParOf" srcId="{D2C9C47B-9E5A-42B7-B93F-4C4E1E4E7006}" destId="{740EB350-D624-4A6D-B01E-4D8BE3345A18}" srcOrd="1" destOrd="0" presId="urn:microsoft.com/office/officeart/2018/5/layout/CenteredIconLabelDescriptionList"/>
    <dgm:cxn modelId="{E854AEBE-DE48-49BE-BF07-859EF7E32695}" type="presParOf" srcId="{D2C9C47B-9E5A-42B7-B93F-4C4E1E4E7006}" destId="{690E4F81-84A6-4D4C-B1B4-9ADF136DC2F9}" srcOrd="2" destOrd="0" presId="urn:microsoft.com/office/officeart/2018/5/layout/CenteredIconLabelDescriptionList"/>
    <dgm:cxn modelId="{9E93269F-BA62-4DA4-83CF-25EBFD192FA2}" type="presParOf" srcId="{D2C9C47B-9E5A-42B7-B93F-4C4E1E4E7006}" destId="{E40FFD34-DB11-4C50-BE76-0B426547D8C2}" srcOrd="3" destOrd="0" presId="urn:microsoft.com/office/officeart/2018/5/layout/CenteredIconLabelDescriptionList"/>
    <dgm:cxn modelId="{816CBB55-D2B8-4AD1-9A49-5343840738E7}" type="presParOf" srcId="{D2C9C47B-9E5A-42B7-B93F-4C4E1E4E7006}" destId="{12A0CAE7-50CC-4AC1-B93D-E4F3AE0FC64A}" srcOrd="4" destOrd="0" presId="urn:microsoft.com/office/officeart/2018/5/layout/CenteredIconLabelDescriptionList"/>
    <dgm:cxn modelId="{72D19E1E-3BFC-4AF7-BE29-D30C33D7C99C}" type="presParOf" srcId="{42CF8312-654E-44A3-95B4-506BB5403EB2}" destId="{7902A52D-E354-4F0A-8025-A5461BEF2C90}" srcOrd="9" destOrd="0" presId="urn:microsoft.com/office/officeart/2018/5/layout/CenteredIconLabelDescriptionList"/>
    <dgm:cxn modelId="{EDD689DF-B241-4387-9105-72B92BF2014F}" type="presParOf" srcId="{42CF8312-654E-44A3-95B4-506BB5403EB2}" destId="{A8DB703F-2076-4D47-B7A3-006F672B9B1F}" srcOrd="10" destOrd="0" presId="urn:microsoft.com/office/officeart/2018/5/layout/CenteredIconLabelDescriptionList"/>
    <dgm:cxn modelId="{C998FB6C-1C92-4316-987D-7FF6717B0DD4}" type="presParOf" srcId="{A8DB703F-2076-4D47-B7A3-006F672B9B1F}" destId="{99E3A244-E933-4443-9EB8-10946CFC4A05}" srcOrd="0" destOrd="0" presId="urn:microsoft.com/office/officeart/2018/5/layout/CenteredIconLabelDescriptionList"/>
    <dgm:cxn modelId="{162A7E12-ACB2-4A5B-BB5B-CD51232D319C}" type="presParOf" srcId="{A8DB703F-2076-4D47-B7A3-006F672B9B1F}" destId="{AEC2121E-58DA-42FD-AED0-B4C1AD09200D}" srcOrd="1" destOrd="0" presId="urn:microsoft.com/office/officeart/2018/5/layout/CenteredIconLabelDescriptionList"/>
    <dgm:cxn modelId="{0D45FF0D-BE92-4311-B53A-8B20E661F36B}" type="presParOf" srcId="{A8DB703F-2076-4D47-B7A3-006F672B9B1F}" destId="{0C50DB0F-8C59-4675-997A-75F458EF2C23}" srcOrd="2" destOrd="0" presId="urn:microsoft.com/office/officeart/2018/5/layout/CenteredIconLabelDescriptionList"/>
    <dgm:cxn modelId="{7316021B-4CD8-4AB0-8E15-00A8E0B5FC73}" type="presParOf" srcId="{A8DB703F-2076-4D47-B7A3-006F672B9B1F}" destId="{93F9DE49-7D36-41A0-BFEE-E6FE673B20D7}" srcOrd="3" destOrd="0" presId="urn:microsoft.com/office/officeart/2018/5/layout/CenteredIconLabelDescriptionList"/>
    <dgm:cxn modelId="{FEF56932-60F4-4B20-8ACB-C37F92E6EBF3}" type="presParOf" srcId="{A8DB703F-2076-4D47-B7A3-006F672B9B1F}" destId="{598F38B3-43F1-4334-9CE7-EBD1185F8089}" srcOrd="4" destOrd="0" presId="urn:microsoft.com/office/officeart/2018/5/layout/Centered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694A1B1-19FC-4DDA-BC65-38BCCA3B5E86}"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9E871B93-7448-4EA9-9446-E7CD9E51DCEF}">
      <dgm:prSet/>
      <dgm:spPr/>
      <dgm:t>
        <a:bodyPr/>
        <a:lstStyle/>
        <a:p>
          <a:pPr>
            <a:lnSpc>
              <a:spcPct val="100000"/>
            </a:lnSpc>
            <a:defRPr cap="all"/>
          </a:pPr>
          <a:r>
            <a:rPr lang="en-CA"/>
            <a:t>Application Platform Pipeline – Hit the Ground Running, Not from Scratch</a:t>
          </a:r>
          <a:endParaRPr lang="en-US"/>
        </a:p>
      </dgm:t>
    </dgm:pt>
    <dgm:pt modelId="{C37D42D3-6AF4-400A-9CDE-E40689FEA170}" type="parTrans" cxnId="{D7311214-AA6D-4B06-8334-0725AA317BE1}">
      <dgm:prSet/>
      <dgm:spPr/>
      <dgm:t>
        <a:bodyPr/>
        <a:lstStyle/>
        <a:p>
          <a:endParaRPr lang="en-US"/>
        </a:p>
      </dgm:t>
    </dgm:pt>
    <dgm:pt modelId="{C3D86459-2439-4082-9823-7DCF4B3E2D79}" type="sibTrans" cxnId="{D7311214-AA6D-4B06-8334-0725AA317BE1}">
      <dgm:prSet/>
      <dgm:spPr/>
      <dgm:t>
        <a:bodyPr/>
        <a:lstStyle/>
        <a:p>
          <a:endParaRPr lang="en-US"/>
        </a:p>
      </dgm:t>
    </dgm:pt>
    <dgm:pt modelId="{EB9AC1CD-07EF-4757-8894-445EDA9FFB98}">
      <dgm:prSet/>
      <dgm:spPr/>
      <dgm:t>
        <a:bodyPr/>
        <a:lstStyle/>
        <a:p>
          <a:pPr>
            <a:lnSpc>
              <a:spcPct val="100000"/>
            </a:lnSpc>
            <a:defRPr cap="all"/>
          </a:pPr>
          <a:r>
            <a:rPr lang="en-CA"/>
            <a:t>Security Controls on Day 1 – Leverage work done with Security &amp; Risk Teams</a:t>
          </a:r>
          <a:endParaRPr lang="en-US"/>
        </a:p>
      </dgm:t>
    </dgm:pt>
    <dgm:pt modelId="{07FAC9E6-CD9C-490A-A717-64480C94FF15}" type="parTrans" cxnId="{8AC568A8-FA3A-4F0A-B55A-FEA02576DA79}">
      <dgm:prSet/>
      <dgm:spPr/>
      <dgm:t>
        <a:bodyPr/>
        <a:lstStyle/>
        <a:p>
          <a:endParaRPr lang="en-US"/>
        </a:p>
      </dgm:t>
    </dgm:pt>
    <dgm:pt modelId="{54702C31-389B-43A8-A5C5-87291374B7CC}" type="sibTrans" cxnId="{8AC568A8-FA3A-4F0A-B55A-FEA02576DA79}">
      <dgm:prSet/>
      <dgm:spPr/>
      <dgm:t>
        <a:bodyPr/>
        <a:lstStyle/>
        <a:p>
          <a:endParaRPr lang="en-US"/>
        </a:p>
      </dgm:t>
    </dgm:pt>
    <dgm:pt modelId="{757A19B0-4E44-4BC0-A2FF-AE9F8E1BA6C4}">
      <dgm:prSet/>
      <dgm:spPr/>
      <dgm:t>
        <a:bodyPr/>
        <a:lstStyle/>
        <a:p>
          <a:pPr>
            <a:lnSpc>
              <a:spcPct val="100000"/>
            </a:lnSpc>
            <a:defRPr cap="all"/>
          </a:pPr>
          <a:r>
            <a:rPr lang="en-US"/>
            <a:t>Observability – Ability to see which resources are not Compliant to assist with remediation</a:t>
          </a:r>
        </a:p>
      </dgm:t>
    </dgm:pt>
    <dgm:pt modelId="{C57E5B71-F7BF-48A9-B9B3-6B20C693D355}" type="parTrans" cxnId="{9A7E9D4F-3FBC-4F60-BE17-16034F16E873}">
      <dgm:prSet/>
      <dgm:spPr/>
      <dgm:t>
        <a:bodyPr/>
        <a:lstStyle/>
        <a:p>
          <a:endParaRPr lang="en-US"/>
        </a:p>
      </dgm:t>
    </dgm:pt>
    <dgm:pt modelId="{C7FC330C-36E9-4B18-9E52-86AACE9AD765}" type="sibTrans" cxnId="{9A7E9D4F-3FBC-4F60-BE17-16034F16E873}">
      <dgm:prSet/>
      <dgm:spPr/>
      <dgm:t>
        <a:bodyPr/>
        <a:lstStyle/>
        <a:p>
          <a:endParaRPr lang="en-US"/>
        </a:p>
      </dgm:t>
    </dgm:pt>
    <dgm:pt modelId="{A2840F06-E869-4DE3-B7F9-D8F057047B86}">
      <dgm:prSet/>
      <dgm:spPr/>
      <dgm:t>
        <a:bodyPr/>
        <a:lstStyle/>
        <a:p>
          <a:pPr>
            <a:lnSpc>
              <a:spcPct val="100000"/>
            </a:lnSpc>
            <a:defRPr cap="all"/>
          </a:pPr>
          <a:r>
            <a:rPr lang="en-US"/>
            <a:t>Identity &amp; RBAC – Access Cloud Resources with a single Identity secured via RBAC</a:t>
          </a:r>
        </a:p>
      </dgm:t>
    </dgm:pt>
    <dgm:pt modelId="{64679A63-8B7A-4B04-9F8C-98ECA015DB60}" type="parTrans" cxnId="{87C76785-3996-4887-BC21-1F5391AB5286}">
      <dgm:prSet/>
      <dgm:spPr/>
      <dgm:t>
        <a:bodyPr/>
        <a:lstStyle/>
        <a:p>
          <a:endParaRPr lang="en-US"/>
        </a:p>
      </dgm:t>
    </dgm:pt>
    <dgm:pt modelId="{82D24E17-87AC-4979-B6BD-1EDEEBF23A7F}" type="sibTrans" cxnId="{87C76785-3996-4887-BC21-1F5391AB5286}">
      <dgm:prSet/>
      <dgm:spPr/>
      <dgm:t>
        <a:bodyPr/>
        <a:lstStyle/>
        <a:p>
          <a:endParaRPr lang="en-US"/>
        </a:p>
      </dgm:t>
    </dgm:pt>
    <dgm:pt modelId="{1DA2FCF9-E847-4C66-AB47-F30DC103CF0D}">
      <dgm:prSet/>
      <dgm:spPr/>
      <dgm:t>
        <a:bodyPr/>
        <a:lstStyle/>
        <a:p>
          <a:pPr>
            <a:lnSpc>
              <a:spcPct val="100000"/>
            </a:lnSpc>
            <a:defRPr cap="all"/>
          </a:pPr>
          <a:r>
            <a:rPr lang="en-US"/>
            <a:t>Monitoring &amp; Logging – Centralized Monitoring &amp; Logging to assist with Troubleshooting</a:t>
          </a:r>
        </a:p>
      </dgm:t>
    </dgm:pt>
    <dgm:pt modelId="{1D3885B0-471F-4C86-8DC3-7C58935897F9}" type="parTrans" cxnId="{ECC7917C-8136-4BB9-A73E-533C4B0D8093}">
      <dgm:prSet/>
      <dgm:spPr/>
      <dgm:t>
        <a:bodyPr/>
        <a:lstStyle/>
        <a:p>
          <a:endParaRPr lang="en-US"/>
        </a:p>
      </dgm:t>
    </dgm:pt>
    <dgm:pt modelId="{0C5EFD58-968B-40C5-A4DC-D60211EA59F7}" type="sibTrans" cxnId="{ECC7917C-8136-4BB9-A73E-533C4B0D8093}">
      <dgm:prSet/>
      <dgm:spPr/>
      <dgm:t>
        <a:bodyPr/>
        <a:lstStyle/>
        <a:p>
          <a:endParaRPr lang="en-US"/>
        </a:p>
      </dgm:t>
    </dgm:pt>
    <dgm:pt modelId="{8150EEFE-A16B-49A1-836A-9D4FC435BC7E}" type="pres">
      <dgm:prSet presAssocID="{1694A1B1-19FC-4DDA-BC65-38BCCA3B5E86}" presName="root" presStyleCnt="0">
        <dgm:presLayoutVars>
          <dgm:dir/>
          <dgm:resizeHandles val="exact"/>
        </dgm:presLayoutVars>
      </dgm:prSet>
      <dgm:spPr/>
    </dgm:pt>
    <dgm:pt modelId="{E3D0BE8E-8F44-4D5B-8675-E80516FD98E1}" type="pres">
      <dgm:prSet presAssocID="{9E871B93-7448-4EA9-9446-E7CD9E51DCEF}" presName="compNode" presStyleCnt="0"/>
      <dgm:spPr/>
    </dgm:pt>
    <dgm:pt modelId="{FFDB7E60-EF8C-43E8-87E1-45AA22EFDA39}" type="pres">
      <dgm:prSet presAssocID="{9E871B93-7448-4EA9-9446-E7CD9E51DCEF}" presName="iconBgRect" presStyleLbl="bgShp" presStyleIdx="0" presStyleCnt="5"/>
      <dgm:spPr/>
    </dgm:pt>
    <dgm:pt modelId="{16506070-8E74-47E1-B6CA-FB84859ECD66}" type="pres">
      <dgm:prSet presAssocID="{9E871B93-7448-4EA9-9446-E7CD9E51DCEF}"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urdle"/>
        </a:ext>
      </dgm:extLst>
    </dgm:pt>
    <dgm:pt modelId="{977E1770-935F-4D84-B093-6D516BB1CCC9}" type="pres">
      <dgm:prSet presAssocID="{9E871B93-7448-4EA9-9446-E7CD9E51DCEF}" presName="spaceRect" presStyleCnt="0"/>
      <dgm:spPr/>
    </dgm:pt>
    <dgm:pt modelId="{298D7EBF-3020-4324-9A5A-594EF38FC2EB}" type="pres">
      <dgm:prSet presAssocID="{9E871B93-7448-4EA9-9446-E7CD9E51DCEF}" presName="textRect" presStyleLbl="revTx" presStyleIdx="0" presStyleCnt="5">
        <dgm:presLayoutVars>
          <dgm:chMax val="1"/>
          <dgm:chPref val="1"/>
        </dgm:presLayoutVars>
      </dgm:prSet>
      <dgm:spPr/>
    </dgm:pt>
    <dgm:pt modelId="{F9F6C2DF-B946-4C27-B4F7-63A62A80D691}" type="pres">
      <dgm:prSet presAssocID="{C3D86459-2439-4082-9823-7DCF4B3E2D79}" presName="sibTrans" presStyleCnt="0"/>
      <dgm:spPr/>
    </dgm:pt>
    <dgm:pt modelId="{E1160F98-C360-440E-A455-ED7709803C53}" type="pres">
      <dgm:prSet presAssocID="{EB9AC1CD-07EF-4757-8894-445EDA9FFB98}" presName="compNode" presStyleCnt="0"/>
      <dgm:spPr/>
    </dgm:pt>
    <dgm:pt modelId="{C22D979E-7692-4627-8EAB-3FC3B0AF0197}" type="pres">
      <dgm:prSet presAssocID="{EB9AC1CD-07EF-4757-8894-445EDA9FFB98}" presName="iconBgRect" presStyleLbl="bgShp" presStyleIdx="1" presStyleCnt="5"/>
      <dgm:spPr/>
    </dgm:pt>
    <dgm:pt modelId="{460F1ACD-7CE0-4E8D-B5E6-A1C821D1D0E6}" type="pres">
      <dgm:prSet presAssocID="{EB9AC1CD-07EF-4757-8894-445EDA9FFB98}"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Lock"/>
        </a:ext>
      </dgm:extLst>
    </dgm:pt>
    <dgm:pt modelId="{240A9D42-A011-4DC1-8D70-E54EB997F227}" type="pres">
      <dgm:prSet presAssocID="{EB9AC1CD-07EF-4757-8894-445EDA9FFB98}" presName="spaceRect" presStyleCnt="0"/>
      <dgm:spPr/>
    </dgm:pt>
    <dgm:pt modelId="{0E11C3F1-B9D5-4889-874F-759041ED6C72}" type="pres">
      <dgm:prSet presAssocID="{EB9AC1CD-07EF-4757-8894-445EDA9FFB98}" presName="textRect" presStyleLbl="revTx" presStyleIdx="1" presStyleCnt="5">
        <dgm:presLayoutVars>
          <dgm:chMax val="1"/>
          <dgm:chPref val="1"/>
        </dgm:presLayoutVars>
      </dgm:prSet>
      <dgm:spPr/>
    </dgm:pt>
    <dgm:pt modelId="{C39F1A24-26F7-4677-BC14-F9A387322858}" type="pres">
      <dgm:prSet presAssocID="{54702C31-389B-43A8-A5C5-87291374B7CC}" presName="sibTrans" presStyleCnt="0"/>
      <dgm:spPr/>
    </dgm:pt>
    <dgm:pt modelId="{B8738866-9ACC-445C-90BF-D8B647A8F9DB}" type="pres">
      <dgm:prSet presAssocID="{757A19B0-4E44-4BC0-A2FF-AE9F8E1BA6C4}" presName="compNode" presStyleCnt="0"/>
      <dgm:spPr/>
    </dgm:pt>
    <dgm:pt modelId="{C28D73F6-FC7E-4519-B31B-78178887A296}" type="pres">
      <dgm:prSet presAssocID="{757A19B0-4E44-4BC0-A2FF-AE9F8E1BA6C4}" presName="iconBgRect" presStyleLbl="bgShp" presStyleIdx="2" presStyleCnt="5"/>
      <dgm:spPr/>
    </dgm:pt>
    <dgm:pt modelId="{E0ADA98C-6DA1-41BF-A9C2-118B3F83EF46}" type="pres">
      <dgm:prSet presAssocID="{757A19B0-4E44-4BC0-A2FF-AE9F8E1BA6C4}"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keleton"/>
        </a:ext>
      </dgm:extLst>
    </dgm:pt>
    <dgm:pt modelId="{29E5FC6D-D5B2-4C83-804C-3946A37B26C0}" type="pres">
      <dgm:prSet presAssocID="{757A19B0-4E44-4BC0-A2FF-AE9F8E1BA6C4}" presName="spaceRect" presStyleCnt="0"/>
      <dgm:spPr/>
    </dgm:pt>
    <dgm:pt modelId="{10D49BED-BD11-42C7-BDFD-48D331967109}" type="pres">
      <dgm:prSet presAssocID="{757A19B0-4E44-4BC0-A2FF-AE9F8E1BA6C4}" presName="textRect" presStyleLbl="revTx" presStyleIdx="2" presStyleCnt="5">
        <dgm:presLayoutVars>
          <dgm:chMax val="1"/>
          <dgm:chPref val="1"/>
        </dgm:presLayoutVars>
      </dgm:prSet>
      <dgm:spPr/>
    </dgm:pt>
    <dgm:pt modelId="{4AE7DFF2-B0D4-449E-8E46-B9C0C3C5FD74}" type="pres">
      <dgm:prSet presAssocID="{C7FC330C-36E9-4B18-9E52-86AACE9AD765}" presName="sibTrans" presStyleCnt="0"/>
      <dgm:spPr/>
    </dgm:pt>
    <dgm:pt modelId="{667BF395-A836-485F-ADB3-D8339F8328D3}" type="pres">
      <dgm:prSet presAssocID="{A2840F06-E869-4DE3-B7F9-D8F057047B86}" presName="compNode" presStyleCnt="0"/>
      <dgm:spPr/>
    </dgm:pt>
    <dgm:pt modelId="{845B7FD7-5859-4FCD-AA1D-CD4EAC5E98B7}" type="pres">
      <dgm:prSet presAssocID="{A2840F06-E869-4DE3-B7F9-D8F057047B86}" presName="iconBgRect" presStyleLbl="bgShp" presStyleIdx="3" presStyleCnt="5"/>
      <dgm:spPr/>
    </dgm:pt>
    <dgm:pt modelId="{8EFD6B22-402E-48B3-BB62-5F2BAED72342}" type="pres">
      <dgm:prSet presAssocID="{A2840F06-E869-4DE3-B7F9-D8F057047B86}"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Employee Badge"/>
        </a:ext>
      </dgm:extLst>
    </dgm:pt>
    <dgm:pt modelId="{422B2A75-AB4A-40C9-9679-8FADA69F4B82}" type="pres">
      <dgm:prSet presAssocID="{A2840F06-E869-4DE3-B7F9-D8F057047B86}" presName="spaceRect" presStyleCnt="0"/>
      <dgm:spPr/>
    </dgm:pt>
    <dgm:pt modelId="{8CE3BDD1-CDE3-46E2-A6E4-7FC75714B87D}" type="pres">
      <dgm:prSet presAssocID="{A2840F06-E869-4DE3-B7F9-D8F057047B86}" presName="textRect" presStyleLbl="revTx" presStyleIdx="3" presStyleCnt="5">
        <dgm:presLayoutVars>
          <dgm:chMax val="1"/>
          <dgm:chPref val="1"/>
        </dgm:presLayoutVars>
      </dgm:prSet>
      <dgm:spPr/>
    </dgm:pt>
    <dgm:pt modelId="{86E0AFBC-37E3-4868-9014-397F90C8AAE4}" type="pres">
      <dgm:prSet presAssocID="{82D24E17-87AC-4979-B6BD-1EDEEBF23A7F}" presName="sibTrans" presStyleCnt="0"/>
      <dgm:spPr/>
    </dgm:pt>
    <dgm:pt modelId="{AB761A9B-F676-46B5-805A-F7365B5D7CBC}" type="pres">
      <dgm:prSet presAssocID="{1DA2FCF9-E847-4C66-AB47-F30DC103CF0D}" presName="compNode" presStyleCnt="0"/>
      <dgm:spPr/>
    </dgm:pt>
    <dgm:pt modelId="{D02A67FB-112C-4D57-A57C-11D304892222}" type="pres">
      <dgm:prSet presAssocID="{1DA2FCF9-E847-4C66-AB47-F30DC103CF0D}" presName="iconBgRect" presStyleLbl="bgShp" presStyleIdx="4" presStyleCnt="5"/>
      <dgm:spPr/>
    </dgm:pt>
    <dgm:pt modelId="{D5C0C117-DF2C-439A-AE40-73E8C78AD29A}" type="pres">
      <dgm:prSet presAssocID="{1DA2FCF9-E847-4C66-AB47-F30DC103CF0D}"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Computer"/>
        </a:ext>
      </dgm:extLst>
    </dgm:pt>
    <dgm:pt modelId="{078AA0EF-6ABB-4CC6-B088-2F884EA5DFB6}" type="pres">
      <dgm:prSet presAssocID="{1DA2FCF9-E847-4C66-AB47-F30DC103CF0D}" presName="spaceRect" presStyleCnt="0"/>
      <dgm:spPr/>
    </dgm:pt>
    <dgm:pt modelId="{AB2A13F4-963A-4B9B-BC33-01503B007C40}" type="pres">
      <dgm:prSet presAssocID="{1DA2FCF9-E847-4C66-AB47-F30DC103CF0D}" presName="textRect" presStyleLbl="revTx" presStyleIdx="4" presStyleCnt="5">
        <dgm:presLayoutVars>
          <dgm:chMax val="1"/>
          <dgm:chPref val="1"/>
        </dgm:presLayoutVars>
      </dgm:prSet>
      <dgm:spPr/>
    </dgm:pt>
  </dgm:ptLst>
  <dgm:cxnLst>
    <dgm:cxn modelId="{AFB8E613-328D-442F-B593-90F5E5CA7F64}" type="presOf" srcId="{757A19B0-4E44-4BC0-A2FF-AE9F8E1BA6C4}" destId="{10D49BED-BD11-42C7-BDFD-48D331967109}" srcOrd="0" destOrd="0" presId="urn:microsoft.com/office/officeart/2018/5/layout/IconCircleLabelList"/>
    <dgm:cxn modelId="{D7311214-AA6D-4B06-8334-0725AA317BE1}" srcId="{1694A1B1-19FC-4DDA-BC65-38BCCA3B5E86}" destId="{9E871B93-7448-4EA9-9446-E7CD9E51DCEF}" srcOrd="0" destOrd="0" parTransId="{C37D42D3-6AF4-400A-9CDE-E40689FEA170}" sibTransId="{C3D86459-2439-4082-9823-7DCF4B3E2D79}"/>
    <dgm:cxn modelId="{4712EF2E-FCFC-46E3-8F5C-E178557F64AB}" type="presOf" srcId="{1DA2FCF9-E847-4C66-AB47-F30DC103CF0D}" destId="{AB2A13F4-963A-4B9B-BC33-01503B007C40}" srcOrd="0" destOrd="0" presId="urn:microsoft.com/office/officeart/2018/5/layout/IconCircleLabelList"/>
    <dgm:cxn modelId="{0B033134-A709-4397-A8FD-CA96D96A7D28}" type="presOf" srcId="{EB9AC1CD-07EF-4757-8894-445EDA9FFB98}" destId="{0E11C3F1-B9D5-4889-874F-759041ED6C72}" srcOrd="0" destOrd="0" presId="urn:microsoft.com/office/officeart/2018/5/layout/IconCircleLabelList"/>
    <dgm:cxn modelId="{9A7E9D4F-3FBC-4F60-BE17-16034F16E873}" srcId="{1694A1B1-19FC-4DDA-BC65-38BCCA3B5E86}" destId="{757A19B0-4E44-4BC0-A2FF-AE9F8E1BA6C4}" srcOrd="2" destOrd="0" parTransId="{C57E5B71-F7BF-48A9-B9B3-6B20C693D355}" sibTransId="{C7FC330C-36E9-4B18-9E52-86AACE9AD765}"/>
    <dgm:cxn modelId="{ECC7917C-8136-4BB9-A73E-533C4B0D8093}" srcId="{1694A1B1-19FC-4DDA-BC65-38BCCA3B5E86}" destId="{1DA2FCF9-E847-4C66-AB47-F30DC103CF0D}" srcOrd="4" destOrd="0" parTransId="{1D3885B0-471F-4C86-8DC3-7C58935897F9}" sibTransId="{0C5EFD58-968B-40C5-A4DC-D60211EA59F7}"/>
    <dgm:cxn modelId="{87C76785-3996-4887-BC21-1F5391AB5286}" srcId="{1694A1B1-19FC-4DDA-BC65-38BCCA3B5E86}" destId="{A2840F06-E869-4DE3-B7F9-D8F057047B86}" srcOrd="3" destOrd="0" parTransId="{64679A63-8B7A-4B04-9F8C-98ECA015DB60}" sibTransId="{82D24E17-87AC-4979-B6BD-1EDEEBF23A7F}"/>
    <dgm:cxn modelId="{4D1BC687-9247-415A-AE69-D2E1E60D68FC}" type="presOf" srcId="{9E871B93-7448-4EA9-9446-E7CD9E51DCEF}" destId="{298D7EBF-3020-4324-9A5A-594EF38FC2EB}" srcOrd="0" destOrd="0" presId="urn:microsoft.com/office/officeart/2018/5/layout/IconCircleLabelList"/>
    <dgm:cxn modelId="{8AC568A8-FA3A-4F0A-B55A-FEA02576DA79}" srcId="{1694A1B1-19FC-4DDA-BC65-38BCCA3B5E86}" destId="{EB9AC1CD-07EF-4757-8894-445EDA9FFB98}" srcOrd="1" destOrd="0" parTransId="{07FAC9E6-CD9C-490A-A717-64480C94FF15}" sibTransId="{54702C31-389B-43A8-A5C5-87291374B7CC}"/>
    <dgm:cxn modelId="{0900FDD2-9001-4E90-8878-F6322840400B}" type="presOf" srcId="{1694A1B1-19FC-4DDA-BC65-38BCCA3B5E86}" destId="{8150EEFE-A16B-49A1-836A-9D4FC435BC7E}" srcOrd="0" destOrd="0" presId="urn:microsoft.com/office/officeart/2018/5/layout/IconCircleLabelList"/>
    <dgm:cxn modelId="{EA55B3E3-8B1C-4C9A-B9D3-991D6839D9C3}" type="presOf" srcId="{A2840F06-E869-4DE3-B7F9-D8F057047B86}" destId="{8CE3BDD1-CDE3-46E2-A6E4-7FC75714B87D}" srcOrd="0" destOrd="0" presId="urn:microsoft.com/office/officeart/2018/5/layout/IconCircleLabelList"/>
    <dgm:cxn modelId="{06AB180A-072D-41D2-8238-5494120B3C44}" type="presParOf" srcId="{8150EEFE-A16B-49A1-836A-9D4FC435BC7E}" destId="{E3D0BE8E-8F44-4D5B-8675-E80516FD98E1}" srcOrd="0" destOrd="0" presId="urn:microsoft.com/office/officeart/2018/5/layout/IconCircleLabelList"/>
    <dgm:cxn modelId="{0C637DE3-F68C-4E2E-8299-89A51456D441}" type="presParOf" srcId="{E3D0BE8E-8F44-4D5B-8675-E80516FD98E1}" destId="{FFDB7E60-EF8C-43E8-87E1-45AA22EFDA39}" srcOrd="0" destOrd="0" presId="urn:microsoft.com/office/officeart/2018/5/layout/IconCircleLabelList"/>
    <dgm:cxn modelId="{6812ACEF-B350-4DBD-AFD8-77441F617851}" type="presParOf" srcId="{E3D0BE8E-8F44-4D5B-8675-E80516FD98E1}" destId="{16506070-8E74-47E1-B6CA-FB84859ECD66}" srcOrd="1" destOrd="0" presId="urn:microsoft.com/office/officeart/2018/5/layout/IconCircleLabelList"/>
    <dgm:cxn modelId="{9ADA973D-A406-416C-AC78-76FBD138084B}" type="presParOf" srcId="{E3D0BE8E-8F44-4D5B-8675-E80516FD98E1}" destId="{977E1770-935F-4D84-B093-6D516BB1CCC9}" srcOrd="2" destOrd="0" presId="urn:microsoft.com/office/officeart/2018/5/layout/IconCircleLabelList"/>
    <dgm:cxn modelId="{51708BAE-0053-430C-AEAD-7DF3BBEBB7DA}" type="presParOf" srcId="{E3D0BE8E-8F44-4D5B-8675-E80516FD98E1}" destId="{298D7EBF-3020-4324-9A5A-594EF38FC2EB}" srcOrd="3" destOrd="0" presId="urn:microsoft.com/office/officeart/2018/5/layout/IconCircleLabelList"/>
    <dgm:cxn modelId="{4F63CC03-474B-48B2-92BF-BE9C5A0093AD}" type="presParOf" srcId="{8150EEFE-A16B-49A1-836A-9D4FC435BC7E}" destId="{F9F6C2DF-B946-4C27-B4F7-63A62A80D691}" srcOrd="1" destOrd="0" presId="urn:microsoft.com/office/officeart/2018/5/layout/IconCircleLabelList"/>
    <dgm:cxn modelId="{AB5D991A-A4FC-43CE-B8F7-F973EAA7234B}" type="presParOf" srcId="{8150EEFE-A16B-49A1-836A-9D4FC435BC7E}" destId="{E1160F98-C360-440E-A455-ED7709803C53}" srcOrd="2" destOrd="0" presId="urn:microsoft.com/office/officeart/2018/5/layout/IconCircleLabelList"/>
    <dgm:cxn modelId="{84456FF0-0785-4A22-B8F8-B91C92A0BB15}" type="presParOf" srcId="{E1160F98-C360-440E-A455-ED7709803C53}" destId="{C22D979E-7692-4627-8EAB-3FC3B0AF0197}" srcOrd="0" destOrd="0" presId="urn:microsoft.com/office/officeart/2018/5/layout/IconCircleLabelList"/>
    <dgm:cxn modelId="{B3435ABA-DC22-45C1-8B9D-FE754B5FDFB6}" type="presParOf" srcId="{E1160F98-C360-440E-A455-ED7709803C53}" destId="{460F1ACD-7CE0-4E8D-B5E6-A1C821D1D0E6}" srcOrd="1" destOrd="0" presId="urn:microsoft.com/office/officeart/2018/5/layout/IconCircleLabelList"/>
    <dgm:cxn modelId="{52960F44-1234-4DBD-94F7-35C797B67E5B}" type="presParOf" srcId="{E1160F98-C360-440E-A455-ED7709803C53}" destId="{240A9D42-A011-4DC1-8D70-E54EB997F227}" srcOrd="2" destOrd="0" presId="urn:microsoft.com/office/officeart/2018/5/layout/IconCircleLabelList"/>
    <dgm:cxn modelId="{DCFDD1B0-C95C-4448-AC54-1FD5730089FF}" type="presParOf" srcId="{E1160F98-C360-440E-A455-ED7709803C53}" destId="{0E11C3F1-B9D5-4889-874F-759041ED6C72}" srcOrd="3" destOrd="0" presId="urn:microsoft.com/office/officeart/2018/5/layout/IconCircleLabelList"/>
    <dgm:cxn modelId="{06B98F92-425B-4659-91C0-85AD7B68EA76}" type="presParOf" srcId="{8150EEFE-A16B-49A1-836A-9D4FC435BC7E}" destId="{C39F1A24-26F7-4677-BC14-F9A387322858}" srcOrd="3" destOrd="0" presId="urn:microsoft.com/office/officeart/2018/5/layout/IconCircleLabelList"/>
    <dgm:cxn modelId="{32745BE7-939F-4E5E-9D5B-E5C59A3ACD50}" type="presParOf" srcId="{8150EEFE-A16B-49A1-836A-9D4FC435BC7E}" destId="{B8738866-9ACC-445C-90BF-D8B647A8F9DB}" srcOrd="4" destOrd="0" presId="urn:microsoft.com/office/officeart/2018/5/layout/IconCircleLabelList"/>
    <dgm:cxn modelId="{0C8C40F9-D43F-4E7A-B84A-8788211D6B83}" type="presParOf" srcId="{B8738866-9ACC-445C-90BF-D8B647A8F9DB}" destId="{C28D73F6-FC7E-4519-B31B-78178887A296}" srcOrd="0" destOrd="0" presId="urn:microsoft.com/office/officeart/2018/5/layout/IconCircleLabelList"/>
    <dgm:cxn modelId="{06DAE3A8-3391-48C3-A909-DA7C084623EB}" type="presParOf" srcId="{B8738866-9ACC-445C-90BF-D8B647A8F9DB}" destId="{E0ADA98C-6DA1-41BF-A9C2-118B3F83EF46}" srcOrd="1" destOrd="0" presId="urn:microsoft.com/office/officeart/2018/5/layout/IconCircleLabelList"/>
    <dgm:cxn modelId="{88E27F6F-3941-4E50-9437-0612DEF09DDC}" type="presParOf" srcId="{B8738866-9ACC-445C-90BF-D8B647A8F9DB}" destId="{29E5FC6D-D5B2-4C83-804C-3946A37B26C0}" srcOrd="2" destOrd="0" presId="urn:microsoft.com/office/officeart/2018/5/layout/IconCircleLabelList"/>
    <dgm:cxn modelId="{DABEFA0F-9178-4C17-9ECB-7E913B527D37}" type="presParOf" srcId="{B8738866-9ACC-445C-90BF-D8B647A8F9DB}" destId="{10D49BED-BD11-42C7-BDFD-48D331967109}" srcOrd="3" destOrd="0" presId="urn:microsoft.com/office/officeart/2018/5/layout/IconCircleLabelList"/>
    <dgm:cxn modelId="{7A3F3AEB-38C0-44D3-B8DD-6A8723AE646A}" type="presParOf" srcId="{8150EEFE-A16B-49A1-836A-9D4FC435BC7E}" destId="{4AE7DFF2-B0D4-449E-8E46-B9C0C3C5FD74}" srcOrd="5" destOrd="0" presId="urn:microsoft.com/office/officeart/2018/5/layout/IconCircleLabelList"/>
    <dgm:cxn modelId="{33131FEF-B725-4E08-B2A2-17F72C815CB9}" type="presParOf" srcId="{8150EEFE-A16B-49A1-836A-9D4FC435BC7E}" destId="{667BF395-A836-485F-ADB3-D8339F8328D3}" srcOrd="6" destOrd="0" presId="urn:microsoft.com/office/officeart/2018/5/layout/IconCircleLabelList"/>
    <dgm:cxn modelId="{340B8787-038D-4317-8744-AD7A949B58C7}" type="presParOf" srcId="{667BF395-A836-485F-ADB3-D8339F8328D3}" destId="{845B7FD7-5859-4FCD-AA1D-CD4EAC5E98B7}" srcOrd="0" destOrd="0" presId="urn:microsoft.com/office/officeart/2018/5/layout/IconCircleLabelList"/>
    <dgm:cxn modelId="{A98B4111-CA96-43A5-A6B8-C4947A365A53}" type="presParOf" srcId="{667BF395-A836-485F-ADB3-D8339F8328D3}" destId="{8EFD6B22-402E-48B3-BB62-5F2BAED72342}" srcOrd="1" destOrd="0" presId="urn:microsoft.com/office/officeart/2018/5/layout/IconCircleLabelList"/>
    <dgm:cxn modelId="{14F517B9-221D-4773-912F-4AD4CDF8C77D}" type="presParOf" srcId="{667BF395-A836-485F-ADB3-D8339F8328D3}" destId="{422B2A75-AB4A-40C9-9679-8FADA69F4B82}" srcOrd="2" destOrd="0" presId="urn:microsoft.com/office/officeart/2018/5/layout/IconCircleLabelList"/>
    <dgm:cxn modelId="{376BA66B-AC80-4755-A1F5-A63B4167FA93}" type="presParOf" srcId="{667BF395-A836-485F-ADB3-D8339F8328D3}" destId="{8CE3BDD1-CDE3-46E2-A6E4-7FC75714B87D}" srcOrd="3" destOrd="0" presId="urn:microsoft.com/office/officeart/2018/5/layout/IconCircleLabelList"/>
    <dgm:cxn modelId="{C799B2F9-A0C3-4867-A29B-BB923E6B3610}" type="presParOf" srcId="{8150EEFE-A16B-49A1-836A-9D4FC435BC7E}" destId="{86E0AFBC-37E3-4868-9014-397F90C8AAE4}" srcOrd="7" destOrd="0" presId="urn:microsoft.com/office/officeart/2018/5/layout/IconCircleLabelList"/>
    <dgm:cxn modelId="{7156EF8A-9A3B-46A5-B75E-D243FFDB9600}" type="presParOf" srcId="{8150EEFE-A16B-49A1-836A-9D4FC435BC7E}" destId="{AB761A9B-F676-46B5-805A-F7365B5D7CBC}" srcOrd="8" destOrd="0" presId="urn:microsoft.com/office/officeart/2018/5/layout/IconCircleLabelList"/>
    <dgm:cxn modelId="{5A7EDA09-06B2-401D-A29F-77D7C88685E7}" type="presParOf" srcId="{AB761A9B-F676-46B5-805A-F7365B5D7CBC}" destId="{D02A67FB-112C-4D57-A57C-11D304892222}" srcOrd="0" destOrd="0" presId="urn:microsoft.com/office/officeart/2018/5/layout/IconCircleLabelList"/>
    <dgm:cxn modelId="{4379BFCA-761B-4089-9490-15CE4F2EDA44}" type="presParOf" srcId="{AB761A9B-F676-46B5-805A-F7365B5D7CBC}" destId="{D5C0C117-DF2C-439A-AE40-73E8C78AD29A}" srcOrd="1" destOrd="0" presId="urn:microsoft.com/office/officeart/2018/5/layout/IconCircleLabelList"/>
    <dgm:cxn modelId="{6A8213A7-241C-47D1-B050-E15FDEFBCF34}" type="presParOf" srcId="{AB761A9B-F676-46B5-805A-F7365B5D7CBC}" destId="{078AA0EF-6ABB-4CC6-B088-2F884EA5DFB6}" srcOrd="2" destOrd="0" presId="urn:microsoft.com/office/officeart/2018/5/layout/IconCircleLabelList"/>
    <dgm:cxn modelId="{F16DF8DA-5130-444B-AD43-5E31F35900F2}" type="presParOf" srcId="{AB761A9B-F676-46B5-805A-F7365B5D7CBC}" destId="{AB2A13F4-963A-4B9B-BC33-01503B007C40}"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8F8362-8051-4152-9558-667221705A90}">
      <dsp:nvSpPr>
        <dsp:cNvPr id="0" name=""/>
        <dsp:cNvSpPr/>
      </dsp:nvSpPr>
      <dsp:spPr>
        <a:xfrm>
          <a:off x="497863" y="1004739"/>
          <a:ext cx="535253" cy="53525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AD1E40E-F3C2-477D-8E4C-715E24D21353}">
      <dsp:nvSpPr>
        <dsp:cNvPr id="0" name=""/>
        <dsp:cNvSpPr/>
      </dsp:nvSpPr>
      <dsp:spPr>
        <a:xfrm>
          <a:off x="841" y="1640693"/>
          <a:ext cx="1529296" cy="6559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sz="1400" kern="1200"/>
            <a:t>Organize Azure resources:</a:t>
          </a:r>
        </a:p>
      </dsp:txBody>
      <dsp:txXfrm>
        <a:off x="841" y="1640693"/>
        <a:ext cx="1529296" cy="655924"/>
      </dsp:txXfrm>
    </dsp:sp>
    <dsp:sp modelId="{622F1983-D0A4-4014-BEF2-0A371F62FB91}">
      <dsp:nvSpPr>
        <dsp:cNvPr id="0" name=""/>
        <dsp:cNvSpPr/>
      </dsp:nvSpPr>
      <dsp:spPr>
        <a:xfrm>
          <a:off x="841" y="2343455"/>
          <a:ext cx="1529296" cy="10031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Management groups, subscriptions, resources groups and resources</a:t>
          </a:r>
        </a:p>
        <a:p>
          <a:pPr marL="0" lvl="0" indent="0" algn="ctr" defTabSz="488950">
            <a:lnSpc>
              <a:spcPct val="100000"/>
            </a:lnSpc>
            <a:spcBef>
              <a:spcPct val="0"/>
            </a:spcBef>
            <a:spcAft>
              <a:spcPct val="35000"/>
            </a:spcAft>
            <a:buNone/>
          </a:pPr>
          <a:r>
            <a:rPr lang="en-US" sz="1100" kern="1200"/>
            <a:t>Tags</a:t>
          </a:r>
        </a:p>
        <a:p>
          <a:pPr marL="0" lvl="0" indent="0" algn="ctr" defTabSz="488950">
            <a:lnSpc>
              <a:spcPct val="100000"/>
            </a:lnSpc>
            <a:spcBef>
              <a:spcPct val="0"/>
            </a:spcBef>
            <a:spcAft>
              <a:spcPct val="35000"/>
            </a:spcAft>
            <a:buNone/>
          </a:pPr>
          <a:r>
            <a:rPr lang="en-US" sz="1100" kern="1200"/>
            <a:t>Naming standards</a:t>
          </a:r>
        </a:p>
      </dsp:txBody>
      <dsp:txXfrm>
        <a:off x="841" y="2343455"/>
        <a:ext cx="1529296" cy="1003142"/>
      </dsp:txXfrm>
    </dsp:sp>
    <dsp:sp modelId="{28FF79D7-CC3B-43F2-AC0A-52A4A356CE74}">
      <dsp:nvSpPr>
        <dsp:cNvPr id="0" name=""/>
        <dsp:cNvSpPr/>
      </dsp:nvSpPr>
      <dsp:spPr>
        <a:xfrm>
          <a:off x="2294787" y="1004739"/>
          <a:ext cx="535253" cy="53525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5070F73-A87B-499C-B1A0-98B0AAD3FF12}">
      <dsp:nvSpPr>
        <dsp:cNvPr id="0" name=""/>
        <dsp:cNvSpPr/>
      </dsp:nvSpPr>
      <dsp:spPr>
        <a:xfrm>
          <a:off x="1797765" y="1640693"/>
          <a:ext cx="1529296" cy="6559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sz="1400" kern="1200"/>
            <a:t>Manage access to Azure resources:</a:t>
          </a:r>
        </a:p>
      </dsp:txBody>
      <dsp:txXfrm>
        <a:off x="1797765" y="1640693"/>
        <a:ext cx="1529296" cy="655924"/>
      </dsp:txXfrm>
    </dsp:sp>
    <dsp:sp modelId="{A0020128-99D5-4CB6-96FF-1A424BD9BB2B}">
      <dsp:nvSpPr>
        <dsp:cNvPr id="0" name=""/>
        <dsp:cNvSpPr/>
      </dsp:nvSpPr>
      <dsp:spPr>
        <a:xfrm>
          <a:off x="1797765" y="2343455"/>
          <a:ext cx="1529296" cy="10031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Who has access and at what level ? RBAC and scope</a:t>
          </a:r>
        </a:p>
      </dsp:txBody>
      <dsp:txXfrm>
        <a:off x="1797765" y="2343455"/>
        <a:ext cx="1529296" cy="1003142"/>
      </dsp:txXfrm>
    </dsp:sp>
    <dsp:sp modelId="{04678B5B-1AA9-4757-9CD0-DF6475AC938D}">
      <dsp:nvSpPr>
        <dsp:cNvPr id="0" name=""/>
        <dsp:cNvSpPr/>
      </dsp:nvSpPr>
      <dsp:spPr>
        <a:xfrm>
          <a:off x="4091711" y="1004739"/>
          <a:ext cx="535253" cy="53525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00C6FC8-CF00-4C07-98F1-180A5ED34442}">
      <dsp:nvSpPr>
        <dsp:cNvPr id="0" name=""/>
        <dsp:cNvSpPr/>
      </dsp:nvSpPr>
      <dsp:spPr>
        <a:xfrm>
          <a:off x="3594689" y="1640693"/>
          <a:ext cx="1529296" cy="6559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sz="1400" kern="1200"/>
            <a:t>Billing and Chargeback</a:t>
          </a:r>
        </a:p>
      </dsp:txBody>
      <dsp:txXfrm>
        <a:off x="3594689" y="1640693"/>
        <a:ext cx="1529296" cy="655924"/>
      </dsp:txXfrm>
    </dsp:sp>
    <dsp:sp modelId="{8A5A613A-D646-4D7B-87B6-4DE9AC24DD27}">
      <dsp:nvSpPr>
        <dsp:cNvPr id="0" name=""/>
        <dsp:cNvSpPr/>
      </dsp:nvSpPr>
      <dsp:spPr>
        <a:xfrm>
          <a:off x="3594689" y="2343455"/>
          <a:ext cx="1529296" cy="10031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Pass on the cost to application owners. Ensure the cost transparency.</a:t>
          </a:r>
        </a:p>
      </dsp:txBody>
      <dsp:txXfrm>
        <a:off x="3594689" y="2343455"/>
        <a:ext cx="1529296" cy="1003142"/>
      </dsp:txXfrm>
    </dsp:sp>
    <dsp:sp modelId="{F809421F-86E9-4536-AC3E-689B7D9C1520}">
      <dsp:nvSpPr>
        <dsp:cNvPr id="0" name=""/>
        <dsp:cNvSpPr/>
      </dsp:nvSpPr>
      <dsp:spPr>
        <a:xfrm>
          <a:off x="5888634" y="1004739"/>
          <a:ext cx="535253" cy="53525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6FBDD2D-55E1-4D7F-A686-EC6F2A3A40F3}">
      <dsp:nvSpPr>
        <dsp:cNvPr id="0" name=""/>
        <dsp:cNvSpPr/>
      </dsp:nvSpPr>
      <dsp:spPr>
        <a:xfrm>
          <a:off x="5391613" y="1640693"/>
          <a:ext cx="1529296" cy="6559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sz="1400" kern="1200"/>
            <a:t>Governance, security and compliance:</a:t>
          </a:r>
        </a:p>
      </dsp:txBody>
      <dsp:txXfrm>
        <a:off x="5391613" y="1640693"/>
        <a:ext cx="1529296" cy="655924"/>
      </dsp:txXfrm>
    </dsp:sp>
    <dsp:sp modelId="{F457938D-7A19-4F66-B30B-C242FE42B8B5}">
      <dsp:nvSpPr>
        <dsp:cNvPr id="0" name=""/>
        <dsp:cNvSpPr/>
      </dsp:nvSpPr>
      <dsp:spPr>
        <a:xfrm>
          <a:off x="5391613" y="2343455"/>
          <a:ext cx="1529296" cy="10031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How are Azure resources deployed and configured?</a:t>
          </a:r>
        </a:p>
        <a:p>
          <a:pPr marL="0" lvl="0" indent="0" algn="ctr" defTabSz="488950">
            <a:lnSpc>
              <a:spcPct val="100000"/>
            </a:lnSpc>
            <a:spcBef>
              <a:spcPct val="0"/>
            </a:spcBef>
            <a:spcAft>
              <a:spcPct val="35000"/>
            </a:spcAft>
            <a:buNone/>
          </a:pPr>
          <a:r>
            <a:rPr lang="en-US" sz="1100" kern="1200"/>
            <a:t>How are Azure resources managed?</a:t>
          </a:r>
        </a:p>
      </dsp:txBody>
      <dsp:txXfrm>
        <a:off x="5391613" y="2343455"/>
        <a:ext cx="1529296" cy="1003142"/>
      </dsp:txXfrm>
    </dsp:sp>
    <dsp:sp modelId="{0C29F4D8-56B3-4DDC-AC4F-FFA56D147FCC}">
      <dsp:nvSpPr>
        <dsp:cNvPr id="0" name=""/>
        <dsp:cNvSpPr/>
      </dsp:nvSpPr>
      <dsp:spPr>
        <a:xfrm>
          <a:off x="7685558" y="1004739"/>
          <a:ext cx="535253" cy="535253"/>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90E4F81-84A6-4D4C-B1B4-9ADF136DC2F9}">
      <dsp:nvSpPr>
        <dsp:cNvPr id="0" name=""/>
        <dsp:cNvSpPr/>
      </dsp:nvSpPr>
      <dsp:spPr>
        <a:xfrm>
          <a:off x="7188537" y="1640693"/>
          <a:ext cx="1529296" cy="6559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sz="1400" kern="1200"/>
            <a:t>Monitoring and reporting:</a:t>
          </a:r>
        </a:p>
      </dsp:txBody>
      <dsp:txXfrm>
        <a:off x="7188537" y="1640693"/>
        <a:ext cx="1529296" cy="655924"/>
      </dsp:txXfrm>
    </dsp:sp>
    <dsp:sp modelId="{12A0CAE7-50CC-4AC1-B93D-E4F3AE0FC64A}">
      <dsp:nvSpPr>
        <dsp:cNvPr id="0" name=""/>
        <dsp:cNvSpPr/>
      </dsp:nvSpPr>
      <dsp:spPr>
        <a:xfrm>
          <a:off x="7188537" y="2343455"/>
          <a:ext cx="1529296" cy="10031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Centralized view of  Azure environment</a:t>
          </a:r>
        </a:p>
      </dsp:txBody>
      <dsp:txXfrm>
        <a:off x="7188537" y="2343455"/>
        <a:ext cx="1529296" cy="1003142"/>
      </dsp:txXfrm>
    </dsp:sp>
    <dsp:sp modelId="{99E3A244-E933-4443-9EB8-10946CFC4A05}">
      <dsp:nvSpPr>
        <dsp:cNvPr id="0" name=""/>
        <dsp:cNvSpPr/>
      </dsp:nvSpPr>
      <dsp:spPr>
        <a:xfrm>
          <a:off x="9482482" y="1004739"/>
          <a:ext cx="535253" cy="535253"/>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C50DB0F-8C59-4675-997A-75F458EF2C23}">
      <dsp:nvSpPr>
        <dsp:cNvPr id="0" name=""/>
        <dsp:cNvSpPr/>
      </dsp:nvSpPr>
      <dsp:spPr>
        <a:xfrm>
          <a:off x="8985461" y="1640693"/>
          <a:ext cx="1529296" cy="6559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sz="1400" kern="1200"/>
            <a:t>Controls currency </a:t>
          </a:r>
        </a:p>
      </dsp:txBody>
      <dsp:txXfrm>
        <a:off x="8985461" y="1640693"/>
        <a:ext cx="1529296" cy="655924"/>
      </dsp:txXfrm>
    </dsp:sp>
    <dsp:sp modelId="{598F38B3-43F1-4334-9CE7-EBD1185F8089}">
      <dsp:nvSpPr>
        <dsp:cNvPr id="0" name=""/>
        <dsp:cNvSpPr/>
      </dsp:nvSpPr>
      <dsp:spPr>
        <a:xfrm>
          <a:off x="8985461" y="2343455"/>
          <a:ext cx="1529296" cy="10031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Adopt Azure evolving features to enhance BMO Enterprise Control plane</a:t>
          </a:r>
        </a:p>
      </dsp:txBody>
      <dsp:txXfrm>
        <a:off x="8985461" y="2343455"/>
        <a:ext cx="1529296" cy="100314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DB7E60-EF8C-43E8-87E1-45AA22EFDA39}">
      <dsp:nvSpPr>
        <dsp:cNvPr id="0" name=""/>
        <dsp:cNvSpPr/>
      </dsp:nvSpPr>
      <dsp:spPr>
        <a:xfrm>
          <a:off x="478800" y="1095669"/>
          <a:ext cx="1098000" cy="1098000"/>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6506070-8E74-47E1-B6CA-FB84859ECD66}">
      <dsp:nvSpPr>
        <dsp:cNvPr id="0" name=""/>
        <dsp:cNvSpPr/>
      </dsp:nvSpPr>
      <dsp:spPr>
        <a:xfrm>
          <a:off x="712800" y="1329669"/>
          <a:ext cx="630000" cy="63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98D7EBF-3020-4324-9A5A-594EF38FC2EB}">
      <dsp:nvSpPr>
        <dsp:cNvPr id="0" name=""/>
        <dsp:cNvSpPr/>
      </dsp:nvSpPr>
      <dsp:spPr>
        <a:xfrm>
          <a:off x="127800" y="2535669"/>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CA" sz="1100" kern="1200"/>
            <a:t>Application Platform Pipeline – Hit the Ground Running, Not from Scratch</a:t>
          </a:r>
          <a:endParaRPr lang="en-US" sz="1100" kern="1200"/>
        </a:p>
      </dsp:txBody>
      <dsp:txXfrm>
        <a:off x="127800" y="2535669"/>
        <a:ext cx="1800000" cy="720000"/>
      </dsp:txXfrm>
    </dsp:sp>
    <dsp:sp modelId="{C22D979E-7692-4627-8EAB-3FC3B0AF0197}">
      <dsp:nvSpPr>
        <dsp:cNvPr id="0" name=""/>
        <dsp:cNvSpPr/>
      </dsp:nvSpPr>
      <dsp:spPr>
        <a:xfrm>
          <a:off x="2593800" y="1095669"/>
          <a:ext cx="1098000" cy="1098000"/>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60F1ACD-7CE0-4E8D-B5E6-A1C821D1D0E6}">
      <dsp:nvSpPr>
        <dsp:cNvPr id="0" name=""/>
        <dsp:cNvSpPr/>
      </dsp:nvSpPr>
      <dsp:spPr>
        <a:xfrm>
          <a:off x="2827800" y="1329668"/>
          <a:ext cx="630000" cy="63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E11C3F1-B9D5-4889-874F-759041ED6C72}">
      <dsp:nvSpPr>
        <dsp:cNvPr id="0" name=""/>
        <dsp:cNvSpPr/>
      </dsp:nvSpPr>
      <dsp:spPr>
        <a:xfrm>
          <a:off x="2242800" y="2535669"/>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CA" sz="1100" kern="1200"/>
            <a:t>Security Controls on Day 1 – Leverage work done with Security &amp; Risk Teams</a:t>
          </a:r>
          <a:endParaRPr lang="en-US" sz="1100" kern="1200"/>
        </a:p>
      </dsp:txBody>
      <dsp:txXfrm>
        <a:off x="2242800" y="2535669"/>
        <a:ext cx="1800000" cy="720000"/>
      </dsp:txXfrm>
    </dsp:sp>
    <dsp:sp modelId="{C28D73F6-FC7E-4519-B31B-78178887A296}">
      <dsp:nvSpPr>
        <dsp:cNvPr id="0" name=""/>
        <dsp:cNvSpPr/>
      </dsp:nvSpPr>
      <dsp:spPr>
        <a:xfrm>
          <a:off x="4708800" y="1095669"/>
          <a:ext cx="1098000" cy="1098000"/>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0ADA98C-6DA1-41BF-A9C2-118B3F83EF46}">
      <dsp:nvSpPr>
        <dsp:cNvPr id="0" name=""/>
        <dsp:cNvSpPr/>
      </dsp:nvSpPr>
      <dsp:spPr>
        <a:xfrm>
          <a:off x="4942800" y="1329668"/>
          <a:ext cx="630000" cy="63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0D49BED-BD11-42C7-BDFD-48D331967109}">
      <dsp:nvSpPr>
        <dsp:cNvPr id="0" name=""/>
        <dsp:cNvSpPr/>
      </dsp:nvSpPr>
      <dsp:spPr>
        <a:xfrm>
          <a:off x="4357800" y="2535669"/>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a:t>Observability – Ability to see which resources are not Compliant to assist with remediation</a:t>
          </a:r>
        </a:p>
      </dsp:txBody>
      <dsp:txXfrm>
        <a:off x="4357800" y="2535669"/>
        <a:ext cx="1800000" cy="720000"/>
      </dsp:txXfrm>
    </dsp:sp>
    <dsp:sp modelId="{845B7FD7-5859-4FCD-AA1D-CD4EAC5E98B7}">
      <dsp:nvSpPr>
        <dsp:cNvPr id="0" name=""/>
        <dsp:cNvSpPr/>
      </dsp:nvSpPr>
      <dsp:spPr>
        <a:xfrm>
          <a:off x="6823800" y="1095669"/>
          <a:ext cx="1098000" cy="1098000"/>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EFD6B22-402E-48B3-BB62-5F2BAED72342}">
      <dsp:nvSpPr>
        <dsp:cNvPr id="0" name=""/>
        <dsp:cNvSpPr/>
      </dsp:nvSpPr>
      <dsp:spPr>
        <a:xfrm>
          <a:off x="7057800" y="1329668"/>
          <a:ext cx="630000" cy="630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CE3BDD1-CDE3-46E2-A6E4-7FC75714B87D}">
      <dsp:nvSpPr>
        <dsp:cNvPr id="0" name=""/>
        <dsp:cNvSpPr/>
      </dsp:nvSpPr>
      <dsp:spPr>
        <a:xfrm>
          <a:off x="6472800" y="2535669"/>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a:t>Identity &amp; RBAC – Access Cloud Resources with a single Identity secured via RBAC</a:t>
          </a:r>
        </a:p>
      </dsp:txBody>
      <dsp:txXfrm>
        <a:off x="6472800" y="2535669"/>
        <a:ext cx="1800000" cy="720000"/>
      </dsp:txXfrm>
    </dsp:sp>
    <dsp:sp modelId="{D02A67FB-112C-4D57-A57C-11D304892222}">
      <dsp:nvSpPr>
        <dsp:cNvPr id="0" name=""/>
        <dsp:cNvSpPr/>
      </dsp:nvSpPr>
      <dsp:spPr>
        <a:xfrm>
          <a:off x="8938800" y="1095669"/>
          <a:ext cx="1098000" cy="1098000"/>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5C0C117-DF2C-439A-AE40-73E8C78AD29A}">
      <dsp:nvSpPr>
        <dsp:cNvPr id="0" name=""/>
        <dsp:cNvSpPr/>
      </dsp:nvSpPr>
      <dsp:spPr>
        <a:xfrm>
          <a:off x="9172800" y="1329668"/>
          <a:ext cx="630000" cy="63000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B2A13F4-963A-4B9B-BC33-01503B007C40}">
      <dsp:nvSpPr>
        <dsp:cNvPr id="0" name=""/>
        <dsp:cNvSpPr/>
      </dsp:nvSpPr>
      <dsp:spPr>
        <a:xfrm>
          <a:off x="8587800" y="2535669"/>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a:t>Monitoring &amp; Logging – Centralized Monitoring &amp; Logging to assist with Troubleshooting</a:t>
          </a:r>
        </a:p>
      </dsp:txBody>
      <dsp:txXfrm>
        <a:off x="8587800" y="2535669"/>
        <a:ext cx="1800000" cy="720000"/>
      </dsp:txXfrm>
    </dsp:sp>
  </dsp:spTree>
</dsp:drawing>
</file>

<file path=ppt/diagrams/layout1.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F2DA594-3BD0-A84E-B24D-0D81B7F304C4}" type="datetimeFigureOut">
              <a:rPr lang="en-US" smtClean="0"/>
              <a:t>10/7/19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9C0416F-43EF-114D-B65F-1265D22B0F74}" type="slidenum">
              <a:rPr lang="en-US" smtClean="0"/>
              <a:t>‹#›</a:t>
            </a:fld>
            <a:endParaRPr lang="en-US"/>
          </a:p>
        </p:txBody>
      </p:sp>
    </p:spTree>
    <p:extLst>
      <p:ext uri="{BB962C8B-B14F-4D97-AF65-F5344CB8AC3E}">
        <p14:creationId xmlns:p14="http://schemas.microsoft.com/office/powerpoint/2010/main" val="34219123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C61DAB-D93E-49CA-B245-379601CFE8D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10/7/19 4:16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14209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Aft>
                <a:spcPts val="600"/>
              </a:spcAft>
            </a:pPr>
            <a:endParaRPr lang="en-US" sz="900">
              <a:gradFill>
                <a:gsLst>
                  <a:gs pos="2917">
                    <a:schemeClr val="tx1"/>
                  </a:gs>
                  <a:gs pos="30000">
                    <a:schemeClr val="tx1"/>
                  </a:gs>
                </a:gsLst>
                <a:lin ang="5400000" scaled="0"/>
              </a:gradFill>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997471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CDF2885-C677-6341-835A-E92F0BF51509}"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415417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5201E4-568A-4841-83CD-2A6851ECAC1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510312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10/7/19 4:15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301973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Aft>
                <a:spcPts val="600"/>
              </a:spcAft>
            </a:pPr>
            <a:endParaRPr lang="en-US" sz="900">
              <a:gradFill>
                <a:gsLst>
                  <a:gs pos="2917">
                    <a:schemeClr val="tx1"/>
                  </a:gs>
                  <a:gs pos="30000">
                    <a:schemeClr val="tx1"/>
                  </a:gs>
                </a:gsLst>
                <a:lin ang="5400000" scaled="0"/>
              </a:gradFill>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067356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CDF2885-C677-6341-835A-E92F0BF51509}"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615907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571281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5201E4-568A-4841-83CD-2A6851ECAC1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421642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5201E4-568A-4841-83CD-2A6851ECAC1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Notes Placeholder 2">
            <a:extLst>
              <a:ext uri="{FF2B5EF4-FFF2-40B4-BE49-F238E27FC236}">
                <a16:creationId xmlns:a16="http://schemas.microsoft.com/office/drawing/2014/main" id="{631D1FFF-3FFC-43D2-9459-0F4854774041}"/>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7790232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5201E4-568A-4841-83CD-2A6851ECAC1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350384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10/7/19 4:22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3019052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Talk more of what can Dynamic Admission controllers are and their use cases</a:t>
            </a:r>
          </a:p>
          <a:p>
            <a:endParaRPr lang="en-US"/>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 each one may modify the object if it desires</a:t>
            </a:r>
            <a:endParaRPr lang="en-US">
              <a:cs typeface="Arial"/>
            </a:endParaRP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09F8A2-1A58-3045-9C6F-BE815903868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3195977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 yes dynamic controllers are awesome, but they create a lot of custom code that has to be </a:t>
            </a:r>
            <a:r>
              <a:rPr lang="en-US" err="1"/>
              <a:t>mainted</a:t>
            </a:r>
            <a:r>
              <a:rPr lang="en-US"/>
              <a:t> and configured in Kubernetes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09F8A2-1A58-3045-9C6F-BE815903868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5705174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09F8A2-1A58-3045-9C6F-BE815903868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236977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Overview key features of the Open Policy Agent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09F8A2-1A58-3045-9C6F-BE815903868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1814079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More detail in how Open Policy agent makes enforcement decisions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09F8A2-1A58-3045-9C6F-BE815903868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6330523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Outline </a:t>
            </a:r>
            <a:r>
              <a:rPr lang="en-US" err="1"/>
              <a:t>rego</a:t>
            </a:r>
            <a:r>
              <a:rPr lang="en-US"/>
              <a:t> and a sample policy</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09F8A2-1A58-3045-9C6F-BE815903868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8673235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General Overview of of the Kubernetes Policy Management Controller</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09F8A2-1A58-3045-9C6F-BE815903868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4937535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Talk about takeaways and what attendees learned and </a:t>
            </a:r>
            <a:r>
              <a:rPr lang="en-US" err="1"/>
              <a:t>renforce</a:t>
            </a:r>
            <a:r>
              <a:rPr lang="en-US"/>
              <a:t> how OPA\Policy controller solves the Problem from first few slides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09F8A2-1A58-3045-9C6F-BE815903868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4126147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10/7/19 4:23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330929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Aft>
                <a:spcPts val="600"/>
              </a:spcAft>
            </a:pPr>
            <a:endParaRPr lang="en-US" sz="900">
              <a:gradFill>
                <a:gsLst>
                  <a:gs pos="2917">
                    <a:schemeClr val="tx1"/>
                  </a:gs>
                  <a:gs pos="30000">
                    <a:schemeClr val="tx1"/>
                  </a:gs>
                </a:gsLst>
                <a:lin ang="5400000" scaled="0"/>
              </a:gradFill>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324847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Lets take a look at how these services fit with each other:</a:t>
            </a:r>
          </a:p>
          <a:p>
            <a:endParaRPr lang="en-US"/>
          </a:p>
          <a:p>
            <a:pPr marL="171450" indent="-171450">
              <a:buFontTx/>
              <a:buChar char="-"/>
            </a:pPr>
            <a:r>
              <a:rPr lang="en-US"/>
              <a:t>Azure Policy sits on ARM, which means that you can apply policies to every service exposed to ARM. </a:t>
            </a:r>
          </a:p>
          <a:p>
            <a:pPr marL="171450" indent="-171450">
              <a:buFontTx/>
              <a:buChar char="-"/>
            </a:pPr>
            <a:r>
              <a:rPr lang="en-US"/>
              <a:t>Blueprints are built from ARM templates, so it is also engrained in the platform</a:t>
            </a:r>
          </a:p>
          <a:p>
            <a:pPr marL="171450" indent="-171450">
              <a:buFontTx/>
              <a:buChar char="-"/>
            </a:pPr>
            <a:r>
              <a:rPr lang="en-US"/>
              <a:t>Azure Resource Graph caches all the information from ARM rather than making calls every time you need information, making more efficient the exploration process</a:t>
            </a:r>
          </a:p>
          <a:p>
            <a:pPr marL="171450" indent="-171450">
              <a:buFontTx/>
              <a:buChar char="-"/>
            </a:pPr>
            <a:r>
              <a:rPr lang="en-US"/>
              <a:t>Management groups are a feature of the portal, which works along policies and blueprints to make subscription management and governance much easier to implement.</a:t>
            </a: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439254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5201E4-568A-4841-83CD-2A6851ECAC1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94893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5201E4-568A-4841-83CD-2A6851ECAC1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0276788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10/7/19 4:24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4439354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Talk about takeaways and what attendees learned and </a:t>
            </a:r>
            <a:r>
              <a:rPr lang="en-US" err="1"/>
              <a:t>renforce</a:t>
            </a:r>
            <a:r>
              <a:rPr lang="en-US"/>
              <a:t> how OPA\Policy controller solves the Problem from first few slides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09F8A2-1A58-3045-9C6F-BE815903868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6007415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10/7/19 4:28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8739982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Talk about takeaways and what attendees learned and </a:t>
            </a:r>
            <a:r>
              <a:rPr lang="en-US" err="1"/>
              <a:t>renforce</a:t>
            </a:r>
            <a:r>
              <a:rPr lang="en-US"/>
              <a:t> how OPA\Policy controller solves the Problem from first few slides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09F8A2-1A58-3045-9C6F-BE815903868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481747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10/7/19 4:29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0487490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Talk about takeaways and what attendees learned and </a:t>
            </a:r>
            <a:r>
              <a:rPr lang="en-US" err="1"/>
              <a:t>renforce</a:t>
            </a:r>
            <a:r>
              <a:rPr lang="en-US"/>
              <a:t> how OPA\Policy controller solves the Problem from first few slides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09F8A2-1A58-3045-9C6F-BE815903868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7614375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10/7/19 4:15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9389734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Talk about takeaways and what attendees learned and </a:t>
            </a:r>
            <a:r>
              <a:rPr lang="en-US" err="1"/>
              <a:t>renforce</a:t>
            </a:r>
            <a:r>
              <a:rPr lang="en-US"/>
              <a:t> how OPA\Policy controller solves the Problem from first few slides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09F8A2-1A58-3045-9C6F-BE815903868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099222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That’s why we re-imagined the SIEM + SOAR tool to introduce a new cloud-native solution called Microsoft Azure Sentinel - providing intelligent security analytics at cloud scale for your entire enterprise.</a:t>
            </a:r>
          </a:p>
          <a:p>
            <a:r>
              <a:rPr lang="en-US" sz="1200" kern="1200">
                <a:solidFill>
                  <a:schemeClr val="tx1"/>
                </a:solidFill>
                <a:effectLst/>
                <a:latin typeface="+mn-lt"/>
                <a:ea typeface="+mn-ea"/>
                <a:cs typeface="+mn-cs"/>
              </a:rPr>
              <a:t> Azure Sentinel makes it easy to collect security data across your entire hybrid organization from devices, users, apps, servers and any cloud, it uses the power of artificial intelligence to ensure you are identifying real threats quickly, and unleashes you from the burden of traditional SIEMs by eliminating the need to spend time on setting up, maintaining and scaling infrastructure. </a:t>
            </a:r>
          </a:p>
          <a:p>
            <a:r>
              <a:rPr lang="en-US" sz="1200" kern="1200">
                <a:solidFill>
                  <a:schemeClr val="tx1"/>
                </a:solidFill>
                <a:effectLst/>
                <a:latin typeface="+mn-lt"/>
                <a:ea typeface="+mn-ea"/>
                <a:cs typeface="+mn-cs"/>
              </a:rPr>
              <a:t>Since it is built on Azure, it offers limitless cloud scale and speed, scaling automatically to address your needs. </a:t>
            </a:r>
          </a:p>
          <a:p>
            <a:r>
              <a:rPr lang="en-US" sz="1200" kern="1200">
                <a:solidFill>
                  <a:schemeClr val="tx1"/>
                </a:solidFill>
                <a:effectLst/>
                <a:latin typeface="+mn-lt"/>
                <a:ea typeface="+mn-ea"/>
                <a:cs typeface="+mn-cs"/>
              </a:rPr>
              <a:t>Traditional SIEMs have also proven to be expensive to own and operate, often requiring you to commit upfront and incur high cost for infrastructure maintenance and data ingestion. With Azure Sentinel there will be no upfront costs, you will only pay for what you use, and we are offering free Office 365 activity data import to help you reduce security costs significantly</a:t>
            </a: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36EE9F-37DA-4803-97B9-12D69F3858A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9903327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10/7/19 4:30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5652807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Talk about takeaways and what attendees learned and </a:t>
            </a:r>
            <a:r>
              <a:rPr lang="en-US" err="1"/>
              <a:t>renforce</a:t>
            </a:r>
            <a:r>
              <a:rPr lang="en-US"/>
              <a:t> how OPA\Policy controller solves the Problem from first few slides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09F8A2-1A58-3045-9C6F-BE815903868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5126544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10/7/19 4:15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2378787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10/7/19 4:15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069625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Overview key features of the Open Policy Agent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09F8A2-1A58-3045-9C6F-BE815903868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8942810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16574EE-8191-4BCC-ABE6-D00A4F4D76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10/7/19 4:15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778547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5201E4-568A-4841-83CD-2A6851ECAC1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572375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5201E4-568A-4841-83CD-2A6851ECAC1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2861815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Talk about takeaways and what attendees learned and </a:t>
            </a:r>
            <a:r>
              <a:rPr lang="en-US" err="1"/>
              <a:t>renforce</a:t>
            </a:r>
            <a:r>
              <a:rPr lang="en-US"/>
              <a:t> how OPA\Policy controller solves the Problem from first few slides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09F8A2-1A58-3045-9C6F-BE815903868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0744997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5A2D088-BDBD-41A5-ADCE-5C6A4DC08057}"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10/7/19 4:15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618895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10/7/19 4:15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197324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Aft>
                <a:spcPts val="600"/>
              </a:spcAft>
            </a:pPr>
            <a:endParaRPr lang="en-US" sz="900">
              <a:gradFill>
                <a:gsLst>
                  <a:gs pos="2917">
                    <a:schemeClr val="tx1"/>
                  </a:gs>
                  <a:gs pos="30000">
                    <a:schemeClr val="tx1"/>
                  </a:gs>
                </a:gsLst>
                <a:lin ang="5400000" scaled="0"/>
              </a:gradFill>
            </a:endParaRP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561909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489128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622754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10/7/19 4:15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144680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0EC5A3-7A97-3E4A-A128-F8CF1703CC0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FF3ACF9-C26E-B849-8857-9FEF320A4BA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BF781A2-A45B-3D4C-A5C1-4BBECFEDB191}"/>
              </a:ext>
            </a:extLst>
          </p:cNvPr>
          <p:cNvSpPr>
            <a:spLocks noGrp="1"/>
          </p:cNvSpPr>
          <p:nvPr>
            <p:ph type="dt" sz="half" idx="10"/>
          </p:nvPr>
        </p:nvSpPr>
        <p:spPr/>
        <p:txBody>
          <a:bodyPr/>
          <a:lstStyle/>
          <a:p>
            <a:fld id="{795A2702-C610-C54C-8C7D-128CEEC45954}" type="datetimeFigureOut">
              <a:rPr lang="en-US" smtClean="0"/>
              <a:t>10/7/19</a:t>
            </a:fld>
            <a:endParaRPr lang="en-US"/>
          </a:p>
        </p:txBody>
      </p:sp>
      <p:sp>
        <p:nvSpPr>
          <p:cNvPr id="5" name="Footer Placeholder 4">
            <a:extLst>
              <a:ext uri="{FF2B5EF4-FFF2-40B4-BE49-F238E27FC236}">
                <a16:creationId xmlns:a16="http://schemas.microsoft.com/office/drawing/2014/main" id="{64983AA1-43CC-6944-8272-0388710E17C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BD13707-7FC7-CB4E-9865-499CF33A2670}"/>
              </a:ext>
            </a:extLst>
          </p:cNvPr>
          <p:cNvSpPr>
            <a:spLocks noGrp="1"/>
          </p:cNvSpPr>
          <p:nvPr>
            <p:ph type="sldNum" sz="quarter" idx="12"/>
          </p:nvPr>
        </p:nvSpPr>
        <p:spPr/>
        <p:txBody>
          <a:bodyPr/>
          <a:lstStyle/>
          <a:p>
            <a:fld id="{6E427D1C-EE18-5046-A8B6-D5C9FA93A6D0}" type="slidenum">
              <a:rPr lang="en-US" smtClean="0"/>
              <a:t>‹#›</a:t>
            </a:fld>
            <a:endParaRPr lang="en-US"/>
          </a:p>
        </p:txBody>
      </p:sp>
    </p:spTree>
    <p:extLst>
      <p:ext uri="{BB962C8B-B14F-4D97-AF65-F5344CB8AC3E}">
        <p14:creationId xmlns:p14="http://schemas.microsoft.com/office/powerpoint/2010/main" val="26598655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2CA50-21A5-5946-8C8B-2104A91D0FC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74B3E32-978D-CB45-A8E1-3EC1F277EC8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F426097-1C72-B542-9A3D-074755967E87}"/>
              </a:ext>
            </a:extLst>
          </p:cNvPr>
          <p:cNvSpPr>
            <a:spLocks noGrp="1"/>
          </p:cNvSpPr>
          <p:nvPr>
            <p:ph type="dt" sz="half" idx="10"/>
          </p:nvPr>
        </p:nvSpPr>
        <p:spPr/>
        <p:txBody>
          <a:bodyPr/>
          <a:lstStyle/>
          <a:p>
            <a:fld id="{795A2702-C610-C54C-8C7D-128CEEC45954}" type="datetimeFigureOut">
              <a:rPr lang="en-US" smtClean="0"/>
              <a:t>10/7/19</a:t>
            </a:fld>
            <a:endParaRPr lang="en-US"/>
          </a:p>
        </p:txBody>
      </p:sp>
      <p:sp>
        <p:nvSpPr>
          <p:cNvPr id="5" name="Footer Placeholder 4">
            <a:extLst>
              <a:ext uri="{FF2B5EF4-FFF2-40B4-BE49-F238E27FC236}">
                <a16:creationId xmlns:a16="http://schemas.microsoft.com/office/drawing/2014/main" id="{B020EA25-CC54-9447-984A-75E33E85D91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A84BE3-2722-C843-8C16-5F413BA648EF}"/>
              </a:ext>
            </a:extLst>
          </p:cNvPr>
          <p:cNvSpPr>
            <a:spLocks noGrp="1"/>
          </p:cNvSpPr>
          <p:nvPr>
            <p:ph type="sldNum" sz="quarter" idx="12"/>
          </p:nvPr>
        </p:nvSpPr>
        <p:spPr/>
        <p:txBody>
          <a:bodyPr/>
          <a:lstStyle/>
          <a:p>
            <a:fld id="{6E427D1C-EE18-5046-A8B6-D5C9FA93A6D0}" type="slidenum">
              <a:rPr lang="en-US" smtClean="0"/>
              <a:t>‹#›</a:t>
            </a:fld>
            <a:endParaRPr lang="en-US"/>
          </a:p>
        </p:txBody>
      </p:sp>
    </p:spTree>
    <p:extLst>
      <p:ext uri="{BB962C8B-B14F-4D97-AF65-F5344CB8AC3E}">
        <p14:creationId xmlns:p14="http://schemas.microsoft.com/office/powerpoint/2010/main" val="13896021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A0B6427-DE87-1B46-8317-61FFB4E4253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FED67D2-BBAE-8848-A488-BF3E041C6B1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4B729F9-D430-144D-867C-5A1E89315B69}"/>
              </a:ext>
            </a:extLst>
          </p:cNvPr>
          <p:cNvSpPr>
            <a:spLocks noGrp="1"/>
          </p:cNvSpPr>
          <p:nvPr>
            <p:ph type="dt" sz="half" idx="10"/>
          </p:nvPr>
        </p:nvSpPr>
        <p:spPr/>
        <p:txBody>
          <a:bodyPr/>
          <a:lstStyle/>
          <a:p>
            <a:fld id="{795A2702-C610-C54C-8C7D-128CEEC45954}" type="datetimeFigureOut">
              <a:rPr lang="en-US" smtClean="0"/>
              <a:t>10/7/19</a:t>
            </a:fld>
            <a:endParaRPr lang="en-US"/>
          </a:p>
        </p:txBody>
      </p:sp>
      <p:sp>
        <p:nvSpPr>
          <p:cNvPr id="5" name="Footer Placeholder 4">
            <a:extLst>
              <a:ext uri="{FF2B5EF4-FFF2-40B4-BE49-F238E27FC236}">
                <a16:creationId xmlns:a16="http://schemas.microsoft.com/office/drawing/2014/main" id="{DDB7EE1D-B26E-B94D-83A1-06AE8E21B0F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9AE230-5698-2343-9108-2C37D5C15903}"/>
              </a:ext>
            </a:extLst>
          </p:cNvPr>
          <p:cNvSpPr>
            <a:spLocks noGrp="1"/>
          </p:cNvSpPr>
          <p:nvPr>
            <p:ph type="sldNum" sz="quarter" idx="12"/>
          </p:nvPr>
        </p:nvSpPr>
        <p:spPr/>
        <p:txBody>
          <a:bodyPr/>
          <a:lstStyle/>
          <a:p>
            <a:fld id="{6E427D1C-EE18-5046-A8B6-D5C9FA93A6D0}" type="slidenum">
              <a:rPr lang="en-US" smtClean="0"/>
              <a:t>‹#›</a:t>
            </a:fld>
            <a:endParaRPr lang="en-US"/>
          </a:p>
        </p:txBody>
      </p:sp>
    </p:spTree>
    <p:extLst>
      <p:ext uri="{BB962C8B-B14F-4D97-AF65-F5344CB8AC3E}">
        <p14:creationId xmlns:p14="http://schemas.microsoft.com/office/powerpoint/2010/main" val="4221437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018580819"/>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1624272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179345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2"/>
            <a:ext cx="11306469" cy="687945"/>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93" indent="0">
              <a:buNone/>
              <a:defRPr/>
            </a:lvl3pPr>
            <a:lvl4pPr marL="672290" indent="0">
              <a:buNone/>
              <a:defRPr/>
            </a:lvl4pPr>
            <a:lvl5pPr marL="896386"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5" y="3151388"/>
            <a:ext cx="11306469" cy="443839"/>
          </a:xfr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chemeClr val="tx1"/>
                </a:solidFill>
              </a:defRPr>
            </a:lvl2pPr>
            <a:lvl3pPr marL="448193" indent="0">
              <a:buNone/>
              <a:defRPr/>
            </a:lvl3pPr>
            <a:lvl4pPr marL="672290" indent="0">
              <a:buNone/>
              <a:defRPr/>
            </a:lvl4pPr>
            <a:lvl5pPr marL="896386"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5" y="4352947"/>
            <a:ext cx="11306469" cy="452560"/>
          </a:xfr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chemeClr val="tx1"/>
                </a:solidFill>
              </a:defRPr>
            </a:lvl2pPr>
            <a:lvl3pPr marL="448193" indent="0">
              <a:buNone/>
              <a:defRPr/>
            </a:lvl3pPr>
            <a:lvl4pPr marL="672290"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325622107"/>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ext option 5">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4</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3"/>
            <a:ext cx="11306469" cy="1521057"/>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FFFFFF">
                    <a:lumMod val="65000"/>
                  </a:srgbClr>
                </a:solidFill>
                <a:effectLst/>
                <a:uLnTx/>
                <a:uFillTx/>
                <a:latin typeface="Segoe UI"/>
                <a:ea typeface="+mn-ea"/>
                <a:cs typeface="+mn-cs"/>
              </a:rPr>
              <a:t>© Microsoft Corporation                                                                                  								                                Azure </a:t>
            </a:r>
          </a:p>
        </p:txBody>
      </p:sp>
    </p:spTree>
    <p:extLst>
      <p:ext uri="{BB962C8B-B14F-4D97-AF65-F5344CB8AC3E}">
        <p14:creationId xmlns:p14="http://schemas.microsoft.com/office/powerpoint/2010/main" val="288063041"/>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Title</a:t>
            </a:r>
          </a:p>
        </p:txBody>
      </p:sp>
      <p:sp>
        <p:nvSpPr>
          <p:cNvPr id="4" name="Text Placeholder 3"/>
          <p:cNvSpPr>
            <a:spLocks noGrp="1"/>
          </p:cNvSpPr>
          <p:nvPr>
            <p:ph type="body" sz="quarter" idx="10" hasCustomPrompt="1"/>
          </p:nvPr>
        </p:nvSpPr>
        <p:spPr>
          <a:xfrm>
            <a:off x="455995" y="1922587"/>
            <a:ext cx="11306469" cy="603538"/>
          </a:xfrm>
        </p:spPr>
        <p:txBody>
          <a:bodyPr wrap="square" lIns="0" tIns="0" rIns="0" bIns="0">
            <a:spAutoFit/>
          </a:bodyPr>
          <a:lstStyle>
            <a:lvl1pPr marL="336145" indent="-336145">
              <a:lnSpc>
                <a:spcPts val="2353"/>
              </a:lnSpc>
              <a:buFont typeface="Wingdings" pitchFamily="2" charset="2"/>
              <a:buChar char="§"/>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Content</a:t>
            </a:r>
          </a:p>
          <a:p>
            <a:pPr lvl="0"/>
            <a:r>
              <a:rPr lang="en-US"/>
              <a:t>Bulleted text</a:t>
            </a:r>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216448611"/>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8971205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0" y="409302"/>
            <a:ext cx="11390811" cy="670562"/>
          </a:xfrm>
        </p:spPr>
        <p:txBody>
          <a:bodyPr>
            <a:noAutofit/>
          </a:bodyPr>
          <a:lstStyle>
            <a:lvl1pPr marL="0" indent="0" algn="l">
              <a:buNone/>
              <a:defRPr sz="4000" b="1" i="0" spc="0">
                <a:solidFill>
                  <a:schemeClr val="accent3"/>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Slide title goes here</a:t>
            </a:r>
          </a:p>
        </p:txBody>
      </p:sp>
      <p:sp>
        <p:nvSpPr>
          <p:cNvPr id="8" name="Text Placeholder 3">
            <a:extLst>
              <a:ext uri="{FF2B5EF4-FFF2-40B4-BE49-F238E27FC236}">
                <a16:creationId xmlns:a16="http://schemas.microsoft.com/office/drawing/2014/main" id="{399B133C-4C10-6645-86DA-1C2FAC40C9C0}"/>
              </a:ext>
            </a:extLst>
          </p:cNvPr>
          <p:cNvSpPr>
            <a:spLocks noGrp="1"/>
          </p:cNvSpPr>
          <p:nvPr>
            <p:ph type="body" sz="quarter" idx="10" hasCustomPrompt="1"/>
          </p:nvPr>
        </p:nvSpPr>
        <p:spPr>
          <a:xfrm>
            <a:off x="365760" y="1990654"/>
            <a:ext cx="11390811" cy="4166306"/>
          </a:xfrm>
        </p:spPr>
        <p:txBody>
          <a:bodyPr>
            <a:normAutofit/>
          </a:bodyPr>
          <a:lstStyle>
            <a:lvl1pPr marL="0" indent="0">
              <a:buNone/>
              <a:defRPr sz="1600">
                <a:solidFill>
                  <a:schemeClr val="accent4"/>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Content goes here</a:t>
            </a:r>
          </a:p>
        </p:txBody>
      </p:sp>
      <p:sp>
        <p:nvSpPr>
          <p:cNvPr id="9" name="Text Placeholder 3">
            <a:extLst>
              <a:ext uri="{FF2B5EF4-FFF2-40B4-BE49-F238E27FC236}">
                <a16:creationId xmlns:a16="http://schemas.microsoft.com/office/drawing/2014/main" id="{F4EF1F14-E210-5E4E-AD6C-FBD6DF26FEB7}"/>
              </a:ext>
            </a:extLst>
          </p:cNvPr>
          <p:cNvSpPr>
            <a:spLocks noGrp="1"/>
          </p:cNvSpPr>
          <p:nvPr>
            <p:ph type="body" sz="quarter" idx="11" hasCustomPrompt="1"/>
          </p:nvPr>
        </p:nvSpPr>
        <p:spPr>
          <a:xfrm>
            <a:off x="365760" y="1543324"/>
            <a:ext cx="11390811" cy="409484"/>
          </a:xfrm>
        </p:spPr>
        <p:txBody>
          <a:bodyPr>
            <a:normAutofit/>
          </a:bodyPr>
          <a:lstStyle>
            <a:lvl1pPr marL="0" indent="0">
              <a:buNone/>
              <a:defRPr sz="2000" b="1" i="0">
                <a:solidFill>
                  <a:schemeClr val="accent3"/>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Content title goes here</a:t>
            </a:r>
          </a:p>
        </p:txBody>
      </p:sp>
      <p:pic>
        <p:nvPicPr>
          <p:cNvPr id="10" name="Picture 9">
            <a:extLst>
              <a:ext uri="{FF2B5EF4-FFF2-40B4-BE49-F238E27FC236}">
                <a16:creationId xmlns:a16="http://schemas.microsoft.com/office/drawing/2014/main" id="{785F4A40-189E-E241-84B7-DFBC61D586AD}"/>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381542553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8BA3C6-D598-E243-A611-2B845342CF4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ED5FA63-29D8-F34A-9CE8-BCEBCC27302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052F41D-F198-6645-A727-0257C6150A2E}"/>
              </a:ext>
            </a:extLst>
          </p:cNvPr>
          <p:cNvSpPr>
            <a:spLocks noGrp="1"/>
          </p:cNvSpPr>
          <p:nvPr>
            <p:ph type="dt" sz="half" idx="10"/>
          </p:nvPr>
        </p:nvSpPr>
        <p:spPr/>
        <p:txBody>
          <a:bodyPr/>
          <a:lstStyle/>
          <a:p>
            <a:fld id="{795A2702-C610-C54C-8C7D-128CEEC45954}" type="datetimeFigureOut">
              <a:rPr lang="en-US" smtClean="0"/>
              <a:t>10/7/19</a:t>
            </a:fld>
            <a:endParaRPr lang="en-US"/>
          </a:p>
        </p:txBody>
      </p:sp>
      <p:sp>
        <p:nvSpPr>
          <p:cNvPr id="5" name="Footer Placeholder 4">
            <a:extLst>
              <a:ext uri="{FF2B5EF4-FFF2-40B4-BE49-F238E27FC236}">
                <a16:creationId xmlns:a16="http://schemas.microsoft.com/office/drawing/2014/main" id="{6D929B61-2A9B-5041-AC8B-516420EC1DA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508BCD7-CD81-F84E-8ADC-FE8A29C91F76}"/>
              </a:ext>
            </a:extLst>
          </p:cNvPr>
          <p:cNvSpPr>
            <a:spLocks noGrp="1"/>
          </p:cNvSpPr>
          <p:nvPr>
            <p:ph type="sldNum" sz="quarter" idx="12"/>
          </p:nvPr>
        </p:nvSpPr>
        <p:spPr/>
        <p:txBody>
          <a:bodyPr/>
          <a:lstStyle/>
          <a:p>
            <a:fld id="{6E427D1C-EE18-5046-A8B6-D5C9FA93A6D0}" type="slidenum">
              <a:rPr lang="en-US" smtClean="0"/>
              <a:t>‹#›</a:t>
            </a:fld>
            <a:endParaRPr lang="en-US"/>
          </a:p>
        </p:txBody>
      </p:sp>
    </p:spTree>
    <p:extLst>
      <p:ext uri="{BB962C8B-B14F-4D97-AF65-F5344CB8AC3E}">
        <p14:creationId xmlns:p14="http://schemas.microsoft.com/office/powerpoint/2010/main" val="267185433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Table styling</a:t>
            </a:r>
          </a:p>
        </p:txBody>
      </p:sp>
      <p:sp>
        <p:nvSpPr>
          <p:cNvPr id="4" name="Table Placeholder 3"/>
          <p:cNvSpPr>
            <a:spLocks noGrp="1"/>
          </p:cNvSpPr>
          <p:nvPr>
            <p:ph type="tbl" sz="quarter" idx="10"/>
          </p:nvPr>
        </p:nvSpPr>
        <p:spPr>
          <a:xfrm>
            <a:off x="455995" y="3924852"/>
            <a:ext cx="11306469" cy="546753"/>
          </a:xfrm>
        </p:spPr>
        <p:txBody>
          <a:bodyPr anchor="ctr" anchorCtr="0"/>
          <a:lstStyle>
            <a:lvl1pPr algn="ctr">
              <a:defRPr/>
            </a:lvl1pPr>
          </a:lstStyle>
          <a:p>
            <a:r>
              <a:rPr lang="en-US"/>
              <a:t>Click icon to add table</a:t>
            </a:r>
          </a:p>
        </p:txBody>
      </p:sp>
      <p:sp>
        <p:nvSpPr>
          <p:cNvPr id="6" name="Footer Placeholder 14">
            <a:extLst>
              <a:ext uri="{FF2B5EF4-FFF2-40B4-BE49-F238E27FC236}">
                <a16:creationId xmlns:a16="http://schemas.microsoft.com/office/drawing/2014/main" id="{8FFE576D-7F23-5D49-98BE-F31E6740176A}"/>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153774206"/>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4_Title and Conten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602223" y="24549"/>
            <a:ext cx="10515600" cy="1603931"/>
          </a:xfrm>
        </p:spPr>
        <p:txBody>
          <a:bodyPr/>
          <a:lstStyle>
            <a:lvl1pPr>
              <a:defRPr>
                <a:solidFill>
                  <a:srgbClr val="002060"/>
                </a:solidFill>
              </a:defRPr>
            </a:lvl1pPr>
          </a:lstStyle>
          <a:p>
            <a:r>
              <a:rPr lang="en-US"/>
              <a:t>Click to edit Master title style</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@dave_strebel</a:t>
            </a: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88038823"/>
      </p:ext>
    </p:extLst>
  </p:cSld>
  <p:clrMapOvr>
    <a:overrideClrMapping bg1="lt1" tx1="dk1" bg2="lt2" tx2="dk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3806080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3600728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38793718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_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dirty="0"/>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6" name="Text Placeholder 16">
            <a:extLst>
              <a:ext uri="{FF2B5EF4-FFF2-40B4-BE49-F238E27FC236}">
                <a16:creationId xmlns:a16="http://schemas.microsoft.com/office/drawing/2014/main" id="{B1A530C8-2C73-4ADC-AF39-34FB5781FF59}"/>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a:t>
            </a:r>
          </a:p>
        </p:txBody>
      </p:sp>
    </p:spTree>
    <p:extLst>
      <p:ext uri="{BB962C8B-B14F-4D97-AF65-F5344CB8AC3E}">
        <p14:creationId xmlns:p14="http://schemas.microsoft.com/office/powerpoint/2010/main" val="40150471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D125DF-E33E-7443-A299-4212E4141B4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7813CCC-83BC-5447-B326-E3961157CCC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B61A0D3-3344-DB4A-85E7-664DA695A759}"/>
              </a:ext>
            </a:extLst>
          </p:cNvPr>
          <p:cNvSpPr>
            <a:spLocks noGrp="1"/>
          </p:cNvSpPr>
          <p:nvPr>
            <p:ph type="dt" sz="half" idx="10"/>
          </p:nvPr>
        </p:nvSpPr>
        <p:spPr/>
        <p:txBody>
          <a:bodyPr/>
          <a:lstStyle/>
          <a:p>
            <a:fld id="{795A2702-C610-C54C-8C7D-128CEEC45954}" type="datetimeFigureOut">
              <a:rPr lang="en-US" smtClean="0"/>
              <a:t>10/7/19</a:t>
            </a:fld>
            <a:endParaRPr lang="en-US"/>
          </a:p>
        </p:txBody>
      </p:sp>
      <p:sp>
        <p:nvSpPr>
          <p:cNvPr id="5" name="Footer Placeholder 4">
            <a:extLst>
              <a:ext uri="{FF2B5EF4-FFF2-40B4-BE49-F238E27FC236}">
                <a16:creationId xmlns:a16="http://schemas.microsoft.com/office/drawing/2014/main" id="{369BDEF8-34BA-BF47-8503-5E97A817BA8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BBE5CE0-6F57-D747-A644-B214DB15D68F}"/>
              </a:ext>
            </a:extLst>
          </p:cNvPr>
          <p:cNvSpPr>
            <a:spLocks noGrp="1"/>
          </p:cNvSpPr>
          <p:nvPr>
            <p:ph type="sldNum" sz="quarter" idx="12"/>
          </p:nvPr>
        </p:nvSpPr>
        <p:spPr/>
        <p:txBody>
          <a:bodyPr/>
          <a:lstStyle/>
          <a:p>
            <a:fld id="{6E427D1C-EE18-5046-A8B6-D5C9FA93A6D0}" type="slidenum">
              <a:rPr lang="en-US" smtClean="0"/>
              <a:t>‹#›</a:t>
            </a:fld>
            <a:endParaRPr lang="en-US"/>
          </a:p>
        </p:txBody>
      </p:sp>
    </p:spTree>
    <p:extLst>
      <p:ext uri="{BB962C8B-B14F-4D97-AF65-F5344CB8AC3E}">
        <p14:creationId xmlns:p14="http://schemas.microsoft.com/office/powerpoint/2010/main" val="34230994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8F6C1C-412B-4F49-BF55-B85EE5497C9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39E4FD0-619F-F047-A656-C1D117D6E87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FFDC627-5325-154E-A74B-1D87785A849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40FF40E-2E1B-1145-8005-ED8FE5563F10}"/>
              </a:ext>
            </a:extLst>
          </p:cNvPr>
          <p:cNvSpPr>
            <a:spLocks noGrp="1"/>
          </p:cNvSpPr>
          <p:nvPr>
            <p:ph type="dt" sz="half" idx="10"/>
          </p:nvPr>
        </p:nvSpPr>
        <p:spPr/>
        <p:txBody>
          <a:bodyPr/>
          <a:lstStyle/>
          <a:p>
            <a:fld id="{795A2702-C610-C54C-8C7D-128CEEC45954}" type="datetimeFigureOut">
              <a:rPr lang="en-US" smtClean="0"/>
              <a:t>10/7/19</a:t>
            </a:fld>
            <a:endParaRPr lang="en-US"/>
          </a:p>
        </p:txBody>
      </p:sp>
      <p:sp>
        <p:nvSpPr>
          <p:cNvPr id="6" name="Footer Placeholder 5">
            <a:extLst>
              <a:ext uri="{FF2B5EF4-FFF2-40B4-BE49-F238E27FC236}">
                <a16:creationId xmlns:a16="http://schemas.microsoft.com/office/drawing/2014/main" id="{83C1F956-5EC5-DC4A-9F65-43C5977386B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D4295F9-9A67-C646-8B78-6D3A6D6423C7}"/>
              </a:ext>
            </a:extLst>
          </p:cNvPr>
          <p:cNvSpPr>
            <a:spLocks noGrp="1"/>
          </p:cNvSpPr>
          <p:nvPr>
            <p:ph type="sldNum" sz="quarter" idx="12"/>
          </p:nvPr>
        </p:nvSpPr>
        <p:spPr/>
        <p:txBody>
          <a:bodyPr/>
          <a:lstStyle/>
          <a:p>
            <a:fld id="{6E427D1C-EE18-5046-A8B6-D5C9FA93A6D0}" type="slidenum">
              <a:rPr lang="en-US" smtClean="0"/>
              <a:t>‹#›</a:t>
            </a:fld>
            <a:endParaRPr lang="en-US"/>
          </a:p>
        </p:txBody>
      </p:sp>
    </p:spTree>
    <p:extLst>
      <p:ext uri="{BB962C8B-B14F-4D97-AF65-F5344CB8AC3E}">
        <p14:creationId xmlns:p14="http://schemas.microsoft.com/office/powerpoint/2010/main" val="7387652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EB95C7-9690-8449-B87E-A42726E428D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D77E2ED-86FE-EC4C-89F6-3E59298F4EA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E1DEBE1-3873-D846-A38D-C3A96277946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11475A4-0E1C-9E42-9735-8C9FC96271E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0C2C319-07C4-0F40-B485-393D1DE7627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CB64E51-DC67-6845-9D34-925F6643BCC1}"/>
              </a:ext>
            </a:extLst>
          </p:cNvPr>
          <p:cNvSpPr>
            <a:spLocks noGrp="1"/>
          </p:cNvSpPr>
          <p:nvPr>
            <p:ph type="dt" sz="half" idx="10"/>
          </p:nvPr>
        </p:nvSpPr>
        <p:spPr/>
        <p:txBody>
          <a:bodyPr/>
          <a:lstStyle/>
          <a:p>
            <a:fld id="{795A2702-C610-C54C-8C7D-128CEEC45954}" type="datetimeFigureOut">
              <a:rPr lang="en-US" smtClean="0"/>
              <a:t>10/7/19</a:t>
            </a:fld>
            <a:endParaRPr lang="en-US"/>
          </a:p>
        </p:txBody>
      </p:sp>
      <p:sp>
        <p:nvSpPr>
          <p:cNvPr id="8" name="Footer Placeholder 7">
            <a:extLst>
              <a:ext uri="{FF2B5EF4-FFF2-40B4-BE49-F238E27FC236}">
                <a16:creationId xmlns:a16="http://schemas.microsoft.com/office/drawing/2014/main" id="{697B654E-0AAD-0F4F-A81D-D93E7A7DB76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3DB33B1-009E-FE4F-9B41-C77606A99DA2}"/>
              </a:ext>
            </a:extLst>
          </p:cNvPr>
          <p:cNvSpPr>
            <a:spLocks noGrp="1"/>
          </p:cNvSpPr>
          <p:nvPr>
            <p:ph type="sldNum" sz="quarter" idx="12"/>
          </p:nvPr>
        </p:nvSpPr>
        <p:spPr/>
        <p:txBody>
          <a:bodyPr/>
          <a:lstStyle/>
          <a:p>
            <a:fld id="{6E427D1C-EE18-5046-A8B6-D5C9FA93A6D0}" type="slidenum">
              <a:rPr lang="en-US" smtClean="0"/>
              <a:t>‹#›</a:t>
            </a:fld>
            <a:endParaRPr lang="en-US"/>
          </a:p>
        </p:txBody>
      </p:sp>
    </p:spTree>
    <p:extLst>
      <p:ext uri="{BB962C8B-B14F-4D97-AF65-F5344CB8AC3E}">
        <p14:creationId xmlns:p14="http://schemas.microsoft.com/office/powerpoint/2010/main" val="3824507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95260F-FE97-CA49-B321-31B9CE25B4B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BFFC812-3ECF-7E4C-894E-33244FE49127}"/>
              </a:ext>
            </a:extLst>
          </p:cNvPr>
          <p:cNvSpPr>
            <a:spLocks noGrp="1"/>
          </p:cNvSpPr>
          <p:nvPr>
            <p:ph type="dt" sz="half" idx="10"/>
          </p:nvPr>
        </p:nvSpPr>
        <p:spPr/>
        <p:txBody>
          <a:bodyPr/>
          <a:lstStyle/>
          <a:p>
            <a:fld id="{795A2702-C610-C54C-8C7D-128CEEC45954}" type="datetimeFigureOut">
              <a:rPr lang="en-US" smtClean="0"/>
              <a:t>10/7/19</a:t>
            </a:fld>
            <a:endParaRPr lang="en-US"/>
          </a:p>
        </p:txBody>
      </p:sp>
      <p:sp>
        <p:nvSpPr>
          <p:cNvPr id="4" name="Footer Placeholder 3">
            <a:extLst>
              <a:ext uri="{FF2B5EF4-FFF2-40B4-BE49-F238E27FC236}">
                <a16:creationId xmlns:a16="http://schemas.microsoft.com/office/drawing/2014/main" id="{7DD8BD10-EAE6-374E-8DB5-FB217840305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97085AD-3884-F945-9C71-42950AD1FA97}"/>
              </a:ext>
            </a:extLst>
          </p:cNvPr>
          <p:cNvSpPr>
            <a:spLocks noGrp="1"/>
          </p:cNvSpPr>
          <p:nvPr>
            <p:ph type="sldNum" sz="quarter" idx="12"/>
          </p:nvPr>
        </p:nvSpPr>
        <p:spPr/>
        <p:txBody>
          <a:bodyPr/>
          <a:lstStyle/>
          <a:p>
            <a:fld id="{6E427D1C-EE18-5046-A8B6-D5C9FA93A6D0}" type="slidenum">
              <a:rPr lang="en-US" smtClean="0"/>
              <a:t>‹#›</a:t>
            </a:fld>
            <a:endParaRPr lang="en-US"/>
          </a:p>
        </p:txBody>
      </p:sp>
    </p:spTree>
    <p:extLst>
      <p:ext uri="{BB962C8B-B14F-4D97-AF65-F5344CB8AC3E}">
        <p14:creationId xmlns:p14="http://schemas.microsoft.com/office/powerpoint/2010/main" val="24396727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BF4C855-BD69-7242-958E-C27E239677F4}"/>
              </a:ext>
            </a:extLst>
          </p:cNvPr>
          <p:cNvSpPr>
            <a:spLocks noGrp="1"/>
          </p:cNvSpPr>
          <p:nvPr>
            <p:ph type="dt" sz="half" idx="10"/>
          </p:nvPr>
        </p:nvSpPr>
        <p:spPr/>
        <p:txBody>
          <a:bodyPr/>
          <a:lstStyle/>
          <a:p>
            <a:fld id="{795A2702-C610-C54C-8C7D-128CEEC45954}" type="datetimeFigureOut">
              <a:rPr lang="en-US" smtClean="0"/>
              <a:t>10/7/19</a:t>
            </a:fld>
            <a:endParaRPr lang="en-US"/>
          </a:p>
        </p:txBody>
      </p:sp>
      <p:sp>
        <p:nvSpPr>
          <p:cNvPr id="3" name="Footer Placeholder 2">
            <a:extLst>
              <a:ext uri="{FF2B5EF4-FFF2-40B4-BE49-F238E27FC236}">
                <a16:creationId xmlns:a16="http://schemas.microsoft.com/office/drawing/2014/main" id="{42689BB1-70AC-BE41-BB96-A3D9214E7D0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C60E9E4-E600-9542-9FCC-4E9697FC41A0}"/>
              </a:ext>
            </a:extLst>
          </p:cNvPr>
          <p:cNvSpPr>
            <a:spLocks noGrp="1"/>
          </p:cNvSpPr>
          <p:nvPr>
            <p:ph type="sldNum" sz="quarter" idx="12"/>
          </p:nvPr>
        </p:nvSpPr>
        <p:spPr/>
        <p:txBody>
          <a:bodyPr/>
          <a:lstStyle/>
          <a:p>
            <a:fld id="{6E427D1C-EE18-5046-A8B6-D5C9FA93A6D0}" type="slidenum">
              <a:rPr lang="en-US" smtClean="0"/>
              <a:t>‹#›</a:t>
            </a:fld>
            <a:endParaRPr lang="en-US"/>
          </a:p>
        </p:txBody>
      </p:sp>
    </p:spTree>
    <p:extLst>
      <p:ext uri="{BB962C8B-B14F-4D97-AF65-F5344CB8AC3E}">
        <p14:creationId xmlns:p14="http://schemas.microsoft.com/office/powerpoint/2010/main" val="27725083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F231A3-06F6-8140-BED7-108D0DB490E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C9EA77D-DDC0-784A-9BA6-1B6AE38EF56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E2599C1-9DD5-2D45-8BBD-8DEF58A06DB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6D402AA-9213-0249-B811-336487345A21}"/>
              </a:ext>
            </a:extLst>
          </p:cNvPr>
          <p:cNvSpPr>
            <a:spLocks noGrp="1"/>
          </p:cNvSpPr>
          <p:nvPr>
            <p:ph type="dt" sz="half" idx="10"/>
          </p:nvPr>
        </p:nvSpPr>
        <p:spPr/>
        <p:txBody>
          <a:bodyPr/>
          <a:lstStyle/>
          <a:p>
            <a:fld id="{795A2702-C610-C54C-8C7D-128CEEC45954}" type="datetimeFigureOut">
              <a:rPr lang="en-US" smtClean="0"/>
              <a:t>10/7/19</a:t>
            </a:fld>
            <a:endParaRPr lang="en-US"/>
          </a:p>
        </p:txBody>
      </p:sp>
      <p:sp>
        <p:nvSpPr>
          <p:cNvPr id="6" name="Footer Placeholder 5">
            <a:extLst>
              <a:ext uri="{FF2B5EF4-FFF2-40B4-BE49-F238E27FC236}">
                <a16:creationId xmlns:a16="http://schemas.microsoft.com/office/drawing/2014/main" id="{4D1CCC5B-BF12-D74C-9185-6619CFBC3AD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D8513B0-3E71-2E4F-92C8-D7CE6311B801}"/>
              </a:ext>
            </a:extLst>
          </p:cNvPr>
          <p:cNvSpPr>
            <a:spLocks noGrp="1"/>
          </p:cNvSpPr>
          <p:nvPr>
            <p:ph type="sldNum" sz="quarter" idx="12"/>
          </p:nvPr>
        </p:nvSpPr>
        <p:spPr/>
        <p:txBody>
          <a:bodyPr/>
          <a:lstStyle/>
          <a:p>
            <a:fld id="{6E427D1C-EE18-5046-A8B6-D5C9FA93A6D0}" type="slidenum">
              <a:rPr lang="en-US" smtClean="0"/>
              <a:t>‹#›</a:t>
            </a:fld>
            <a:endParaRPr lang="en-US"/>
          </a:p>
        </p:txBody>
      </p:sp>
    </p:spTree>
    <p:extLst>
      <p:ext uri="{BB962C8B-B14F-4D97-AF65-F5344CB8AC3E}">
        <p14:creationId xmlns:p14="http://schemas.microsoft.com/office/powerpoint/2010/main" val="33633620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88C7FF-18D9-5540-9DD1-B23FD54A71B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CB46260-6CF1-854A-9B6E-066ED49EA3D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E607E98-EAF3-9A42-81DC-352D36158CE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20D9F4F-ED81-7F43-9BC4-CFCEBA6B5C6C}"/>
              </a:ext>
            </a:extLst>
          </p:cNvPr>
          <p:cNvSpPr>
            <a:spLocks noGrp="1"/>
          </p:cNvSpPr>
          <p:nvPr>
            <p:ph type="dt" sz="half" idx="10"/>
          </p:nvPr>
        </p:nvSpPr>
        <p:spPr/>
        <p:txBody>
          <a:bodyPr/>
          <a:lstStyle/>
          <a:p>
            <a:fld id="{795A2702-C610-C54C-8C7D-128CEEC45954}" type="datetimeFigureOut">
              <a:rPr lang="en-US" smtClean="0"/>
              <a:t>10/7/19</a:t>
            </a:fld>
            <a:endParaRPr lang="en-US"/>
          </a:p>
        </p:txBody>
      </p:sp>
      <p:sp>
        <p:nvSpPr>
          <p:cNvPr id="6" name="Footer Placeholder 5">
            <a:extLst>
              <a:ext uri="{FF2B5EF4-FFF2-40B4-BE49-F238E27FC236}">
                <a16:creationId xmlns:a16="http://schemas.microsoft.com/office/drawing/2014/main" id="{4F42B467-3E53-7345-BB9E-28FD0B5DD8B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81E5BC8-22A7-AA47-AFBB-736B63630CE8}"/>
              </a:ext>
            </a:extLst>
          </p:cNvPr>
          <p:cNvSpPr>
            <a:spLocks noGrp="1"/>
          </p:cNvSpPr>
          <p:nvPr>
            <p:ph type="sldNum" sz="quarter" idx="12"/>
          </p:nvPr>
        </p:nvSpPr>
        <p:spPr/>
        <p:txBody>
          <a:bodyPr/>
          <a:lstStyle/>
          <a:p>
            <a:fld id="{6E427D1C-EE18-5046-A8B6-D5C9FA93A6D0}" type="slidenum">
              <a:rPr lang="en-US" smtClean="0"/>
              <a:t>‹#›</a:t>
            </a:fld>
            <a:endParaRPr lang="en-US"/>
          </a:p>
        </p:txBody>
      </p:sp>
    </p:spTree>
    <p:extLst>
      <p:ext uri="{BB962C8B-B14F-4D97-AF65-F5344CB8AC3E}">
        <p14:creationId xmlns:p14="http://schemas.microsoft.com/office/powerpoint/2010/main" val="9138623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1C5AAE4-6D1A-714A-84C8-9C381B85154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56A4893-A7A3-1D42-BE36-223D12F27CA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98C3390-C35F-584C-B852-CBE41CE1AE9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95A2702-C610-C54C-8C7D-128CEEC45954}" type="datetimeFigureOut">
              <a:rPr lang="en-US" smtClean="0"/>
              <a:t>10/7/19</a:t>
            </a:fld>
            <a:endParaRPr lang="en-US"/>
          </a:p>
        </p:txBody>
      </p:sp>
      <p:sp>
        <p:nvSpPr>
          <p:cNvPr id="5" name="Footer Placeholder 4">
            <a:extLst>
              <a:ext uri="{FF2B5EF4-FFF2-40B4-BE49-F238E27FC236}">
                <a16:creationId xmlns:a16="http://schemas.microsoft.com/office/drawing/2014/main" id="{251A1A2F-DE5D-5244-B47B-646F3C9E45F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65466DD-3838-CF44-B4FA-E49598026E3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E427D1C-EE18-5046-A8B6-D5C9FA93A6D0}" type="slidenum">
              <a:rPr lang="en-US" smtClean="0"/>
              <a:t>‹#›</a:t>
            </a:fld>
            <a:endParaRPr lang="en-US"/>
          </a:p>
        </p:txBody>
      </p:sp>
    </p:spTree>
    <p:extLst>
      <p:ext uri="{BB962C8B-B14F-4D97-AF65-F5344CB8AC3E}">
        <p14:creationId xmlns:p14="http://schemas.microsoft.com/office/powerpoint/2010/main" val="114983613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5.xml"/></Relationships>
</file>

<file path=ppt/slides/_rels/slide1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xml"/><Relationship Id="rId1" Type="http://schemas.openxmlformats.org/officeDocument/2006/relationships/slideLayout" Target="../slideLayouts/slideLayout15.xml"/><Relationship Id="rId6" Type="http://schemas.openxmlformats.org/officeDocument/2006/relationships/image" Target="../media/image41.svg"/><Relationship Id="rId5" Type="http://schemas.openxmlformats.org/officeDocument/2006/relationships/image" Target="../media/image40.png"/><Relationship Id="rId4" Type="http://schemas.openxmlformats.org/officeDocument/2006/relationships/image" Target="../media/image39.svg"/></Relationships>
</file>

<file path=ppt/slides/_rels/slide14.xml.rels><?xml version="1.0" encoding="UTF-8" standalone="yes"?>
<Relationships xmlns="http://schemas.openxmlformats.org/package/2006/relationships"><Relationship Id="rId3" Type="http://schemas.openxmlformats.org/officeDocument/2006/relationships/hyperlink" Target="https://docs.microsoft.com/en-us/azure/role-based-access-control/built-in-roles#network-contributor" TargetMode="External"/><Relationship Id="rId2" Type="http://schemas.openxmlformats.org/officeDocument/2006/relationships/notesSlide" Target="../notesSlides/notesSlide7.xml"/><Relationship Id="rId1" Type="http://schemas.openxmlformats.org/officeDocument/2006/relationships/slideLayout" Target="../slideLayouts/slideLayout16.xml"/><Relationship Id="rId4" Type="http://schemas.openxmlformats.org/officeDocument/2006/relationships/hyperlink" Target="https://docs.microsoft.com/en-us/azure/role-based-access-control/custom-roles"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42.emf"/><Relationship Id="rId7" Type="http://schemas.openxmlformats.org/officeDocument/2006/relationships/image" Target="../media/image46.emf"/><Relationship Id="rId2" Type="http://schemas.openxmlformats.org/officeDocument/2006/relationships/notesSlide" Target="../notesSlides/notesSlide8.xml"/><Relationship Id="rId1" Type="http://schemas.openxmlformats.org/officeDocument/2006/relationships/slideLayout" Target="../slideLayouts/slideLayout16.xml"/><Relationship Id="rId6" Type="http://schemas.openxmlformats.org/officeDocument/2006/relationships/image" Target="../media/image45.emf"/><Relationship Id="rId5" Type="http://schemas.openxmlformats.org/officeDocument/2006/relationships/image" Target="../media/image44.emf"/><Relationship Id="rId4" Type="http://schemas.openxmlformats.org/officeDocument/2006/relationships/image" Target="../media/image43.em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0.xml"/><Relationship Id="rId1" Type="http://schemas.openxmlformats.org/officeDocument/2006/relationships/slideLayout" Target="../slideLayouts/slideLayout15.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svg"/></Relationships>
</file>

<file path=ppt/slides/_rels/slide1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52.sv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53.png"/><Relationship Id="rId7" Type="http://schemas.openxmlformats.org/officeDocument/2006/relationships/image" Target="../media/image50.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56.svg"/><Relationship Id="rId5" Type="http://schemas.openxmlformats.org/officeDocument/2006/relationships/image" Target="../media/image55.png"/><Relationship Id="rId10" Type="http://schemas.openxmlformats.org/officeDocument/2006/relationships/image" Target="../media/image58.png"/><Relationship Id="rId4" Type="http://schemas.openxmlformats.org/officeDocument/2006/relationships/image" Target="../media/image54.png"/><Relationship Id="rId9" Type="http://schemas.openxmlformats.org/officeDocument/2006/relationships/image" Target="../media/image57.sv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4.xml"/><Relationship Id="rId1" Type="http://schemas.openxmlformats.org/officeDocument/2006/relationships/slideLayout" Target="../slideLayouts/slideLayout15.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svg"/></Relationships>
</file>

<file path=ppt/slides/_rels/slide2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60.emf"/></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image" Target="../media/image70.svg"/><Relationship Id="rId13" Type="http://schemas.openxmlformats.org/officeDocument/2006/relationships/image" Target="../media/image75.png"/><Relationship Id="rId3" Type="http://schemas.openxmlformats.org/officeDocument/2006/relationships/image" Target="../media/image65.jpeg"/><Relationship Id="rId7" Type="http://schemas.openxmlformats.org/officeDocument/2006/relationships/image" Target="../media/image69.png"/><Relationship Id="rId12" Type="http://schemas.openxmlformats.org/officeDocument/2006/relationships/image" Target="../media/image74.svg"/><Relationship Id="rId2" Type="http://schemas.openxmlformats.org/officeDocument/2006/relationships/image" Target="../media/image64.png"/><Relationship Id="rId1" Type="http://schemas.openxmlformats.org/officeDocument/2006/relationships/slideLayout" Target="../slideLayouts/slideLayout19.xml"/><Relationship Id="rId6" Type="http://schemas.openxmlformats.org/officeDocument/2006/relationships/image" Target="../media/image68.jpeg"/><Relationship Id="rId11" Type="http://schemas.openxmlformats.org/officeDocument/2006/relationships/image" Target="../media/image73.png"/><Relationship Id="rId5" Type="http://schemas.openxmlformats.org/officeDocument/2006/relationships/image" Target="../media/image67.svg"/><Relationship Id="rId10" Type="http://schemas.openxmlformats.org/officeDocument/2006/relationships/image" Target="../media/image72.svg"/><Relationship Id="rId4" Type="http://schemas.openxmlformats.org/officeDocument/2006/relationships/image" Target="../media/image66.png"/><Relationship Id="rId9" Type="http://schemas.openxmlformats.org/officeDocument/2006/relationships/image" Target="../media/image71.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0.xml"/></Relationships>
</file>

<file path=ppt/slides/_rels/slide31.xml.rels><?xml version="1.0" encoding="UTF-8" standalone="yes"?>
<Relationships xmlns="http://schemas.openxmlformats.org/package/2006/relationships"><Relationship Id="rId3" Type="http://schemas.openxmlformats.org/officeDocument/2006/relationships/hyperlink" Target="https://docs.microsoft.com/en-us/azure/aks/node-updates-kured"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77.png"/><Relationship Id="rId4" Type="http://schemas.openxmlformats.org/officeDocument/2006/relationships/hyperlink" Target="https://github.com/weaveworks/kured" TargetMode="External"/></Relationships>
</file>

<file path=ppt/slides/_rels/slide32.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1.xml"/></Relationships>
</file>

<file path=ppt/slides/_rels/slide34.xml.rels><?xml version="1.0" encoding="UTF-8" standalone="yes"?>
<Relationships xmlns="http://schemas.openxmlformats.org/package/2006/relationships"><Relationship Id="rId3" Type="http://schemas.openxmlformats.org/officeDocument/2006/relationships/image" Target="../media/image79.gif"/><Relationship Id="rId2" Type="http://schemas.openxmlformats.org/officeDocument/2006/relationships/notesSlide" Target="../notesSlides/notesSlide21.xml"/><Relationship Id="rId1" Type="http://schemas.openxmlformats.org/officeDocument/2006/relationships/slideLayout" Target="../slideLayouts/slideLayout21.xml"/></Relationships>
</file>

<file path=ppt/slides/_rels/slide3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22.xml"/><Relationship Id="rId1" Type="http://schemas.openxmlformats.org/officeDocument/2006/relationships/slideLayout" Target="../slideLayouts/slideLayout21.xml"/></Relationships>
</file>

<file path=ppt/slides/_rels/slide36.xml.rels><?xml version="1.0" encoding="UTF-8" standalone="yes"?>
<Relationships xmlns="http://schemas.openxmlformats.org/package/2006/relationships"><Relationship Id="rId3" Type="http://schemas.openxmlformats.org/officeDocument/2006/relationships/image" Target="../media/image81.tiff"/><Relationship Id="rId2" Type="http://schemas.openxmlformats.org/officeDocument/2006/relationships/notesSlide" Target="../notesSlides/notesSlide23.xml"/><Relationship Id="rId1" Type="http://schemas.openxmlformats.org/officeDocument/2006/relationships/slideLayout" Target="../slideLayouts/slideLayout21.xml"/></Relationships>
</file>

<file path=ppt/slides/_rels/slide37.xml.rels><?xml version="1.0" encoding="UTF-8" standalone="yes"?>
<Relationships xmlns="http://schemas.openxmlformats.org/package/2006/relationships"><Relationship Id="rId3" Type="http://schemas.openxmlformats.org/officeDocument/2006/relationships/image" Target="../media/image82.tiff"/><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1.xml"/></Relationships>
</file>

<file path=ppt/slides/_rels/slide39.xml.rels><?xml version="1.0" encoding="UTF-8" standalone="yes"?>
<Relationships xmlns="http://schemas.openxmlformats.org/package/2006/relationships"><Relationship Id="rId3" Type="http://schemas.openxmlformats.org/officeDocument/2006/relationships/image" Target="../media/image84.tiff"/><Relationship Id="rId2" Type="http://schemas.openxmlformats.org/officeDocument/2006/relationships/image" Target="../media/image83.tiff"/><Relationship Id="rId1" Type="http://schemas.openxmlformats.org/officeDocument/2006/relationships/slideLayout" Target="../slideLayouts/slideLayout21.xml"/><Relationship Id="rId4" Type="http://schemas.openxmlformats.org/officeDocument/2006/relationships/image" Target="../media/image85.tiff"/></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microsoft.com/office/2018/10/relationships/comments" Target="../comments/modernComment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9.xml"/><Relationship Id="rId1" Type="http://schemas.openxmlformats.org/officeDocument/2006/relationships/slideLayout" Target="../slideLayouts/slideLayout15.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svg"/></Relationships>
</file>

<file path=ppt/slides/_rels/slide45.xml.rels><?xml version="1.0" encoding="UTF-8" standalone="yes"?>
<Relationships xmlns="http://schemas.openxmlformats.org/package/2006/relationships"><Relationship Id="rId3" Type="http://schemas.openxmlformats.org/officeDocument/2006/relationships/image" Target="../media/image53.png"/><Relationship Id="rId7" Type="http://schemas.openxmlformats.org/officeDocument/2006/relationships/image" Target="../media/image86.svg"/><Relationship Id="rId2" Type="http://schemas.openxmlformats.org/officeDocument/2006/relationships/notesSlide" Target="../notesSlides/notesSlide30.xml"/><Relationship Id="rId1" Type="http://schemas.openxmlformats.org/officeDocument/2006/relationships/slideLayout" Target="../slideLayouts/slideLayout8.xml"/><Relationship Id="rId6" Type="http://schemas.openxmlformats.org/officeDocument/2006/relationships/image" Target="../media/image55.png"/><Relationship Id="rId5" Type="http://schemas.openxmlformats.org/officeDocument/2006/relationships/image" Target="../media/image58.png"/><Relationship Id="rId4" Type="http://schemas.openxmlformats.org/officeDocument/2006/relationships/image" Target="../media/image54.png"/></Relationships>
</file>

<file path=ppt/slides/_rels/slide46.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53.png"/><Relationship Id="rId7" Type="http://schemas.openxmlformats.org/officeDocument/2006/relationships/image" Target="../media/image50.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86.svg"/><Relationship Id="rId5" Type="http://schemas.openxmlformats.org/officeDocument/2006/relationships/image" Target="../media/image55.png"/><Relationship Id="rId4" Type="http://schemas.openxmlformats.org/officeDocument/2006/relationships/image" Target="../media/image54.png"/><Relationship Id="rId9" Type="http://schemas.openxmlformats.org/officeDocument/2006/relationships/image" Target="../media/image41.sv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4.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4.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1.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4.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1.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4.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1.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4.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1.xml"/></Relationships>
</file>

<file path=ppt/slides/_rels/slide5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42.xml"/><Relationship Id="rId1" Type="http://schemas.openxmlformats.org/officeDocument/2006/relationships/slideLayout" Target="../slideLayouts/slideLayout22.xml"/></Relationships>
</file>

<file path=ppt/slides/_rels/slide5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43.xml"/><Relationship Id="rId1" Type="http://schemas.openxmlformats.org/officeDocument/2006/relationships/slideLayout" Target="../slideLayouts/slideLayout23.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0.xml.rels><?xml version="1.0" encoding="UTF-8" standalone="yes"?>
<Relationships xmlns="http://schemas.openxmlformats.org/package/2006/relationships"><Relationship Id="rId3" Type="http://schemas.openxmlformats.org/officeDocument/2006/relationships/image" Target="../media/image81.tiff"/><Relationship Id="rId2" Type="http://schemas.openxmlformats.org/officeDocument/2006/relationships/notesSlide" Target="../notesSlides/notesSlide44.xml"/><Relationship Id="rId1" Type="http://schemas.openxmlformats.org/officeDocument/2006/relationships/slideLayout" Target="../slideLayouts/slideLayout2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4.xml"/></Relationships>
</file>

<file path=ppt/slides/_rels/slide6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86.svg"/></Relationships>
</file>

<file path=ppt/slides/_rels/slide64.xml.rels><?xml version="1.0" encoding="UTF-8" standalone="yes"?>
<Relationships xmlns="http://schemas.openxmlformats.org/package/2006/relationships"><Relationship Id="rId8" Type="http://schemas.openxmlformats.org/officeDocument/2006/relationships/image" Target="../media/image86.svg"/><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image" Target="../media/image90.svg"/><Relationship Id="rId5" Type="http://schemas.openxmlformats.org/officeDocument/2006/relationships/image" Target="../media/image89.png"/><Relationship Id="rId10" Type="http://schemas.openxmlformats.org/officeDocument/2006/relationships/image" Target="../media/image48.svg"/><Relationship Id="rId4" Type="http://schemas.openxmlformats.org/officeDocument/2006/relationships/image" Target="../media/image52.svg"/><Relationship Id="rId9" Type="http://schemas.openxmlformats.org/officeDocument/2006/relationships/image" Target="../media/image47.png"/></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1.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4.xml"/></Relationships>
</file>

<file path=ppt/slides/_rels/slide7.xml.rels><?xml version="1.0" encoding="UTF-8" standalone="yes"?>
<Relationships xmlns="http://schemas.openxmlformats.org/package/2006/relationships"><Relationship Id="rId8" Type="http://schemas.openxmlformats.org/officeDocument/2006/relationships/image" Target="../media/image30.png"/><Relationship Id="rId3" Type="http://schemas.microsoft.com/office/2018/10/relationships/comments" Target="../comments/modernComment2.xml"/><Relationship Id="rId7" Type="http://schemas.openxmlformats.org/officeDocument/2006/relationships/image" Target="../media/image29.svg"/><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35.png"/><Relationship Id="rId5" Type="http://schemas.openxmlformats.org/officeDocument/2006/relationships/image" Target="../media/image34.emf"/><Relationship Id="rId4" Type="http://schemas.openxmlformats.org/officeDocument/2006/relationships/image" Target="../media/image33.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4200" y="3035178"/>
            <a:ext cx="9144000" cy="498598"/>
          </a:xfrm>
        </p:spPr>
        <p:txBody>
          <a:bodyPr/>
          <a:lstStyle/>
          <a:p>
            <a:r>
              <a:rPr lang="en-US" dirty="0"/>
              <a:t>Cloud Native Governance + Security</a:t>
            </a:r>
          </a:p>
        </p:txBody>
      </p:sp>
      <p:sp>
        <p:nvSpPr>
          <p:cNvPr id="5" name="Text Placeholder 4"/>
          <p:cNvSpPr>
            <a:spLocks noGrp="1"/>
          </p:cNvSpPr>
          <p:nvPr>
            <p:ph type="body" sz="quarter" idx="12"/>
          </p:nvPr>
        </p:nvSpPr>
        <p:spPr>
          <a:xfrm>
            <a:off x="584200" y="3962400"/>
            <a:ext cx="9144000" cy="609398"/>
          </a:xfrm>
        </p:spPr>
        <p:txBody>
          <a:bodyPr/>
          <a:lstStyle/>
          <a:p>
            <a:r>
              <a:rPr lang="en-US" dirty="0"/>
              <a:t>Dave </a:t>
            </a:r>
            <a:r>
              <a:rPr lang="en-US" dirty="0" err="1"/>
              <a:t>Strebel</a:t>
            </a:r>
            <a:r>
              <a:rPr lang="en-US" dirty="0"/>
              <a:t> (     @</a:t>
            </a:r>
            <a:r>
              <a:rPr lang="en-US" dirty="0" err="1"/>
              <a:t>dave_strebel</a:t>
            </a:r>
            <a:r>
              <a:rPr lang="en-US" dirty="0"/>
              <a:t>): </a:t>
            </a:r>
            <a:r>
              <a:rPr lang="en-US" dirty="0" err="1"/>
              <a:t>Dave.Strebel@Microsoft.com</a:t>
            </a:r>
            <a:endParaRPr lang="en-US" dirty="0"/>
          </a:p>
          <a:p>
            <a:r>
              <a:rPr lang="en-US" dirty="0"/>
              <a:t>Kevin Harris (     @kevbhar): Kevin.Harris@Microsoft.com</a:t>
            </a:r>
          </a:p>
        </p:txBody>
      </p:sp>
      <p:pic>
        <p:nvPicPr>
          <p:cNvPr id="7" name="Picture 6">
            <a:extLst>
              <a:ext uri="{FF2B5EF4-FFF2-40B4-BE49-F238E27FC236}">
                <a16:creationId xmlns:a16="http://schemas.microsoft.com/office/drawing/2014/main" id="{2DC86955-C7E6-4888-AA9C-8BD141FA3C24}"/>
              </a:ext>
            </a:extLst>
          </p:cNvPr>
          <p:cNvPicPr>
            <a:picLocks noChangeAspect="1"/>
          </p:cNvPicPr>
          <p:nvPr/>
        </p:nvPicPr>
        <p:blipFill>
          <a:blip r:embed="rId3"/>
          <a:stretch>
            <a:fillRect/>
          </a:stretch>
        </p:blipFill>
        <p:spPr>
          <a:xfrm>
            <a:off x="2187223" y="3996643"/>
            <a:ext cx="276577" cy="255834"/>
          </a:xfrm>
          <a:prstGeom prst="rect">
            <a:avLst/>
          </a:prstGeom>
        </p:spPr>
      </p:pic>
      <p:pic>
        <p:nvPicPr>
          <p:cNvPr id="6" name="Picture 5">
            <a:extLst>
              <a:ext uri="{FF2B5EF4-FFF2-40B4-BE49-F238E27FC236}">
                <a16:creationId xmlns:a16="http://schemas.microsoft.com/office/drawing/2014/main" id="{3731DFCA-7338-CF4B-AC8C-0454E8EDADC0}"/>
              </a:ext>
            </a:extLst>
          </p:cNvPr>
          <p:cNvPicPr>
            <a:picLocks noChangeAspect="1"/>
          </p:cNvPicPr>
          <p:nvPr/>
        </p:nvPicPr>
        <p:blipFill>
          <a:blip r:embed="rId3"/>
          <a:stretch>
            <a:fillRect/>
          </a:stretch>
        </p:blipFill>
        <p:spPr>
          <a:xfrm>
            <a:off x="2109491" y="4291824"/>
            <a:ext cx="276577" cy="255834"/>
          </a:xfrm>
          <a:prstGeom prst="rect">
            <a:avLst/>
          </a:prstGeom>
        </p:spPr>
      </p:pic>
    </p:spTree>
    <p:extLst>
      <p:ext uri="{BB962C8B-B14F-4D97-AF65-F5344CB8AC3E}">
        <p14:creationId xmlns:p14="http://schemas.microsoft.com/office/powerpoint/2010/main" val="232610731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22BB07-35EB-4D52-9985-D4F68F4DFB91}"/>
              </a:ext>
            </a:extLst>
          </p:cNvPr>
          <p:cNvSpPr>
            <a:spLocks noGrp="1"/>
          </p:cNvSpPr>
          <p:nvPr>
            <p:ph type="title"/>
          </p:nvPr>
        </p:nvSpPr>
        <p:spPr/>
        <p:txBody>
          <a:bodyPr/>
          <a:lstStyle/>
          <a:p>
            <a:r>
              <a:rPr lang="en-US"/>
              <a:t>Azure Governance – In Practice</a:t>
            </a:r>
          </a:p>
        </p:txBody>
      </p:sp>
      <p:pic>
        <p:nvPicPr>
          <p:cNvPr id="46" name="Picture 45">
            <a:extLst>
              <a:ext uri="{FF2B5EF4-FFF2-40B4-BE49-F238E27FC236}">
                <a16:creationId xmlns:a16="http://schemas.microsoft.com/office/drawing/2014/main" id="{8DE6BBF6-DE0B-46D7-81CA-5F139F775781}"/>
              </a:ext>
            </a:extLst>
          </p:cNvPr>
          <p:cNvPicPr>
            <a:picLocks noChangeAspect="1"/>
          </p:cNvPicPr>
          <p:nvPr/>
        </p:nvPicPr>
        <p:blipFill>
          <a:blip r:embed="rId2"/>
          <a:stretch>
            <a:fillRect/>
          </a:stretch>
        </p:blipFill>
        <p:spPr>
          <a:xfrm>
            <a:off x="2820688" y="1690688"/>
            <a:ext cx="5155136" cy="1793735"/>
          </a:xfrm>
          <a:prstGeom prst="rect">
            <a:avLst/>
          </a:prstGeom>
        </p:spPr>
      </p:pic>
      <p:pic>
        <p:nvPicPr>
          <p:cNvPr id="47" name="Picture 46">
            <a:extLst>
              <a:ext uri="{FF2B5EF4-FFF2-40B4-BE49-F238E27FC236}">
                <a16:creationId xmlns:a16="http://schemas.microsoft.com/office/drawing/2014/main" id="{E7AA6446-D102-4182-8538-C2C910C95E8A}"/>
              </a:ext>
            </a:extLst>
          </p:cNvPr>
          <p:cNvPicPr>
            <a:picLocks noChangeAspect="1"/>
          </p:cNvPicPr>
          <p:nvPr/>
        </p:nvPicPr>
        <p:blipFill>
          <a:blip r:embed="rId3"/>
          <a:stretch>
            <a:fillRect/>
          </a:stretch>
        </p:blipFill>
        <p:spPr>
          <a:xfrm>
            <a:off x="1912079" y="4107171"/>
            <a:ext cx="3734492" cy="1304626"/>
          </a:xfrm>
          <a:prstGeom prst="rect">
            <a:avLst/>
          </a:prstGeom>
        </p:spPr>
      </p:pic>
      <p:sp>
        <p:nvSpPr>
          <p:cNvPr id="48" name="TextBox 47">
            <a:extLst>
              <a:ext uri="{FF2B5EF4-FFF2-40B4-BE49-F238E27FC236}">
                <a16:creationId xmlns:a16="http://schemas.microsoft.com/office/drawing/2014/main" id="{A860BA97-ED1B-4A8D-9182-F8AB7975FBAF}"/>
              </a:ext>
            </a:extLst>
          </p:cNvPr>
          <p:cNvSpPr txBox="1"/>
          <p:nvPr/>
        </p:nvSpPr>
        <p:spPr>
          <a:xfrm>
            <a:off x="1283263" y="1690970"/>
            <a:ext cx="80310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Before</a:t>
            </a:r>
          </a:p>
        </p:txBody>
      </p:sp>
      <p:sp>
        <p:nvSpPr>
          <p:cNvPr id="49" name="TextBox 48">
            <a:extLst>
              <a:ext uri="{FF2B5EF4-FFF2-40B4-BE49-F238E27FC236}">
                <a16:creationId xmlns:a16="http://schemas.microsoft.com/office/drawing/2014/main" id="{C0BEF288-88F0-489B-888D-2F737F5BF814}"/>
              </a:ext>
            </a:extLst>
          </p:cNvPr>
          <p:cNvSpPr txBox="1"/>
          <p:nvPr/>
        </p:nvSpPr>
        <p:spPr>
          <a:xfrm>
            <a:off x="1283263" y="4107171"/>
            <a:ext cx="65825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After</a:t>
            </a:r>
          </a:p>
        </p:txBody>
      </p:sp>
      <p:sp>
        <p:nvSpPr>
          <p:cNvPr id="50" name="TextBox 49">
            <a:extLst>
              <a:ext uri="{FF2B5EF4-FFF2-40B4-BE49-F238E27FC236}">
                <a16:creationId xmlns:a16="http://schemas.microsoft.com/office/drawing/2014/main" id="{E8C3BC27-1E51-4F43-A281-7A50194175B7}"/>
              </a:ext>
            </a:extLst>
          </p:cNvPr>
          <p:cNvSpPr txBox="1"/>
          <p:nvPr/>
        </p:nvSpPr>
        <p:spPr>
          <a:xfrm>
            <a:off x="1283263" y="4496098"/>
            <a:ext cx="153740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Use of </a:t>
            </a:r>
            <a:b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b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Azure Policies</a:t>
            </a:r>
          </a:p>
        </p:txBody>
      </p:sp>
      <p:sp>
        <p:nvSpPr>
          <p:cNvPr id="51" name="TextBox 50">
            <a:extLst>
              <a:ext uri="{FF2B5EF4-FFF2-40B4-BE49-F238E27FC236}">
                <a16:creationId xmlns:a16="http://schemas.microsoft.com/office/drawing/2014/main" id="{03FDDDD4-EB81-4124-B571-203CD3EC63B1}"/>
              </a:ext>
            </a:extLst>
          </p:cNvPr>
          <p:cNvSpPr txBox="1"/>
          <p:nvPr/>
        </p:nvSpPr>
        <p:spPr>
          <a:xfrm>
            <a:off x="4973305" y="4302933"/>
            <a:ext cx="3260328"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70AD47"/>
                </a:solidFill>
                <a:effectLst/>
                <a:uLnTx/>
                <a:uFillTx/>
                <a:latin typeface="Calibri" panose="020F0502020204030204"/>
                <a:ea typeface="+mn-ea"/>
                <a:cs typeface="+mn-cs"/>
              </a:rPr>
              <a:t>Opened Azure Dashboard for use yet assured governed desired state. </a:t>
            </a:r>
          </a:p>
        </p:txBody>
      </p:sp>
    </p:spTree>
    <p:extLst>
      <p:ext uri="{BB962C8B-B14F-4D97-AF65-F5344CB8AC3E}">
        <p14:creationId xmlns:p14="http://schemas.microsoft.com/office/powerpoint/2010/main" val="6145967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E6C51-B28A-4274-9C34-31D5D5D4DA7B}"/>
              </a:ext>
            </a:extLst>
          </p:cNvPr>
          <p:cNvSpPr>
            <a:spLocks noGrp="1"/>
          </p:cNvSpPr>
          <p:nvPr>
            <p:ph type="title"/>
          </p:nvPr>
        </p:nvSpPr>
        <p:spPr>
          <a:xfrm>
            <a:off x="588263" y="457200"/>
            <a:ext cx="11018520" cy="1107996"/>
          </a:xfrm>
        </p:spPr>
        <p:txBody>
          <a:bodyPr>
            <a:normAutofit fontScale="90000"/>
          </a:bodyPr>
          <a:lstStyle/>
          <a:p>
            <a:r>
              <a:rPr lang="en-GB">
                <a:cs typeface="Segoe UI"/>
              </a:rPr>
              <a:t>Agenda</a:t>
            </a:r>
            <a:br>
              <a:rPr lang="en-GB"/>
            </a:br>
            <a:endParaRPr lang="en-GB"/>
          </a:p>
        </p:txBody>
      </p:sp>
      <p:sp>
        <p:nvSpPr>
          <p:cNvPr id="3" name="Content Placeholder 2">
            <a:extLst>
              <a:ext uri="{FF2B5EF4-FFF2-40B4-BE49-F238E27FC236}">
                <a16:creationId xmlns:a16="http://schemas.microsoft.com/office/drawing/2014/main" id="{E51F9873-90AA-4F76-8E72-D75F1834CC76}"/>
              </a:ext>
            </a:extLst>
          </p:cNvPr>
          <p:cNvSpPr>
            <a:spLocks noGrp="1"/>
          </p:cNvSpPr>
          <p:nvPr>
            <p:ph sz="quarter" idx="10"/>
          </p:nvPr>
        </p:nvSpPr>
        <p:spPr>
          <a:xfrm>
            <a:off x="584200" y="1435100"/>
            <a:ext cx="11018838" cy="2499146"/>
          </a:xfrm>
        </p:spPr>
        <p:txBody>
          <a:bodyPr vert="horz" wrap="square" lIns="0" tIns="0" rIns="0" bIns="0" rtlCol="0" anchor="t">
            <a:spAutoFit/>
          </a:bodyPr>
          <a:lstStyle/>
          <a:p>
            <a:r>
              <a:rPr lang="en-GB" dirty="0">
                <a:cs typeface="Segoe UI"/>
              </a:rPr>
              <a:t>Pre-Provisioning Security</a:t>
            </a:r>
          </a:p>
          <a:p>
            <a:r>
              <a:rPr lang="en-GB" dirty="0">
                <a:cs typeface="Segoe UI"/>
              </a:rPr>
              <a:t>Provisioning Security</a:t>
            </a:r>
          </a:p>
          <a:p>
            <a:r>
              <a:rPr lang="en-GB" dirty="0">
                <a:cs typeface="Segoe UI"/>
              </a:rPr>
              <a:t>Cluster/Node Security</a:t>
            </a:r>
          </a:p>
          <a:p>
            <a:r>
              <a:rPr lang="en-GB" dirty="0">
                <a:cs typeface="Segoe UI"/>
              </a:rPr>
              <a:t>Workload Security</a:t>
            </a:r>
          </a:p>
          <a:p>
            <a:r>
              <a:rPr lang="en-GB" dirty="0">
                <a:cs typeface="Segoe UI"/>
              </a:rPr>
              <a:t>AKS/Azure Specific Security</a:t>
            </a:r>
          </a:p>
        </p:txBody>
      </p:sp>
    </p:spTree>
    <p:extLst>
      <p:ext uri="{BB962C8B-B14F-4D97-AF65-F5344CB8AC3E}">
        <p14:creationId xmlns:p14="http://schemas.microsoft.com/office/powerpoint/2010/main" val="1357475516"/>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Cluster Pre-Provisioning</a:t>
            </a:r>
          </a:p>
        </p:txBody>
      </p:sp>
    </p:spTree>
    <p:extLst>
      <p:ext uri="{BB962C8B-B14F-4D97-AF65-F5344CB8AC3E}">
        <p14:creationId xmlns:p14="http://schemas.microsoft.com/office/powerpoint/2010/main" val="4043029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32A61F95-2685-4713-86DC-3AFB4225276C}"/>
              </a:ext>
            </a:extLst>
          </p:cNvPr>
          <p:cNvSpPr>
            <a:spLocks noGrp="1"/>
          </p:cNvSpPr>
          <p:nvPr>
            <p:ph type="title"/>
          </p:nvPr>
        </p:nvSpPr>
        <p:spPr>
          <a:xfrm>
            <a:off x="455995" y="620827"/>
            <a:ext cx="11562588" cy="402302"/>
          </a:xfrm>
        </p:spPr>
        <p:txBody>
          <a:bodyPr/>
          <a:lstStyle/>
          <a:p>
            <a:r>
              <a:rPr lang="en-US"/>
              <a:t>Scenarios enabled by Advanced Networking</a:t>
            </a:r>
          </a:p>
        </p:txBody>
      </p:sp>
      <p:cxnSp>
        <p:nvCxnSpPr>
          <p:cNvPr id="17" name="Straight Connector 16">
            <a:extLst>
              <a:ext uri="{FF2B5EF4-FFF2-40B4-BE49-F238E27FC236}">
                <a16:creationId xmlns:a16="http://schemas.microsoft.com/office/drawing/2014/main" id="{9A5265E0-846A-43AF-A315-862BC65D5FB5}"/>
              </a:ext>
            </a:extLst>
          </p:cNvPr>
          <p:cNvCxnSpPr>
            <a:cxnSpLocks/>
          </p:cNvCxnSpPr>
          <p:nvPr/>
        </p:nvCxnSpPr>
        <p:spPr>
          <a:xfrm>
            <a:off x="3984111" y="1850253"/>
            <a:ext cx="0" cy="4714531"/>
          </a:xfrm>
          <a:prstGeom prst="line">
            <a:avLst/>
          </a:prstGeom>
          <a:ln>
            <a:solidFill>
              <a:srgbClr val="75757A"/>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70" name="Group 69">
            <a:extLst>
              <a:ext uri="{FF2B5EF4-FFF2-40B4-BE49-F238E27FC236}">
                <a16:creationId xmlns:a16="http://schemas.microsoft.com/office/drawing/2014/main" id="{C7EF81FE-2F54-452C-9741-16377A3BE4EA}"/>
              </a:ext>
            </a:extLst>
          </p:cNvPr>
          <p:cNvGrpSpPr/>
          <p:nvPr/>
        </p:nvGrpSpPr>
        <p:grpSpPr>
          <a:xfrm>
            <a:off x="5737388" y="2710965"/>
            <a:ext cx="1618248" cy="1552273"/>
            <a:chOff x="5738130" y="2564797"/>
            <a:chExt cx="1650697" cy="1583399"/>
          </a:xfrm>
        </p:grpSpPr>
        <p:sp>
          <p:nvSpPr>
            <p:cNvPr id="71" name="Rectangle: Rounded Corners 70">
              <a:extLst>
                <a:ext uri="{FF2B5EF4-FFF2-40B4-BE49-F238E27FC236}">
                  <a16:creationId xmlns:a16="http://schemas.microsoft.com/office/drawing/2014/main" id="{3CDE4276-1DD9-47CE-B67D-47C8486808A7}"/>
                </a:ext>
              </a:extLst>
            </p:cNvPr>
            <p:cNvSpPr/>
            <p:nvPr/>
          </p:nvSpPr>
          <p:spPr bwMode="auto">
            <a:xfrm>
              <a:off x="5738130" y="2764880"/>
              <a:ext cx="1650697" cy="1383316"/>
            </a:xfrm>
            <a:prstGeom prst="roundRect">
              <a:avLst>
                <a:gd name="adj" fmla="val 3125"/>
              </a:avLst>
            </a:prstGeom>
            <a:solidFill>
              <a:srgbClr val="0078D4">
                <a:alpha val="1000"/>
              </a:srgbClr>
            </a:solidFill>
            <a:ln w="12700">
              <a:solidFill>
                <a:srgbClr val="0078D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72" name="Title 1">
              <a:extLst>
                <a:ext uri="{FF2B5EF4-FFF2-40B4-BE49-F238E27FC236}">
                  <a16:creationId xmlns:a16="http://schemas.microsoft.com/office/drawing/2014/main" id="{737C3003-E124-4DCB-A9FD-15941958483B}"/>
                </a:ext>
              </a:extLst>
            </p:cNvPr>
            <p:cNvSpPr txBox="1">
              <a:spLocks/>
            </p:cNvSpPr>
            <p:nvPr/>
          </p:nvSpPr>
          <p:spPr>
            <a:xfrm>
              <a:off x="5738130" y="2564797"/>
              <a:ext cx="745963"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AKS subnet</a:t>
              </a:r>
            </a:p>
          </p:txBody>
        </p:sp>
      </p:grpSp>
      <p:grpSp>
        <p:nvGrpSpPr>
          <p:cNvPr id="73" name="Group 72">
            <a:extLst>
              <a:ext uri="{FF2B5EF4-FFF2-40B4-BE49-F238E27FC236}">
                <a16:creationId xmlns:a16="http://schemas.microsoft.com/office/drawing/2014/main" id="{5F325C31-2B12-4311-926D-BD3DE717797D}"/>
              </a:ext>
            </a:extLst>
          </p:cNvPr>
          <p:cNvGrpSpPr/>
          <p:nvPr/>
        </p:nvGrpSpPr>
        <p:grpSpPr>
          <a:xfrm>
            <a:off x="7724517" y="2556027"/>
            <a:ext cx="889576" cy="1377528"/>
            <a:chOff x="7765105" y="2406752"/>
            <a:chExt cx="907414" cy="1405150"/>
          </a:xfrm>
        </p:grpSpPr>
        <p:sp>
          <p:nvSpPr>
            <p:cNvPr id="74" name="Rectangle: Rounded Corners 73">
              <a:extLst>
                <a:ext uri="{FF2B5EF4-FFF2-40B4-BE49-F238E27FC236}">
                  <a16:creationId xmlns:a16="http://schemas.microsoft.com/office/drawing/2014/main" id="{4E7112C9-F70E-4CA8-951F-FDCBAB1EB548}"/>
                </a:ext>
              </a:extLst>
            </p:cNvPr>
            <p:cNvSpPr/>
            <p:nvPr/>
          </p:nvSpPr>
          <p:spPr bwMode="auto">
            <a:xfrm>
              <a:off x="7765105" y="2764882"/>
              <a:ext cx="907414" cy="1047020"/>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75" name="Title 1">
              <a:extLst>
                <a:ext uri="{FF2B5EF4-FFF2-40B4-BE49-F238E27FC236}">
                  <a16:creationId xmlns:a16="http://schemas.microsoft.com/office/drawing/2014/main" id="{A085F70F-D544-4179-B230-8E2C5CA1A2D0}"/>
                </a:ext>
              </a:extLst>
            </p:cNvPr>
            <p:cNvSpPr txBox="1">
              <a:spLocks/>
            </p:cNvSpPr>
            <p:nvPr/>
          </p:nvSpPr>
          <p:spPr>
            <a:xfrm>
              <a:off x="7765105" y="2406752"/>
              <a:ext cx="907414"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Backend </a:t>
              </a:r>
              <a:br>
                <a:rPr kumimoji="0" lang="en-US" sz="98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br>
              <a:r>
                <a:rPr kumimoji="0" lang="en-US" sz="98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services subnet</a:t>
              </a:r>
            </a:p>
          </p:txBody>
        </p:sp>
      </p:grpSp>
      <p:cxnSp>
        <p:nvCxnSpPr>
          <p:cNvPr id="76" name="Straight Arrow Connector 75">
            <a:extLst>
              <a:ext uri="{FF2B5EF4-FFF2-40B4-BE49-F238E27FC236}">
                <a16:creationId xmlns:a16="http://schemas.microsoft.com/office/drawing/2014/main" id="{286FBB6F-A933-46C5-BF54-AA74901C1A90}"/>
              </a:ext>
            </a:extLst>
          </p:cNvPr>
          <p:cNvCxnSpPr>
            <a:cxnSpLocks/>
            <a:stCxn id="144" idx="3"/>
            <a:endCxn id="74" idx="1"/>
          </p:cNvCxnSpPr>
          <p:nvPr/>
        </p:nvCxnSpPr>
        <p:spPr>
          <a:xfrm>
            <a:off x="6934606" y="3420336"/>
            <a:ext cx="789911" cy="0"/>
          </a:xfrm>
          <a:prstGeom prst="straightConnector1">
            <a:avLst/>
          </a:prstGeom>
          <a:ln>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77" name="Group 76">
            <a:extLst>
              <a:ext uri="{FF2B5EF4-FFF2-40B4-BE49-F238E27FC236}">
                <a16:creationId xmlns:a16="http://schemas.microsoft.com/office/drawing/2014/main" id="{B6E6EF79-0F38-473A-882D-28B8B9222B70}"/>
              </a:ext>
            </a:extLst>
          </p:cNvPr>
          <p:cNvGrpSpPr/>
          <p:nvPr/>
        </p:nvGrpSpPr>
        <p:grpSpPr>
          <a:xfrm>
            <a:off x="5568021" y="2251694"/>
            <a:ext cx="3215439" cy="2240738"/>
            <a:chOff x="5565367" y="2096316"/>
            <a:chExt cx="3279915" cy="2285669"/>
          </a:xfrm>
        </p:grpSpPr>
        <p:sp>
          <p:nvSpPr>
            <p:cNvPr id="78" name="Rectangle: Rounded Corners 77">
              <a:extLst>
                <a:ext uri="{FF2B5EF4-FFF2-40B4-BE49-F238E27FC236}">
                  <a16:creationId xmlns:a16="http://schemas.microsoft.com/office/drawing/2014/main" id="{BD152532-17A0-4D90-ABB8-323555913B52}"/>
                </a:ext>
              </a:extLst>
            </p:cNvPr>
            <p:cNvSpPr/>
            <p:nvPr/>
          </p:nvSpPr>
          <p:spPr bwMode="auto">
            <a:xfrm>
              <a:off x="5565367" y="2299247"/>
              <a:ext cx="3279915" cy="2082738"/>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79" name="Title 1">
              <a:extLst>
                <a:ext uri="{FF2B5EF4-FFF2-40B4-BE49-F238E27FC236}">
                  <a16:creationId xmlns:a16="http://schemas.microsoft.com/office/drawing/2014/main" id="{9BA2D7FC-0C22-45FF-B8BE-A6F67AF9FB8E}"/>
                </a:ext>
              </a:extLst>
            </p:cNvPr>
            <p:cNvSpPr txBox="1">
              <a:spLocks/>
            </p:cNvSpPr>
            <p:nvPr/>
          </p:nvSpPr>
          <p:spPr>
            <a:xfrm>
              <a:off x="5565367" y="2096316"/>
              <a:ext cx="1052945"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Azure VNet A</a:t>
              </a:r>
            </a:p>
          </p:txBody>
        </p:sp>
      </p:grpSp>
      <p:cxnSp>
        <p:nvCxnSpPr>
          <p:cNvPr id="80" name="Straight Arrow Connector 79">
            <a:extLst>
              <a:ext uri="{FF2B5EF4-FFF2-40B4-BE49-F238E27FC236}">
                <a16:creationId xmlns:a16="http://schemas.microsoft.com/office/drawing/2014/main" id="{3B846BF2-08E4-4592-A9A4-1A7E45C1E106}"/>
              </a:ext>
            </a:extLst>
          </p:cNvPr>
          <p:cNvCxnSpPr>
            <a:cxnSpLocks/>
          </p:cNvCxnSpPr>
          <p:nvPr/>
        </p:nvCxnSpPr>
        <p:spPr>
          <a:xfrm>
            <a:off x="8783460" y="2650929"/>
            <a:ext cx="959899" cy="0"/>
          </a:xfrm>
          <a:prstGeom prst="straightConnector1">
            <a:avLst/>
          </a:prstGeom>
          <a:ln>
            <a:solidFill>
              <a:srgbClr val="0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81" name="Group 80">
            <a:extLst>
              <a:ext uri="{FF2B5EF4-FFF2-40B4-BE49-F238E27FC236}">
                <a16:creationId xmlns:a16="http://schemas.microsoft.com/office/drawing/2014/main" id="{E40CCC29-15B1-433E-A8BC-EC56D6024AB3}"/>
              </a:ext>
            </a:extLst>
          </p:cNvPr>
          <p:cNvGrpSpPr/>
          <p:nvPr/>
        </p:nvGrpSpPr>
        <p:grpSpPr>
          <a:xfrm>
            <a:off x="9743359" y="1855395"/>
            <a:ext cx="849177" cy="1208735"/>
            <a:chOff x="9824429" y="3256914"/>
            <a:chExt cx="866205" cy="1232973"/>
          </a:xfrm>
        </p:grpSpPr>
        <p:sp>
          <p:nvSpPr>
            <p:cNvPr id="82" name="Rectangle: Rounded Corners 81">
              <a:extLst>
                <a:ext uri="{FF2B5EF4-FFF2-40B4-BE49-F238E27FC236}">
                  <a16:creationId xmlns:a16="http://schemas.microsoft.com/office/drawing/2014/main" id="{41333DCB-B902-4783-8F08-FE8E24221EA6}"/>
                </a:ext>
              </a:extLst>
            </p:cNvPr>
            <p:cNvSpPr/>
            <p:nvPr/>
          </p:nvSpPr>
          <p:spPr bwMode="auto">
            <a:xfrm>
              <a:off x="9824429" y="3609211"/>
              <a:ext cx="866205" cy="880676"/>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83" name="Title 1">
              <a:extLst>
                <a:ext uri="{FF2B5EF4-FFF2-40B4-BE49-F238E27FC236}">
                  <a16:creationId xmlns:a16="http://schemas.microsoft.com/office/drawing/2014/main" id="{FDFCF768-BDEC-496B-BB11-A00E4739C009}"/>
                </a:ext>
              </a:extLst>
            </p:cNvPr>
            <p:cNvSpPr txBox="1">
              <a:spLocks/>
            </p:cNvSpPr>
            <p:nvPr/>
          </p:nvSpPr>
          <p:spPr>
            <a:xfrm>
              <a:off x="9824429" y="3256914"/>
              <a:ext cx="866205"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On-premises infrastructure</a:t>
              </a:r>
            </a:p>
          </p:txBody>
        </p:sp>
      </p:grpSp>
      <p:grpSp>
        <p:nvGrpSpPr>
          <p:cNvPr id="84" name="Group 83">
            <a:extLst>
              <a:ext uri="{FF2B5EF4-FFF2-40B4-BE49-F238E27FC236}">
                <a16:creationId xmlns:a16="http://schemas.microsoft.com/office/drawing/2014/main" id="{F4ABB565-FE26-4B76-B10C-9916F58378E0}"/>
              </a:ext>
            </a:extLst>
          </p:cNvPr>
          <p:cNvGrpSpPr/>
          <p:nvPr/>
        </p:nvGrpSpPr>
        <p:grpSpPr>
          <a:xfrm>
            <a:off x="9918309" y="2295149"/>
            <a:ext cx="499276" cy="681682"/>
            <a:chOff x="10002887" y="3686634"/>
            <a:chExt cx="509288" cy="695351"/>
          </a:xfrm>
        </p:grpSpPr>
        <p:sp>
          <p:nvSpPr>
            <p:cNvPr id="85" name="Rectangle: Rounded Corners 84">
              <a:extLst>
                <a:ext uri="{FF2B5EF4-FFF2-40B4-BE49-F238E27FC236}">
                  <a16:creationId xmlns:a16="http://schemas.microsoft.com/office/drawing/2014/main" id="{BCFB909C-C7E6-42EE-BC12-CD7A212E5C33}"/>
                </a:ext>
              </a:extLst>
            </p:cNvPr>
            <p:cNvSpPr/>
            <p:nvPr/>
          </p:nvSpPr>
          <p:spPr bwMode="auto">
            <a:xfrm>
              <a:off x="10056363" y="3979649"/>
              <a:ext cx="402336" cy="402336"/>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grpSp>
          <p:nvGrpSpPr>
            <p:cNvPr id="86" name="Group 85">
              <a:extLst>
                <a:ext uri="{FF2B5EF4-FFF2-40B4-BE49-F238E27FC236}">
                  <a16:creationId xmlns:a16="http://schemas.microsoft.com/office/drawing/2014/main" id="{7B9ECC66-8EDF-4B53-83EC-83E750163792}"/>
                </a:ext>
              </a:extLst>
            </p:cNvPr>
            <p:cNvGrpSpPr/>
            <p:nvPr/>
          </p:nvGrpSpPr>
          <p:grpSpPr>
            <a:xfrm>
              <a:off x="10002887" y="3686634"/>
              <a:ext cx="509288" cy="622525"/>
              <a:chOff x="10002887" y="3686634"/>
              <a:chExt cx="509288" cy="622525"/>
            </a:xfrm>
          </p:grpSpPr>
          <p:sp>
            <p:nvSpPr>
              <p:cNvPr id="87" name="Title 1">
                <a:extLst>
                  <a:ext uri="{FF2B5EF4-FFF2-40B4-BE49-F238E27FC236}">
                    <a16:creationId xmlns:a16="http://schemas.microsoft.com/office/drawing/2014/main" id="{99E351A8-7416-436B-9804-323B93DC3D4A}"/>
                  </a:ext>
                </a:extLst>
              </p:cNvPr>
              <p:cNvSpPr txBox="1">
                <a:spLocks/>
              </p:cNvSpPr>
              <p:nvPr/>
            </p:nvSpPr>
            <p:spPr>
              <a:xfrm>
                <a:off x="10002887" y="3686634"/>
                <a:ext cx="509288"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784"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Enterprise system</a:t>
                </a:r>
              </a:p>
            </p:txBody>
          </p:sp>
          <p:sp>
            <p:nvSpPr>
              <p:cNvPr id="88" name="Freeform 9">
                <a:extLst>
                  <a:ext uri="{FF2B5EF4-FFF2-40B4-BE49-F238E27FC236}">
                    <a16:creationId xmlns:a16="http://schemas.microsoft.com/office/drawing/2014/main" id="{B7F2FE3B-906B-4B5D-AE58-F435846BCABE}"/>
                  </a:ext>
                </a:extLst>
              </p:cNvPr>
              <p:cNvSpPr>
                <a:spLocks noChangeAspect="1" noEditPoints="1"/>
              </p:cNvSpPr>
              <p:nvPr/>
            </p:nvSpPr>
            <p:spPr bwMode="black">
              <a:xfrm>
                <a:off x="10099248" y="4052476"/>
                <a:ext cx="316567" cy="256683"/>
              </a:xfrm>
              <a:custGeom>
                <a:avLst/>
                <a:gdLst>
                  <a:gd name="T0" fmla="*/ 600 w 1107"/>
                  <a:gd name="T1" fmla="*/ 625 h 897"/>
                  <a:gd name="T2" fmla="*/ 649 w 1107"/>
                  <a:gd name="T3" fmla="*/ 567 h 897"/>
                  <a:gd name="T4" fmla="*/ 727 w 1107"/>
                  <a:gd name="T5" fmla="*/ 482 h 897"/>
                  <a:gd name="T6" fmla="*/ 601 w 1107"/>
                  <a:gd name="T7" fmla="*/ 434 h 897"/>
                  <a:gd name="T8" fmla="*/ 628 w 1107"/>
                  <a:gd name="T9" fmla="*/ 305 h 897"/>
                  <a:gd name="T10" fmla="*/ 547 w 1107"/>
                  <a:gd name="T11" fmla="*/ 240 h 897"/>
                  <a:gd name="T12" fmla="*/ 427 w 1107"/>
                  <a:gd name="T13" fmla="*/ 287 h 897"/>
                  <a:gd name="T14" fmla="*/ 368 w 1107"/>
                  <a:gd name="T15" fmla="*/ 170 h 897"/>
                  <a:gd name="T16" fmla="*/ 285 w 1107"/>
                  <a:gd name="T17" fmla="*/ 263 h 897"/>
                  <a:gd name="T18" fmla="*/ 241 w 1107"/>
                  <a:gd name="T19" fmla="*/ 313 h 897"/>
                  <a:gd name="T20" fmla="*/ 139 w 1107"/>
                  <a:gd name="T21" fmla="*/ 281 h 897"/>
                  <a:gd name="T22" fmla="*/ 79 w 1107"/>
                  <a:gd name="T23" fmla="*/ 355 h 897"/>
                  <a:gd name="T24" fmla="*/ 132 w 1107"/>
                  <a:gd name="T25" fmla="*/ 446 h 897"/>
                  <a:gd name="T26" fmla="*/ 83 w 1107"/>
                  <a:gd name="T27" fmla="*/ 505 h 897"/>
                  <a:gd name="T28" fmla="*/ 5 w 1107"/>
                  <a:gd name="T29" fmla="*/ 590 h 897"/>
                  <a:gd name="T30" fmla="*/ 132 w 1107"/>
                  <a:gd name="T31" fmla="*/ 638 h 897"/>
                  <a:gd name="T32" fmla="*/ 145 w 1107"/>
                  <a:gd name="T33" fmla="*/ 669 h 897"/>
                  <a:gd name="T34" fmla="*/ 110 w 1107"/>
                  <a:gd name="T35" fmla="*/ 793 h 897"/>
                  <a:gd name="T36" fmla="*/ 230 w 1107"/>
                  <a:gd name="T37" fmla="*/ 781 h 897"/>
                  <a:gd name="T38" fmla="*/ 306 w 1107"/>
                  <a:gd name="T39" fmla="*/ 785 h 897"/>
                  <a:gd name="T40" fmla="*/ 346 w 1107"/>
                  <a:gd name="T41" fmla="*/ 878 h 897"/>
                  <a:gd name="T42" fmla="*/ 440 w 1107"/>
                  <a:gd name="T43" fmla="*/ 872 h 897"/>
                  <a:gd name="T44" fmla="*/ 466 w 1107"/>
                  <a:gd name="T45" fmla="*/ 764 h 897"/>
                  <a:gd name="T46" fmla="*/ 539 w 1107"/>
                  <a:gd name="T47" fmla="*/ 755 h 897"/>
                  <a:gd name="T48" fmla="*/ 659 w 1107"/>
                  <a:gd name="T49" fmla="*/ 743 h 897"/>
                  <a:gd name="T50" fmla="*/ 263 w 1107"/>
                  <a:gd name="T51" fmla="*/ 452 h 897"/>
                  <a:gd name="T52" fmla="*/ 281 w 1107"/>
                  <a:gd name="T53" fmla="*/ 633 h 897"/>
                  <a:gd name="T54" fmla="*/ 1002 w 1107"/>
                  <a:gd name="T55" fmla="*/ 332 h 897"/>
                  <a:gd name="T56" fmla="*/ 1043 w 1107"/>
                  <a:gd name="T57" fmla="*/ 304 h 897"/>
                  <a:gd name="T58" fmla="*/ 1107 w 1107"/>
                  <a:gd name="T59" fmla="*/ 266 h 897"/>
                  <a:gd name="T60" fmla="*/ 1037 w 1107"/>
                  <a:gd name="T61" fmla="*/ 213 h 897"/>
                  <a:gd name="T62" fmla="*/ 1077 w 1107"/>
                  <a:gd name="T63" fmla="*/ 138 h 897"/>
                  <a:gd name="T64" fmla="*/ 1038 w 1107"/>
                  <a:gd name="T65" fmla="*/ 83 h 897"/>
                  <a:gd name="T66" fmla="*/ 956 w 1107"/>
                  <a:gd name="T67" fmla="*/ 91 h 897"/>
                  <a:gd name="T68" fmla="*/ 940 w 1107"/>
                  <a:gd name="T69" fmla="*/ 7 h 897"/>
                  <a:gd name="T70" fmla="*/ 872 w 1107"/>
                  <a:gd name="T71" fmla="*/ 50 h 897"/>
                  <a:gd name="T72" fmla="*/ 836 w 1107"/>
                  <a:gd name="T73" fmla="*/ 74 h 897"/>
                  <a:gd name="T74" fmla="*/ 778 w 1107"/>
                  <a:gd name="T75" fmla="*/ 35 h 897"/>
                  <a:gd name="T76" fmla="*/ 728 w 1107"/>
                  <a:gd name="T77" fmla="*/ 70 h 897"/>
                  <a:gd name="T78" fmla="*/ 744 w 1107"/>
                  <a:gd name="T79" fmla="*/ 136 h 897"/>
                  <a:gd name="T80" fmla="*/ 703 w 1107"/>
                  <a:gd name="T81" fmla="*/ 164 h 897"/>
                  <a:gd name="T82" fmla="*/ 640 w 1107"/>
                  <a:gd name="T83" fmla="*/ 203 h 897"/>
                  <a:gd name="T84" fmla="*/ 710 w 1107"/>
                  <a:gd name="T85" fmla="*/ 255 h 897"/>
                  <a:gd name="T86" fmla="*/ 712 w 1107"/>
                  <a:gd name="T87" fmla="*/ 277 h 897"/>
                  <a:gd name="T88" fmla="*/ 668 w 1107"/>
                  <a:gd name="T89" fmla="*/ 347 h 897"/>
                  <a:gd name="T90" fmla="*/ 745 w 1107"/>
                  <a:gd name="T91" fmla="*/ 361 h 897"/>
                  <a:gd name="T92" fmla="*/ 791 w 1107"/>
                  <a:gd name="T93" fmla="*/ 377 h 897"/>
                  <a:gd name="T94" fmla="*/ 799 w 1107"/>
                  <a:gd name="T95" fmla="*/ 443 h 897"/>
                  <a:gd name="T96" fmla="*/ 859 w 1107"/>
                  <a:gd name="T97" fmla="*/ 456 h 897"/>
                  <a:gd name="T98" fmla="*/ 894 w 1107"/>
                  <a:gd name="T99" fmla="*/ 393 h 897"/>
                  <a:gd name="T100" fmla="*/ 941 w 1107"/>
                  <a:gd name="T101" fmla="*/ 401 h 897"/>
                  <a:gd name="T102" fmla="*/ 1018 w 1107"/>
                  <a:gd name="T103" fmla="*/ 415 h 897"/>
                  <a:gd name="T104" fmla="*/ 825 w 1107"/>
                  <a:gd name="T105" fmla="*/ 164 h 897"/>
                  <a:gd name="T106" fmla="*/ 803 w 1107"/>
                  <a:gd name="T107" fmla="*/ 279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7" h="897">
                    <a:moveTo>
                      <a:pt x="654" y="716"/>
                    </a:moveTo>
                    <a:cubicBezTo>
                      <a:pt x="616" y="670"/>
                      <a:pt x="616" y="670"/>
                      <a:pt x="616" y="670"/>
                    </a:cubicBezTo>
                    <a:cubicBezTo>
                      <a:pt x="593" y="654"/>
                      <a:pt x="603" y="638"/>
                      <a:pt x="600" y="625"/>
                    </a:cubicBezTo>
                    <a:cubicBezTo>
                      <a:pt x="600" y="625"/>
                      <a:pt x="600" y="625"/>
                      <a:pt x="600" y="625"/>
                    </a:cubicBezTo>
                    <a:cubicBezTo>
                      <a:pt x="605" y="617"/>
                      <a:pt x="611" y="609"/>
                      <a:pt x="608" y="596"/>
                    </a:cubicBezTo>
                    <a:cubicBezTo>
                      <a:pt x="618" y="580"/>
                      <a:pt x="623" y="572"/>
                      <a:pt x="649" y="567"/>
                    </a:cubicBezTo>
                    <a:cubicBezTo>
                      <a:pt x="715" y="553"/>
                      <a:pt x="715" y="553"/>
                      <a:pt x="715" y="553"/>
                    </a:cubicBezTo>
                    <a:cubicBezTo>
                      <a:pt x="728" y="550"/>
                      <a:pt x="733" y="542"/>
                      <a:pt x="730" y="529"/>
                    </a:cubicBezTo>
                    <a:cubicBezTo>
                      <a:pt x="727" y="482"/>
                      <a:pt x="727" y="482"/>
                      <a:pt x="727" y="482"/>
                    </a:cubicBezTo>
                    <a:cubicBezTo>
                      <a:pt x="724" y="469"/>
                      <a:pt x="717" y="463"/>
                      <a:pt x="701" y="453"/>
                    </a:cubicBezTo>
                    <a:cubicBezTo>
                      <a:pt x="641" y="459"/>
                      <a:pt x="641" y="459"/>
                      <a:pt x="641" y="459"/>
                    </a:cubicBezTo>
                    <a:cubicBezTo>
                      <a:pt x="620" y="457"/>
                      <a:pt x="604" y="447"/>
                      <a:pt x="601" y="434"/>
                    </a:cubicBezTo>
                    <a:cubicBezTo>
                      <a:pt x="598" y="421"/>
                      <a:pt x="590" y="416"/>
                      <a:pt x="580" y="397"/>
                    </a:cubicBezTo>
                    <a:cubicBezTo>
                      <a:pt x="577" y="384"/>
                      <a:pt x="574" y="371"/>
                      <a:pt x="584" y="355"/>
                    </a:cubicBezTo>
                    <a:cubicBezTo>
                      <a:pt x="628" y="305"/>
                      <a:pt x="628" y="305"/>
                      <a:pt x="628" y="305"/>
                    </a:cubicBezTo>
                    <a:cubicBezTo>
                      <a:pt x="634" y="297"/>
                      <a:pt x="631" y="284"/>
                      <a:pt x="623" y="279"/>
                    </a:cubicBezTo>
                    <a:cubicBezTo>
                      <a:pt x="581" y="240"/>
                      <a:pt x="581" y="240"/>
                      <a:pt x="581" y="240"/>
                    </a:cubicBezTo>
                    <a:cubicBezTo>
                      <a:pt x="573" y="235"/>
                      <a:pt x="560" y="238"/>
                      <a:pt x="547" y="240"/>
                    </a:cubicBezTo>
                    <a:cubicBezTo>
                      <a:pt x="503" y="291"/>
                      <a:pt x="503" y="291"/>
                      <a:pt x="503" y="291"/>
                    </a:cubicBezTo>
                    <a:cubicBezTo>
                      <a:pt x="484" y="302"/>
                      <a:pt x="471" y="304"/>
                      <a:pt x="463" y="299"/>
                    </a:cubicBezTo>
                    <a:cubicBezTo>
                      <a:pt x="456" y="294"/>
                      <a:pt x="435" y="292"/>
                      <a:pt x="427" y="287"/>
                    </a:cubicBezTo>
                    <a:cubicBezTo>
                      <a:pt x="419" y="282"/>
                      <a:pt x="403" y="271"/>
                      <a:pt x="400" y="258"/>
                    </a:cubicBezTo>
                    <a:cubicBezTo>
                      <a:pt x="386" y="193"/>
                      <a:pt x="386" y="193"/>
                      <a:pt x="386" y="193"/>
                    </a:cubicBezTo>
                    <a:cubicBezTo>
                      <a:pt x="384" y="180"/>
                      <a:pt x="368" y="170"/>
                      <a:pt x="368" y="170"/>
                    </a:cubicBezTo>
                    <a:cubicBezTo>
                      <a:pt x="308" y="176"/>
                      <a:pt x="308" y="176"/>
                      <a:pt x="308" y="176"/>
                    </a:cubicBezTo>
                    <a:cubicBezTo>
                      <a:pt x="308" y="176"/>
                      <a:pt x="289" y="187"/>
                      <a:pt x="292" y="200"/>
                    </a:cubicBezTo>
                    <a:cubicBezTo>
                      <a:pt x="285" y="263"/>
                      <a:pt x="285" y="263"/>
                      <a:pt x="285" y="263"/>
                    </a:cubicBezTo>
                    <a:cubicBezTo>
                      <a:pt x="291" y="289"/>
                      <a:pt x="277" y="292"/>
                      <a:pt x="272" y="300"/>
                    </a:cubicBezTo>
                    <a:cubicBezTo>
                      <a:pt x="272" y="300"/>
                      <a:pt x="272" y="300"/>
                      <a:pt x="267" y="308"/>
                    </a:cubicBezTo>
                    <a:cubicBezTo>
                      <a:pt x="259" y="302"/>
                      <a:pt x="246" y="305"/>
                      <a:pt x="241" y="313"/>
                    </a:cubicBezTo>
                    <a:cubicBezTo>
                      <a:pt x="236" y="321"/>
                      <a:pt x="236" y="321"/>
                      <a:pt x="236" y="321"/>
                    </a:cubicBezTo>
                    <a:cubicBezTo>
                      <a:pt x="223" y="324"/>
                      <a:pt x="210" y="327"/>
                      <a:pt x="194" y="317"/>
                    </a:cubicBezTo>
                    <a:cubicBezTo>
                      <a:pt x="139" y="281"/>
                      <a:pt x="139" y="281"/>
                      <a:pt x="139" y="281"/>
                    </a:cubicBezTo>
                    <a:cubicBezTo>
                      <a:pt x="131" y="276"/>
                      <a:pt x="110" y="273"/>
                      <a:pt x="104" y="281"/>
                    </a:cubicBezTo>
                    <a:cubicBezTo>
                      <a:pt x="79" y="321"/>
                      <a:pt x="79" y="321"/>
                      <a:pt x="79" y="321"/>
                    </a:cubicBezTo>
                    <a:cubicBezTo>
                      <a:pt x="66" y="324"/>
                      <a:pt x="68" y="337"/>
                      <a:pt x="79" y="355"/>
                    </a:cubicBezTo>
                    <a:cubicBezTo>
                      <a:pt x="121" y="394"/>
                      <a:pt x="121" y="394"/>
                      <a:pt x="121" y="394"/>
                    </a:cubicBezTo>
                    <a:cubicBezTo>
                      <a:pt x="140" y="417"/>
                      <a:pt x="135" y="425"/>
                      <a:pt x="132" y="446"/>
                    </a:cubicBezTo>
                    <a:cubicBezTo>
                      <a:pt x="132" y="446"/>
                      <a:pt x="132" y="446"/>
                      <a:pt x="132" y="446"/>
                    </a:cubicBezTo>
                    <a:cubicBezTo>
                      <a:pt x="127" y="454"/>
                      <a:pt x="122" y="462"/>
                      <a:pt x="117" y="470"/>
                    </a:cubicBezTo>
                    <a:cubicBezTo>
                      <a:pt x="117" y="470"/>
                      <a:pt x="117" y="470"/>
                      <a:pt x="117" y="470"/>
                    </a:cubicBezTo>
                    <a:cubicBezTo>
                      <a:pt x="120" y="483"/>
                      <a:pt x="109" y="499"/>
                      <a:pt x="83" y="505"/>
                    </a:cubicBezTo>
                    <a:cubicBezTo>
                      <a:pt x="23" y="511"/>
                      <a:pt x="23" y="511"/>
                      <a:pt x="23" y="511"/>
                    </a:cubicBezTo>
                    <a:cubicBezTo>
                      <a:pt x="10" y="514"/>
                      <a:pt x="0" y="529"/>
                      <a:pt x="2" y="543"/>
                    </a:cubicBezTo>
                    <a:cubicBezTo>
                      <a:pt x="5" y="590"/>
                      <a:pt x="5" y="590"/>
                      <a:pt x="5" y="590"/>
                    </a:cubicBezTo>
                    <a:cubicBezTo>
                      <a:pt x="8" y="603"/>
                      <a:pt x="16" y="608"/>
                      <a:pt x="37" y="610"/>
                    </a:cubicBezTo>
                    <a:cubicBezTo>
                      <a:pt x="92" y="612"/>
                      <a:pt x="92" y="612"/>
                      <a:pt x="92" y="612"/>
                    </a:cubicBezTo>
                    <a:cubicBezTo>
                      <a:pt x="113" y="614"/>
                      <a:pt x="129" y="625"/>
                      <a:pt x="132" y="638"/>
                    </a:cubicBezTo>
                    <a:cubicBezTo>
                      <a:pt x="132" y="638"/>
                      <a:pt x="132" y="638"/>
                      <a:pt x="132" y="638"/>
                    </a:cubicBezTo>
                    <a:cubicBezTo>
                      <a:pt x="140" y="643"/>
                      <a:pt x="142" y="656"/>
                      <a:pt x="150" y="661"/>
                    </a:cubicBezTo>
                    <a:cubicBezTo>
                      <a:pt x="145" y="669"/>
                      <a:pt x="145" y="669"/>
                      <a:pt x="145" y="669"/>
                    </a:cubicBezTo>
                    <a:cubicBezTo>
                      <a:pt x="153" y="674"/>
                      <a:pt x="156" y="687"/>
                      <a:pt x="140" y="711"/>
                    </a:cubicBezTo>
                    <a:cubicBezTo>
                      <a:pt x="109" y="759"/>
                      <a:pt x="109" y="759"/>
                      <a:pt x="109" y="759"/>
                    </a:cubicBezTo>
                    <a:cubicBezTo>
                      <a:pt x="99" y="775"/>
                      <a:pt x="102" y="788"/>
                      <a:pt x="110" y="793"/>
                    </a:cubicBezTo>
                    <a:cubicBezTo>
                      <a:pt x="152" y="832"/>
                      <a:pt x="152" y="832"/>
                      <a:pt x="152" y="832"/>
                    </a:cubicBezTo>
                    <a:cubicBezTo>
                      <a:pt x="160" y="837"/>
                      <a:pt x="173" y="834"/>
                      <a:pt x="178" y="826"/>
                    </a:cubicBezTo>
                    <a:cubicBezTo>
                      <a:pt x="230" y="781"/>
                      <a:pt x="230" y="781"/>
                      <a:pt x="230" y="781"/>
                    </a:cubicBezTo>
                    <a:cubicBezTo>
                      <a:pt x="248" y="770"/>
                      <a:pt x="261" y="767"/>
                      <a:pt x="269" y="772"/>
                    </a:cubicBezTo>
                    <a:cubicBezTo>
                      <a:pt x="269" y="772"/>
                      <a:pt x="269" y="772"/>
                      <a:pt x="269" y="772"/>
                    </a:cubicBezTo>
                    <a:cubicBezTo>
                      <a:pt x="282" y="769"/>
                      <a:pt x="298" y="779"/>
                      <a:pt x="306" y="785"/>
                    </a:cubicBezTo>
                    <a:cubicBezTo>
                      <a:pt x="306" y="785"/>
                      <a:pt x="306" y="785"/>
                      <a:pt x="306" y="785"/>
                    </a:cubicBezTo>
                    <a:cubicBezTo>
                      <a:pt x="319" y="782"/>
                      <a:pt x="327" y="787"/>
                      <a:pt x="332" y="813"/>
                    </a:cubicBezTo>
                    <a:cubicBezTo>
                      <a:pt x="346" y="878"/>
                      <a:pt x="346" y="878"/>
                      <a:pt x="346" y="878"/>
                    </a:cubicBezTo>
                    <a:cubicBezTo>
                      <a:pt x="349" y="892"/>
                      <a:pt x="357" y="897"/>
                      <a:pt x="370" y="894"/>
                    </a:cubicBezTo>
                    <a:cubicBezTo>
                      <a:pt x="425" y="896"/>
                      <a:pt x="425" y="896"/>
                      <a:pt x="425" y="896"/>
                    </a:cubicBezTo>
                    <a:cubicBezTo>
                      <a:pt x="430" y="888"/>
                      <a:pt x="443" y="885"/>
                      <a:pt x="440" y="872"/>
                    </a:cubicBezTo>
                    <a:cubicBezTo>
                      <a:pt x="440" y="804"/>
                      <a:pt x="440" y="804"/>
                      <a:pt x="440" y="804"/>
                    </a:cubicBezTo>
                    <a:cubicBezTo>
                      <a:pt x="442" y="783"/>
                      <a:pt x="460" y="772"/>
                      <a:pt x="466" y="764"/>
                    </a:cubicBezTo>
                    <a:cubicBezTo>
                      <a:pt x="466" y="764"/>
                      <a:pt x="466" y="764"/>
                      <a:pt x="466" y="764"/>
                    </a:cubicBezTo>
                    <a:cubicBezTo>
                      <a:pt x="479" y="761"/>
                      <a:pt x="492" y="758"/>
                      <a:pt x="497" y="750"/>
                    </a:cubicBezTo>
                    <a:cubicBezTo>
                      <a:pt x="497" y="750"/>
                      <a:pt x="497" y="750"/>
                      <a:pt x="497" y="750"/>
                    </a:cubicBezTo>
                    <a:cubicBezTo>
                      <a:pt x="510" y="747"/>
                      <a:pt x="523" y="745"/>
                      <a:pt x="539" y="755"/>
                    </a:cubicBezTo>
                    <a:cubicBezTo>
                      <a:pt x="594" y="791"/>
                      <a:pt x="594" y="791"/>
                      <a:pt x="594" y="791"/>
                    </a:cubicBezTo>
                    <a:cubicBezTo>
                      <a:pt x="602" y="796"/>
                      <a:pt x="623" y="798"/>
                      <a:pt x="628" y="790"/>
                    </a:cubicBezTo>
                    <a:cubicBezTo>
                      <a:pt x="659" y="743"/>
                      <a:pt x="659" y="743"/>
                      <a:pt x="659" y="743"/>
                    </a:cubicBezTo>
                    <a:cubicBezTo>
                      <a:pt x="659" y="743"/>
                      <a:pt x="669" y="727"/>
                      <a:pt x="654" y="716"/>
                    </a:cubicBezTo>
                    <a:close/>
                    <a:moveTo>
                      <a:pt x="281" y="633"/>
                    </a:moveTo>
                    <a:cubicBezTo>
                      <a:pt x="223" y="584"/>
                      <a:pt x="219" y="502"/>
                      <a:pt x="263" y="452"/>
                    </a:cubicBezTo>
                    <a:cubicBezTo>
                      <a:pt x="313" y="393"/>
                      <a:pt x="399" y="382"/>
                      <a:pt x="457" y="431"/>
                    </a:cubicBezTo>
                    <a:cubicBezTo>
                      <a:pt x="507" y="475"/>
                      <a:pt x="518" y="561"/>
                      <a:pt x="469" y="619"/>
                    </a:cubicBezTo>
                    <a:cubicBezTo>
                      <a:pt x="420" y="678"/>
                      <a:pt x="339" y="682"/>
                      <a:pt x="281" y="633"/>
                    </a:cubicBezTo>
                    <a:close/>
                    <a:moveTo>
                      <a:pt x="1019" y="398"/>
                    </a:moveTo>
                    <a:cubicBezTo>
                      <a:pt x="1004" y="362"/>
                      <a:pt x="1004" y="362"/>
                      <a:pt x="1004" y="362"/>
                    </a:cubicBezTo>
                    <a:cubicBezTo>
                      <a:pt x="992" y="348"/>
                      <a:pt x="1002" y="340"/>
                      <a:pt x="1002" y="332"/>
                    </a:cubicBezTo>
                    <a:cubicBezTo>
                      <a:pt x="1002" y="332"/>
                      <a:pt x="1002" y="332"/>
                      <a:pt x="1002" y="332"/>
                    </a:cubicBezTo>
                    <a:cubicBezTo>
                      <a:pt x="1007" y="328"/>
                      <a:pt x="1011" y="324"/>
                      <a:pt x="1012" y="315"/>
                    </a:cubicBezTo>
                    <a:cubicBezTo>
                      <a:pt x="1021" y="307"/>
                      <a:pt x="1026" y="303"/>
                      <a:pt x="1043" y="304"/>
                    </a:cubicBezTo>
                    <a:cubicBezTo>
                      <a:pt x="1086" y="307"/>
                      <a:pt x="1086" y="307"/>
                      <a:pt x="1086" y="307"/>
                    </a:cubicBezTo>
                    <a:cubicBezTo>
                      <a:pt x="1095" y="308"/>
                      <a:pt x="1099" y="304"/>
                      <a:pt x="1100" y="295"/>
                    </a:cubicBezTo>
                    <a:cubicBezTo>
                      <a:pt x="1107" y="266"/>
                      <a:pt x="1107" y="266"/>
                      <a:pt x="1107" y="266"/>
                    </a:cubicBezTo>
                    <a:cubicBezTo>
                      <a:pt x="1107" y="257"/>
                      <a:pt x="1103" y="252"/>
                      <a:pt x="1095" y="243"/>
                    </a:cubicBezTo>
                    <a:cubicBezTo>
                      <a:pt x="1057" y="236"/>
                      <a:pt x="1057" y="236"/>
                      <a:pt x="1057" y="236"/>
                    </a:cubicBezTo>
                    <a:cubicBezTo>
                      <a:pt x="1044" y="231"/>
                      <a:pt x="1036" y="222"/>
                      <a:pt x="1037" y="213"/>
                    </a:cubicBezTo>
                    <a:cubicBezTo>
                      <a:pt x="1038" y="205"/>
                      <a:pt x="1034" y="200"/>
                      <a:pt x="1030" y="187"/>
                    </a:cubicBezTo>
                    <a:cubicBezTo>
                      <a:pt x="1031" y="178"/>
                      <a:pt x="1032" y="170"/>
                      <a:pt x="1041" y="162"/>
                    </a:cubicBezTo>
                    <a:cubicBezTo>
                      <a:pt x="1077" y="138"/>
                      <a:pt x="1077" y="138"/>
                      <a:pt x="1077" y="138"/>
                    </a:cubicBezTo>
                    <a:cubicBezTo>
                      <a:pt x="1082" y="134"/>
                      <a:pt x="1083" y="126"/>
                      <a:pt x="1079" y="121"/>
                    </a:cubicBezTo>
                    <a:cubicBezTo>
                      <a:pt x="1059" y="89"/>
                      <a:pt x="1059" y="89"/>
                      <a:pt x="1059" y="89"/>
                    </a:cubicBezTo>
                    <a:cubicBezTo>
                      <a:pt x="1055" y="85"/>
                      <a:pt x="1047" y="84"/>
                      <a:pt x="1038" y="83"/>
                    </a:cubicBezTo>
                    <a:cubicBezTo>
                      <a:pt x="1002" y="107"/>
                      <a:pt x="1002" y="107"/>
                      <a:pt x="1002" y="107"/>
                    </a:cubicBezTo>
                    <a:cubicBezTo>
                      <a:pt x="989" y="110"/>
                      <a:pt x="980" y="110"/>
                      <a:pt x="976" y="105"/>
                    </a:cubicBezTo>
                    <a:cubicBezTo>
                      <a:pt x="972" y="100"/>
                      <a:pt x="960" y="95"/>
                      <a:pt x="956" y="91"/>
                    </a:cubicBezTo>
                    <a:cubicBezTo>
                      <a:pt x="952" y="86"/>
                      <a:pt x="944" y="77"/>
                      <a:pt x="944" y="68"/>
                    </a:cubicBezTo>
                    <a:cubicBezTo>
                      <a:pt x="948" y="25"/>
                      <a:pt x="948" y="25"/>
                      <a:pt x="948" y="25"/>
                    </a:cubicBezTo>
                    <a:cubicBezTo>
                      <a:pt x="948" y="17"/>
                      <a:pt x="940" y="7"/>
                      <a:pt x="940" y="7"/>
                    </a:cubicBezTo>
                    <a:cubicBezTo>
                      <a:pt x="902" y="0"/>
                      <a:pt x="902" y="0"/>
                      <a:pt x="902" y="0"/>
                    </a:cubicBezTo>
                    <a:cubicBezTo>
                      <a:pt x="902" y="0"/>
                      <a:pt x="889" y="4"/>
                      <a:pt x="888" y="12"/>
                    </a:cubicBezTo>
                    <a:cubicBezTo>
                      <a:pt x="872" y="50"/>
                      <a:pt x="872" y="50"/>
                      <a:pt x="872" y="50"/>
                    </a:cubicBezTo>
                    <a:cubicBezTo>
                      <a:pt x="871" y="67"/>
                      <a:pt x="862" y="67"/>
                      <a:pt x="858" y="71"/>
                    </a:cubicBezTo>
                    <a:cubicBezTo>
                      <a:pt x="858" y="71"/>
                      <a:pt x="858" y="71"/>
                      <a:pt x="853" y="75"/>
                    </a:cubicBezTo>
                    <a:cubicBezTo>
                      <a:pt x="849" y="70"/>
                      <a:pt x="840" y="70"/>
                      <a:pt x="836" y="74"/>
                    </a:cubicBezTo>
                    <a:cubicBezTo>
                      <a:pt x="831" y="78"/>
                      <a:pt x="831" y="78"/>
                      <a:pt x="831" y="78"/>
                    </a:cubicBezTo>
                    <a:cubicBezTo>
                      <a:pt x="822" y="77"/>
                      <a:pt x="814" y="76"/>
                      <a:pt x="806" y="67"/>
                    </a:cubicBezTo>
                    <a:cubicBezTo>
                      <a:pt x="778" y="35"/>
                      <a:pt x="778" y="35"/>
                      <a:pt x="778" y="35"/>
                    </a:cubicBezTo>
                    <a:cubicBezTo>
                      <a:pt x="774" y="30"/>
                      <a:pt x="762" y="25"/>
                      <a:pt x="757" y="29"/>
                    </a:cubicBezTo>
                    <a:cubicBezTo>
                      <a:pt x="734" y="49"/>
                      <a:pt x="734" y="49"/>
                      <a:pt x="734" y="49"/>
                    </a:cubicBezTo>
                    <a:cubicBezTo>
                      <a:pt x="725" y="49"/>
                      <a:pt x="725" y="57"/>
                      <a:pt x="728" y="70"/>
                    </a:cubicBezTo>
                    <a:cubicBezTo>
                      <a:pt x="747" y="102"/>
                      <a:pt x="747" y="102"/>
                      <a:pt x="747" y="102"/>
                    </a:cubicBezTo>
                    <a:cubicBezTo>
                      <a:pt x="754" y="120"/>
                      <a:pt x="750" y="124"/>
                      <a:pt x="744" y="136"/>
                    </a:cubicBezTo>
                    <a:cubicBezTo>
                      <a:pt x="744" y="136"/>
                      <a:pt x="744" y="136"/>
                      <a:pt x="744" y="136"/>
                    </a:cubicBezTo>
                    <a:cubicBezTo>
                      <a:pt x="740" y="140"/>
                      <a:pt x="735" y="144"/>
                      <a:pt x="731" y="148"/>
                    </a:cubicBezTo>
                    <a:cubicBezTo>
                      <a:pt x="731" y="148"/>
                      <a:pt x="731" y="148"/>
                      <a:pt x="731" y="148"/>
                    </a:cubicBezTo>
                    <a:cubicBezTo>
                      <a:pt x="730" y="157"/>
                      <a:pt x="721" y="165"/>
                      <a:pt x="703" y="164"/>
                    </a:cubicBezTo>
                    <a:cubicBezTo>
                      <a:pt x="665" y="157"/>
                      <a:pt x="665" y="157"/>
                      <a:pt x="665" y="157"/>
                    </a:cubicBezTo>
                    <a:cubicBezTo>
                      <a:pt x="656" y="156"/>
                      <a:pt x="647" y="164"/>
                      <a:pt x="647" y="173"/>
                    </a:cubicBezTo>
                    <a:cubicBezTo>
                      <a:pt x="640" y="203"/>
                      <a:pt x="640" y="203"/>
                      <a:pt x="640" y="203"/>
                    </a:cubicBezTo>
                    <a:cubicBezTo>
                      <a:pt x="639" y="211"/>
                      <a:pt x="643" y="216"/>
                      <a:pt x="656" y="221"/>
                    </a:cubicBezTo>
                    <a:cubicBezTo>
                      <a:pt x="690" y="232"/>
                      <a:pt x="690" y="232"/>
                      <a:pt x="690" y="232"/>
                    </a:cubicBezTo>
                    <a:cubicBezTo>
                      <a:pt x="702" y="237"/>
                      <a:pt x="710" y="246"/>
                      <a:pt x="710" y="255"/>
                    </a:cubicBezTo>
                    <a:cubicBezTo>
                      <a:pt x="710" y="255"/>
                      <a:pt x="710" y="255"/>
                      <a:pt x="710" y="255"/>
                    </a:cubicBezTo>
                    <a:cubicBezTo>
                      <a:pt x="714" y="260"/>
                      <a:pt x="713" y="268"/>
                      <a:pt x="717" y="273"/>
                    </a:cubicBezTo>
                    <a:cubicBezTo>
                      <a:pt x="712" y="277"/>
                      <a:pt x="712" y="277"/>
                      <a:pt x="712" y="277"/>
                    </a:cubicBezTo>
                    <a:cubicBezTo>
                      <a:pt x="716" y="281"/>
                      <a:pt x="716" y="290"/>
                      <a:pt x="702" y="302"/>
                    </a:cubicBezTo>
                    <a:cubicBezTo>
                      <a:pt x="674" y="326"/>
                      <a:pt x="674" y="326"/>
                      <a:pt x="674" y="326"/>
                    </a:cubicBezTo>
                    <a:cubicBezTo>
                      <a:pt x="665" y="334"/>
                      <a:pt x="664" y="343"/>
                      <a:pt x="668" y="347"/>
                    </a:cubicBezTo>
                    <a:cubicBezTo>
                      <a:pt x="687" y="379"/>
                      <a:pt x="687" y="379"/>
                      <a:pt x="687" y="379"/>
                    </a:cubicBezTo>
                    <a:cubicBezTo>
                      <a:pt x="691" y="383"/>
                      <a:pt x="700" y="384"/>
                      <a:pt x="704" y="380"/>
                    </a:cubicBezTo>
                    <a:cubicBezTo>
                      <a:pt x="745" y="361"/>
                      <a:pt x="745" y="361"/>
                      <a:pt x="745" y="361"/>
                    </a:cubicBezTo>
                    <a:cubicBezTo>
                      <a:pt x="758" y="358"/>
                      <a:pt x="767" y="358"/>
                      <a:pt x="771" y="363"/>
                    </a:cubicBezTo>
                    <a:cubicBezTo>
                      <a:pt x="771" y="363"/>
                      <a:pt x="771" y="363"/>
                      <a:pt x="771" y="363"/>
                    </a:cubicBezTo>
                    <a:cubicBezTo>
                      <a:pt x="779" y="364"/>
                      <a:pt x="787" y="373"/>
                      <a:pt x="791" y="377"/>
                    </a:cubicBezTo>
                    <a:cubicBezTo>
                      <a:pt x="791" y="377"/>
                      <a:pt x="791" y="377"/>
                      <a:pt x="791" y="377"/>
                    </a:cubicBezTo>
                    <a:cubicBezTo>
                      <a:pt x="800" y="378"/>
                      <a:pt x="804" y="383"/>
                      <a:pt x="802" y="400"/>
                    </a:cubicBezTo>
                    <a:cubicBezTo>
                      <a:pt x="799" y="443"/>
                      <a:pt x="799" y="443"/>
                      <a:pt x="799" y="443"/>
                    </a:cubicBezTo>
                    <a:cubicBezTo>
                      <a:pt x="798" y="451"/>
                      <a:pt x="802" y="456"/>
                      <a:pt x="811" y="457"/>
                    </a:cubicBezTo>
                    <a:cubicBezTo>
                      <a:pt x="845" y="468"/>
                      <a:pt x="845" y="468"/>
                      <a:pt x="845" y="468"/>
                    </a:cubicBezTo>
                    <a:cubicBezTo>
                      <a:pt x="849" y="464"/>
                      <a:pt x="858" y="464"/>
                      <a:pt x="859" y="456"/>
                    </a:cubicBezTo>
                    <a:cubicBezTo>
                      <a:pt x="871" y="413"/>
                      <a:pt x="871" y="413"/>
                      <a:pt x="871" y="413"/>
                    </a:cubicBezTo>
                    <a:cubicBezTo>
                      <a:pt x="876" y="401"/>
                      <a:pt x="889" y="397"/>
                      <a:pt x="894" y="393"/>
                    </a:cubicBezTo>
                    <a:cubicBezTo>
                      <a:pt x="894" y="393"/>
                      <a:pt x="894" y="393"/>
                      <a:pt x="894" y="393"/>
                    </a:cubicBezTo>
                    <a:cubicBezTo>
                      <a:pt x="902" y="394"/>
                      <a:pt x="911" y="395"/>
                      <a:pt x="916" y="391"/>
                    </a:cubicBezTo>
                    <a:cubicBezTo>
                      <a:pt x="916" y="391"/>
                      <a:pt x="916" y="391"/>
                      <a:pt x="916" y="391"/>
                    </a:cubicBezTo>
                    <a:cubicBezTo>
                      <a:pt x="924" y="391"/>
                      <a:pt x="933" y="392"/>
                      <a:pt x="941" y="401"/>
                    </a:cubicBezTo>
                    <a:cubicBezTo>
                      <a:pt x="969" y="433"/>
                      <a:pt x="969" y="433"/>
                      <a:pt x="969" y="433"/>
                    </a:cubicBezTo>
                    <a:cubicBezTo>
                      <a:pt x="973" y="438"/>
                      <a:pt x="985" y="443"/>
                      <a:pt x="990" y="439"/>
                    </a:cubicBezTo>
                    <a:cubicBezTo>
                      <a:pt x="1018" y="415"/>
                      <a:pt x="1018" y="415"/>
                      <a:pt x="1018" y="415"/>
                    </a:cubicBezTo>
                    <a:cubicBezTo>
                      <a:pt x="1018" y="415"/>
                      <a:pt x="1027" y="407"/>
                      <a:pt x="1019" y="398"/>
                    </a:cubicBezTo>
                    <a:close/>
                    <a:moveTo>
                      <a:pt x="803" y="279"/>
                    </a:moveTo>
                    <a:cubicBezTo>
                      <a:pt x="776" y="238"/>
                      <a:pt x="788" y="187"/>
                      <a:pt x="825" y="164"/>
                    </a:cubicBezTo>
                    <a:cubicBezTo>
                      <a:pt x="866" y="136"/>
                      <a:pt x="921" y="144"/>
                      <a:pt x="948" y="185"/>
                    </a:cubicBezTo>
                    <a:cubicBezTo>
                      <a:pt x="972" y="221"/>
                      <a:pt x="963" y="277"/>
                      <a:pt x="922" y="304"/>
                    </a:cubicBezTo>
                    <a:cubicBezTo>
                      <a:pt x="881" y="332"/>
                      <a:pt x="830" y="320"/>
                      <a:pt x="803" y="279"/>
                    </a:cubicBezTo>
                    <a:close/>
                  </a:path>
                </a:pathLst>
              </a:custGeom>
              <a:solidFill>
                <a:srgbClr val="000000"/>
              </a:solidFill>
              <a:ln>
                <a:noFill/>
              </a:ln>
            </p:spPr>
            <p:txBody>
              <a:bodyPr vert="horz" wrap="square" lIns="67226" tIns="33613" rIns="67226" bIns="336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23" b="0" i="0" u="none" strike="noStrike" kern="1200" cap="none" spc="0" normalizeH="0" baseline="0" noProof="0">
                  <a:ln>
                    <a:noFill/>
                  </a:ln>
                  <a:solidFill>
                    <a:srgbClr val="505050"/>
                  </a:solidFill>
                  <a:effectLst/>
                  <a:uLnTx/>
                  <a:uFillTx/>
                  <a:latin typeface="Segoe UI"/>
                  <a:ea typeface="+mn-ea"/>
                  <a:cs typeface="+mn-cs"/>
                </a:endParaRPr>
              </a:p>
            </p:txBody>
          </p:sp>
        </p:grpSp>
      </p:grpSp>
      <p:cxnSp>
        <p:nvCxnSpPr>
          <p:cNvPr id="89" name="Straight Arrow Connector 88">
            <a:extLst>
              <a:ext uri="{FF2B5EF4-FFF2-40B4-BE49-F238E27FC236}">
                <a16:creationId xmlns:a16="http://schemas.microsoft.com/office/drawing/2014/main" id="{9A8A5448-773D-4670-B8DA-93FC7C83161D}"/>
              </a:ext>
            </a:extLst>
          </p:cNvPr>
          <p:cNvCxnSpPr>
            <a:cxnSpLocks/>
          </p:cNvCxnSpPr>
          <p:nvPr/>
        </p:nvCxnSpPr>
        <p:spPr>
          <a:xfrm>
            <a:off x="7170154" y="4499871"/>
            <a:ext cx="0" cy="563640"/>
          </a:xfrm>
          <a:prstGeom prst="straightConnector1">
            <a:avLst/>
          </a:prstGeom>
          <a:ln>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90" name="Group 89">
            <a:extLst>
              <a:ext uri="{FF2B5EF4-FFF2-40B4-BE49-F238E27FC236}">
                <a16:creationId xmlns:a16="http://schemas.microsoft.com/office/drawing/2014/main" id="{8013952E-F0D4-4DE3-A3E9-556B0572D03C}"/>
              </a:ext>
            </a:extLst>
          </p:cNvPr>
          <p:cNvGrpSpPr/>
          <p:nvPr/>
        </p:nvGrpSpPr>
        <p:grpSpPr>
          <a:xfrm>
            <a:off x="6336613" y="5307917"/>
            <a:ext cx="519926" cy="519926"/>
            <a:chOff x="6507724" y="5231968"/>
            <a:chExt cx="402336" cy="402336"/>
          </a:xfrm>
        </p:grpSpPr>
        <p:pic>
          <p:nvPicPr>
            <p:cNvPr id="91" name="Graphic 90">
              <a:extLst>
                <a:ext uri="{FF2B5EF4-FFF2-40B4-BE49-F238E27FC236}">
                  <a16:creationId xmlns:a16="http://schemas.microsoft.com/office/drawing/2014/main" id="{6F3ECF46-5F91-4368-B307-D334997E8DD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566621" y="5290865"/>
              <a:ext cx="284542" cy="284542"/>
            </a:xfrm>
            <a:prstGeom prst="rect">
              <a:avLst/>
            </a:prstGeom>
          </p:spPr>
        </p:pic>
        <p:sp>
          <p:nvSpPr>
            <p:cNvPr id="92" name="Rectangle: Rounded Corners 91">
              <a:extLst>
                <a:ext uri="{FF2B5EF4-FFF2-40B4-BE49-F238E27FC236}">
                  <a16:creationId xmlns:a16="http://schemas.microsoft.com/office/drawing/2014/main" id="{32C600C7-D4D1-4197-BDC3-A412F46AE376}"/>
                </a:ext>
              </a:extLst>
            </p:cNvPr>
            <p:cNvSpPr/>
            <p:nvPr/>
          </p:nvSpPr>
          <p:spPr bwMode="auto">
            <a:xfrm>
              <a:off x="6507724" y="5231968"/>
              <a:ext cx="402336" cy="402336"/>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grpSp>
      <p:grpSp>
        <p:nvGrpSpPr>
          <p:cNvPr id="93" name="Group 92">
            <a:extLst>
              <a:ext uri="{FF2B5EF4-FFF2-40B4-BE49-F238E27FC236}">
                <a16:creationId xmlns:a16="http://schemas.microsoft.com/office/drawing/2014/main" id="{80AD472E-6FF7-479B-86D4-75BA8FBD7E86}"/>
              </a:ext>
            </a:extLst>
          </p:cNvPr>
          <p:cNvGrpSpPr/>
          <p:nvPr/>
        </p:nvGrpSpPr>
        <p:grpSpPr>
          <a:xfrm>
            <a:off x="6915777" y="5307917"/>
            <a:ext cx="519926" cy="519926"/>
            <a:chOff x="7004156" y="5231968"/>
            <a:chExt cx="402336" cy="402336"/>
          </a:xfrm>
        </p:grpSpPr>
        <p:sp>
          <p:nvSpPr>
            <p:cNvPr id="94" name="Rectangle: Rounded Corners 93">
              <a:extLst>
                <a:ext uri="{FF2B5EF4-FFF2-40B4-BE49-F238E27FC236}">
                  <a16:creationId xmlns:a16="http://schemas.microsoft.com/office/drawing/2014/main" id="{1F4275D3-0A6C-4126-B23F-21597946D3EF}"/>
                </a:ext>
              </a:extLst>
            </p:cNvPr>
            <p:cNvSpPr/>
            <p:nvPr/>
          </p:nvSpPr>
          <p:spPr bwMode="auto">
            <a:xfrm>
              <a:off x="7004156" y="5231968"/>
              <a:ext cx="402336" cy="402336"/>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pic>
          <p:nvPicPr>
            <p:cNvPr id="95" name="Graphic 94">
              <a:extLst>
                <a:ext uri="{FF2B5EF4-FFF2-40B4-BE49-F238E27FC236}">
                  <a16:creationId xmlns:a16="http://schemas.microsoft.com/office/drawing/2014/main" id="{B4B3497B-E624-4E87-9104-AE984B99F9A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063053" y="5290865"/>
              <a:ext cx="284542" cy="284542"/>
            </a:xfrm>
            <a:prstGeom prst="rect">
              <a:avLst/>
            </a:prstGeom>
          </p:spPr>
        </p:pic>
      </p:grpSp>
      <p:grpSp>
        <p:nvGrpSpPr>
          <p:cNvPr id="97" name="Group 96">
            <a:extLst>
              <a:ext uri="{FF2B5EF4-FFF2-40B4-BE49-F238E27FC236}">
                <a16:creationId xmlns:a16="http://schemas.microsoft.com/office/drawing/2014/main" id="{1169E9C3-2F59-4128-82D6-975726F2C2F0}"/>
              </a:ext>
            </a:extLst>
          </p:cNvPr>
          <p:cNvGrpSpPr/>
          <p:nvPr/>
        </p:nvGrpSpPr>
        <p:grpSpPr>
          <a:xfrm>
            <a:off x="7494941" y="5307917"/>
            <a:ext cx="519926" cy="519926"/>
            <a:chOff x="7500588" y="5231968"/>
            <a:chExt cx="402336" cy="402336"/>
          </a:xfrm>
        </p:grpSpPr>
        <p:sp>
          <p:nvSpPr>
            <p:cNvPr id="99" name="Rectangle: Rounded Corners 98">
              <a:extLst>
                <a:ext uri="{FF2B5EF4-FFF2-40B4-BE49-F238E27FC236}">
                  <a16:creationId xmlns:a16="http://schemas.microsoft.com/office/drawing/2014/main" id="{0209CF79-A92F-402A-9FF6-C88A1719A74E}"/>
                </a:ext>
              </a:extLst>
            </p:cNvPr>
            <p:cNvSpPr/>
            <p:nvPr/>
          </p:nvSpPr>
          <p:spPr bwMode="auto">
            <a:xfrm>
              <a:off x="7500588" y="5231968"/>
              <a:ext cx="402336" cy="402336"/>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pic>
          <p:nvPicPr>
            <p:cNvPr id="100" name="Graphic 99">
              <a:extLst>
                <a:ext uri="{FF2B5EF4-FFF2-40B4-BE49-F238E27FC236}">
                  <a16:creationId xmlns:a16="http://schemas.microsoft.com/office/drawing/2014/main" id="{F3B4DBBB-944A-4623-AC1A-ACEEEB58DB9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59485" y="5290865"/>
              <a:ext cx="284542" cy="284542"/>
            </a:xfrm>
            <a:prstGeom prst="rect">
              <a:avLst/>
            </a:prstGeom>
          </p:spPr>
        </p:pic>
      </p:grpSp>
      <p:sp>
        <p:nvSpPr>
          <p:cNvPr id="101" name="Title 1">
            <a:extLst>
              <a:ext uri="{FF2B5EF4-FFF2-40B4-BE49-F238E27FC236}">
                <a16:creationId xmlns:a16="http://schemas.microsoft.com/office/drawing/2014/main" id="{53E94CA0-FEA1-4AC1-91F0-585A47A404C2}"/>
              </a:ext>
            </a:extLst>
          </p:cNvPr>
          <p:cNvSpPr txBox="1">
            <a:spLocks/>
          </p:cNvSpPr>
          <p:nvPr/>
        </p:nvSpPr>
        <p:spPr>
          <a:xfrm>
            <a:off x="6576974" y="5112425"/>
            <a:ext cx="1197534" cy="150863"/>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Other peered </a:t>
            </a:r>
            <a:r>
              <a:rPr kumimoji="0" lang="en-US" sz="980" b="0" i="0" u="none" strike="noStrike" kern="1200" cap="none" spc="0" normalizeH="0" baseline="0" noProof="0" err="1">
                <a:ln w="3175">
                  <a:noFill/>
                </a:ln>
                <a:solidFill>
                  <a:srgbClr val="000000"/>
                </a:solidFill>
                <a:effectLst/>
                <a:uLnTx/>
                <a:uFillTx/>
                <a:latin typeface="Segoe UI Semibold" panose="020B0702040204020203" pitchFamily="34" charset="0"/>
                <a:ea typeface="+mn-ea"/>
                <a:cs typeface="Segoe UI Semibold" panose="020B0702040204020203" pitchFamily="34" charset="0"/>
              </a:rPr>
              <a:t>VNets</a:t>
            </a:r>
            <a:endParaRPr kumimoji="0" lang="en-US" sz="98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sp>
        <p:nvSpPr>
          <p:cNvPr id="105" name="Rectangle 104">
            <a:extLst>
              <a:ext uri="{FF2B5EF4-FFF2-40B4-BE49-F238E27FC236}">
                <a16:creationId xmlns:a16="http://schemas.microsoft.com/office/drawing/2014/main" id="{83B82BE3-61A1-4260-950B-7A7338956F09}"/>
              </a:ext>
            </a:extLst>
          </p:cNvPr>
          <p:cNvSpPr/>
          <p:nvPr/>
        </p:nvSpPr>
        <p:spPr bwMode="auto">
          <a:xfrm>
            <a:off x="7031955" y="4622859"/>
            <a:ext cx="276398" cy="31766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6" name="Group 105">
            <a:extLst>
              <a:ext uri="{FF2B5EF4-FFF2-40B4-BE49-F238E27FC236}">
                <a16:creationId xmlns:a16="http://schemas.microsoft.com/office/drawing/2014/main" id="{26E67678-26EB-4BED-9B5E-583814DFB292}"/>
              </a:ext>
            </a:extLst>
          </p:cNvPr>
          <p:cNvGrpSpPr/>
          <p:nvPr/>
        </p:nvGrpSpPr>
        <p:grpSpPr>
          <a:xfrm>
            <a:off x="7057298" y="4666984"/>
            <a:ext cx="1177359" cy="229414"/>
            <a:chOff x="7084507" y="4560038"/>
            <a:chExt cx="1200968" cy="234014"/>
          </a:xfrm>
        </p:grpSpPr>
        <p:sp>
          <p:nvSpPr>
            <p:cNvPr id="107" name="Title 1">
              <a:extLst>
                <a:ext uri="{FF2B5EF4-FFF2-40B4-BE49-F238E27FC236}">
                  <a16:creationId xmlns:a16="http://schemas.microsoft.com/office/drawing/2014/main" id="{2AD9558C-4762-4E96-B22D-A15705329D71}"/>
                </a:ext>
              </a:extLst>
            </p:cNvPr>
            <p:cNvSpPr txBox="1">
              <a:spLocks/>
            </p:cNvSpPr>
            <p:nvPr/>
          </p:nvSpPr>
          <p:spPr>
            <a:xfrm>
              <a:off x="7378756" y="4600101"/>
              <a:ext cx="906719"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VNet peering</a:t>
              </a:r>
            </a:p>
          </p:txBody>
        </p:sp>
        <p:pic>
          <p:nvPicPr>
            <p:cNvPr id="108" name="Graphic 107">
              <a:extLst>
                <a:ext uri="{FF2B5EF4-FFF2-40B4-BE49-F238E27FC236}">
                  <a16:creationId xmlns:a16="http://schemas.microsoft.com/office/drawing/2014/main" id="{896C0047-DC65-4A7D-BEEC-772DC69ACBA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084507" y="4560038"/>
              <a:ext cx="234014" cy="234014"/>
            </a:xfrm>
            <a:prstGeom prst="rect">
              <a:avLst/>
            </a:prstGeom>
          </p:spPr>
        </p:pic>
      </p:grpSp>
      <p:grpSp>
        <p:nvGrpSpPr>
          <p:cNvPr id="109" name="Group 108">
            <a:extLst>
              <a:ext uri="{FF2B5EF4-FFF2-40B4-BE49-F238E27FC236}">
                <a16:creationId xmlns:a16="http://schemas.microsoft.com/office/drawing/2014/main" id="{8C52CF51-E7FC-44C1-8EA8-7788A8F04307}"/>
              </a:ext>
            </a:extLst>
          </p:cNvPr>
          <p:cNvGrpSpPr/>
          <p:nvPr/>
        </p:nvGrpSpPr>
        <p:grpSpPr>
          <a:xfrm>
            <a:off x="8978738" y="2476259"/>
            <a:ext cx="569342" cy="723967"/>
            <a:chOff x="9044476" y="3871377"/>
            <a:chExt cx="580758" cy="738484"/>
          </a:xfrm>
        </p:grpSpPr>
        <p:sp>
          <p:nvSpPr>
            <p:cNvPr id="110" name="Rectangle 109">
              <a:extLst>
                <a:ext uri="{FF2B5EF4-FFF2-40B4-BE49-F238E27FC236}">
                  <a16:creationId xmlns:a16="http://schemas.microsoft.com/office/drawing/2014/main" id="{57E2C3F4-A440-4751-A72B-972349F19610}"/>
                </a:ext>
              </a:extLst>
            </p:cNvPr>
            <p:cNvSpPr/>
            <p:nvPr/>
          </p:nvSpPr>
          <p:spPr bwMode="auto">
            <a:xfrm>
              <a:off x="9100540" y="3966873"/>
              <a:ext cx="468630" cy="17526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11" name="Group 110">
              <a:extLst>
                <a:ext uri="{FF2B5EF4-FFF2-40B4-BE49-F238E27FC236}">
                  <a16:creationId xmlns:a16="http://schemas.microsoft.com/office/drawing/2014/main" id="{60BAA79D-83CB-4771-902D-B4259643F25B}"/>
                </a:ext>
              </a:extLst>
            </p:cNvPr>
            <p:cNvGrpSpPr/>
            <p:nvPr/>
          </p:nvGrpSpPr>
          <p:grpSpPr>
            <a:xfrm>
              <a:off x="9044476" y="3871377"/>
              <a:ext cx="580758" cy="738484"/>
              <a:chOff x="9044476" y="3871377"/>
              <a:chExt cx="580758" cy="738484"/>
            </a:xfrm>
          </p:grpSpPr>
          <p:sp>
            <p:nvSpPr>
              <p:cNvPr id="112" name="Title 1">
                <a:extLst>
                  <a:ext uri="{FF2B5EF4-FFF2-40B4-BE49-F238E27FC236}">
                    <a16:creationId xmlns:a16="http://schemas.microsoft.com/office/drawing/2014/main" id="{48AD4153-B449-4576-8BAA-1AEBE0669B05}"/>
                  </a:ext>
                </a:extLst>
              </p:cNvPr>
              <p:cNvSpPr txBox="1">
                <a:spLocks/>
              </p:cNvSpPr>
              <p:nvPr/>
            </p:nvSpPr>
            <p:spPr>
              <a:xfrm>
                <a:off x="9044476" y="4148196"/>
                <a:ext cx="580758" cy="461665"/>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Azure </a:t>
                </a:r>
                <a:br>
                  <a:rPr kumimoji="0" lang="en-US" sz="98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br>
                <a:r>
                  <a:rPr kumimoji="0" lang="en-US" sz="98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Express </a:t>
                </a:r>
                <a:br>
                  <a:rPr kumimoji="0" lang="en-US" sz="98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br>
                <a:r>
                  <a:rPr kumimoji="0" lang="en-US" sz="98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Route </a:t>
                </a:r>
              </a:p>
            </p:txBody>
          </p:sp>
          <p:sp>
            <p:nvSpPr>
              <p:cNvPr id="116" name="Freeform: Shape 115">
                <a:extLst>
                  <a:ext uri="{FF2B5EF4-FFF2-40B4-BE49-F238E27FC236}">
                    <a16:creationId xmlns:a16="http://schemas.microsoft.com/office/drawing/2014/main" id="{4FF757C4-5719-4536-BF37-FCE672AA6601}"/>
                  </a:ext>
                </a:extLst>
              </p:cNvPr>
              <p:cNvSpPr/>
              <p:nvPr/>
            </p:nvSpPr>
            <p:spPr>
              <a:xfrm>
                <a:off x="9157504" y="3871377"/>
                <a:ext cx="354702" cy="218278"/>
              </a:xfrm>
              <a:custGeom>
                <a:avLst/>
                <a:gdLst>
                  <a:gd name="connsiteX0" fmla="*/ 437674 w 495300"/>
                  <a:gd name="connsiteY0" fmla="*/ 195739 h 304800"/>
                  <a:gd name="connsiteX1" fmla="*/ 414814 w 495300"/>
                  <a:gd name="connsiteY1" fmla="*/ 200501 h 304800"/>
                  <a:gd name="connsiteX2" fmla="*/ 298609 w 495300"/>
                  <a:gd name="connsiteY2" fmla="*/ 84296 h 304800"/>
                  <a:gd name="connsiteX3" fmla="*/ 303371 w 495300"/>
                  <a:gd name="connsiteY3" fmla="*/ 61436 h 304800"/>
                  <a:gd name="connsiteX4" fmla="*/ 249079 w 495300"/>
                  <a:gd name="connsiteY4" fmla="*/ 7144 h 304800"/>
                  <a:gd name="connsiteX5" fmla="*/ 194786 w 495300"/>
                  <a:gd name="connsiteY5" fmla="*/ 61436 h 304800"/>
                  <a:gd name="connsiteX6" fmla="*/ 199549 w 495300"/>
                  <a:gd name="connsiteY6" fmla="*/ 84296 h 304800"/>
                  <a:gd name="connsiteX7" fmla="*/ 84296 w 495300"/>
                  <a:gd name="connsiteY7" fmla="*/ 201454 h 304800"/>
                  <a:gd name="connsiteX8" fmla="*/ 61436 w 495300"/>
                  <a:gd name="connsiteY8" fmla="*/ 196691 h 304800"/>
                  <a:gd name="connsiteX9" fmla="*/ 7144 w 495300"/>
                  <a:gd name="connsiteY9" fmla="*/ 250984 h 304800"/>
                  <a:gd name="connsiteX10" fmla="*/ 61436 w 495300"/>
                  <a:gd name="connsiteY10" fmla="*/ 305276 h 304800"/>
                  <a:gd name="connsiteX11" fmla="*/ 111919 w 495300"/>
                  <a:gd name="connsiteY11" fmla="*/ 270034 h 304800"/>
                  <a:gd name="connsiteX12" fmla="*/ 386239 w 495300"/>
                  <a:gd name="connsiteY12" fmla="*/ 270034 h 304800"/>
                  <a:gd name="connsiteX13" fmla="*/ 436721 w 495300"/>
                  <a:gd name="connsiteY13" fmla="*/ 305276 h 304800"/>
                  <a:gd name="connsiteX14" fmla="*/ 491014 w 495300"/>
                  <a:gd name="connsiteY14" fmla="*/ 250984 h 304800"/>
                  <a:gd name="connsiteX15" fmla="*/ 437674 w 495300"/>
                  <a:gd name="connsiteY15" fmla="*/ 195739 h 304800"/>
                  <a:gd name="connsiteX16" fmla="*/ 60484 w 495300"/>
                  <a:gd name="connsiteY16" fmla="*/ 268129 h 304800"/>
                  <a:gd name="connsiteX17" fmla="*/ 42386 w 495300"/>
                  <a:gd name="connsiteY17" fmla="*/ 250031 h 304800"/>
                  <a:gd name="connsiteX18" fmla="*/ 60484 w 495300"/>
                  <a:gd name="connsiteY18" fmla="*/ 231934 h 304800"/>
                  <a:gd name="connsiteX19" fmla="*/ 78581 w 495300"/>
                  <a:gd name="connsiteY19" fmla="*/ 250031 h 304800"/>
                  <a:gd name="connsiteX20" fmla="*/ 60484 w 495300"/>
                  <a:gd name="connsiteY20" fmla="*/ 268129 h 304800"/>
                  <a:gd name="connsiteX21" fmla="*/ 249079 w 495300"/>
                  <a:gd name="connsiteY21" fmla="*/ 44291 h 304800"/>
                  <a:gd name="connsiteX22" fmla="*/ 267176 w 495300"/>
                  <a:gd name="connsiteY22" fmla="*/ 62389 h 304800"/>
                  <a:gd name="connsiteX23" fmla="*/ 249079 w 495300"/>
                  <a:gd name="connsiteY23" fmla="*/ 80486 h 304800"/>
                  <a:gd name="connsiteX24" fmla="*/ 230981 w 495300"/>
                  <a:gd name="connsiteY24" fmla="*/ 62389 h 304800"/>
                  <a:gd name="connsiteX25" fmla="*/ 249079 w 495300"/>
                  <a:gd name="connsiteY25" fmla="*/ 44291 h 304800"/>
                  <a:gd name="connsiteX26" fmla="*/ 386239 w 495300"/>
                  <a:gd name="connsiteY26" fmla="*/ 231934 h 304800"/>
                  <a:gd name="connsiteX27" fmla="*/ 111919 w 495300"/>
                  <a:gd name="connsiteY27" fmla="*/ 231934 h 304800"/>
                  <a:gd name="connsiteX28" fmla="*/ 110014 w 495300"/>
                  <a:gd name="connsiteY28" fmla="*/ 228124 h 304800"/>
                  <a:gd name="connsiteX29" fmla="*/ 226219 w 495300"/>
                  <a:gd name="connsiteY29" fmla="*/ 110966 h 304800"/>
                  <a:gd name="connsiteX30" fmla="*/ 249079 w 495300"/>
                  <a:gd name="connsiteY30" fmla="*/ 115729 h 304800"/>
                  <a:gd name="connsiteX31" fmla="*/ 271939 w 495300"/>
                  <a:gd name="connsiteY31" fmla="*/ 110966 h 304800"/>
                  <a:gd name="connsiteX32" fmla="*/ 388144 w 495300"/>
                  <a:gd name="connsiteY32" fmla="*/ 227171 h 304800"/>
                  <a:gd name="connsiteX33" fmla="*/ 386239 w 495300"/>
                  <a:gd name="connsiteY33" fmla="*/ 231934 h 304800"/>
                  <a:gd name="connsiteX34" fmla="*/ 437674 w 495300"/>
                  <a:gd name="connsiteY34" fmla="*/ 267176 h 304800"/>
                  <a:gd name="connsiteX35" fmla="*/ 419576 w 495300"/>
                  <a:gd name="connsiteY35" fmla="*/ 249079 h 304800"/>
                  <a:gd name="connsiteX36" fmla="*/ 437674 w 495300"/>
                  <a:gd name="connsiteY36" fmla="*/ 230981 h 304800"/>
                  <a:gd name="connsiteX37" fmla="*/ 455771 w 495300"/>
                  <a:gd name="connsiteY37" fmla="*/ 249079 h 304800"/>
                  <a:gd name="connsiteX38" fmla="*/ 437674 w 495300"/>
                  <a:gd name="connsiteY38" fmla="*/ 267176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95300" h="304800">
                    <a:moveTo>
                      <a:pt x="437674" y="195739"/>
                    </a:moveTo>
                    <a:cubicBezTo>
                      <a:pt x="429101" y="195739"/>
                      <a:pt x="421481" y="197644"/>
                      <a:pt x="414814" y="200501"/>
                    </a:cubicBezTo>
                    <a:lnTo>
                      <a:pt x="298609" y="84296"/>
                    </a:lnTo>
                    <a:cubicBezTo>
                      <a:pt x="301466" y="77629"/>
                      <a:pt x="303371" y="70009"/>
                      <a:pt x="303371" y="61436"/>
                    </a:cubicBezTo>
                    <a:cubicBezTo>
                      <a:pt x="303371" y="30956"/>
                      <a:pt x="278606" y="7144"/>
                      <a:pt x="249079" y="7144"/>
                    </a:cubicBezTo>
                    <a:cubicBezTo>
                      <a:pt x="219551" y="7144"/>
                      <a:pt x="194786" y="31909"/>
                      <a:pt x="194786" y="61436"/>
                    </a:cubicBezTo>
                    <a:cubicBezTo>
                      <a:pt x="194786" y="70009"/>
                      <a:pt x="196691" y="77629"/>
                      <a:pt x="199549" y="84296"/>
                    </a:cubicBezTo>
                    <a:lnTo>
                      <a:pt x="84296" y="201454"/>
                    </a:lnTo>
                    <a:cubicBezTo>
                      <a:pt x="77629" y="198596"/>
                      <a:pt x="70009" y="196691"/>
                      <a:pt x="61436" y="196691"/>
                    </a:cubicBezTo>
                    <a:cubicBezTo>
                      <a:pt x="30956" y="196691"/>
                      <a:pt x="7144" y="221456"/>
                      <a:pt x="7144" y="250984"/>
                    </a:cubicBezTo>
                    <a:cubicBezTo>
                      <a:pt x="7144" y="280511"/>
                      <a:pt x="31909" y="305276"/>
                      <a:pt x="61436" y="305276"/>
                    </a:cubicBezTo>
                    <a:cubicBezTo>
                      <a:pt x="85249" y="305276"/>
                      <a:pt x="104299" y="290036"/>
                      <a:pt x="111919" y="270034"/>
                    </a:cubicBezTo>
                    <a:lnTo>
                      <a:pt x="386239" y="270034"/>
                    </a:lnTo>
                    <a:cubicBezTo>
                      <a:pt x="393859" y="290036"/>
                      <a:pt x="413861" y="305276"/>
                      <a:pt x="436721" y="305276"/>
                    </a:cubicBezTo>
                    <a:cubicBezTo>
                      <a:pt x="467201" y="305276"/>
                      <a:pt x="491014" y="280511"/>
                      <a:pt x="491014" y="250984"/>
                    </a:cubicBezTo>
                    <a:cubicBezTo>
                      <a:pt x="491014" y="221456"/>
                      <a:pt x="467201" y="195739"/>
                      <a:pt x="437674" y="195739"/>
                    </a:cubicBezTo>
                    <a:close/>
                    <a:moveTo>
                      <a:pt x="60484" y="268129"/>
                    </a:moveTo>
                    <a:cubicBezTo>
                      <a:pt x="50959" y="268129"/>
                      <a:pt x="42386" y="260509"/>
                      <a:pt x="42386" y="250031"/>
                    </a:cubicBezTo>
                    <a:cubicBezTo>
                      <a:pt x="42386" y="240506"/>
                      <a:pt x="50006" y="231934"/>
                      <a:pt x="60484" y="231934"/>
                    </a:cubicBezTo>
                    <a:cubicBezTo>
                      <a:pt x="70009" y="231934"/>
                      <a:pt x="78581" y="239554"/>
                      <a:pt x="78581" y="250031"/>
                    </a:cubicBezTo>
                    <a:cubicBezTo>
                      <a:pt x="78581" y="260509"/>
                      <a:pt x="70961" y="268129"/>
                      <a:pt x="60484" y="268129"/>
                    </a:cubicBezTo>
                    <a:close/>
                    <a:moveTo>
                      <a:pt x="249079" y="44291"/>
                    </a:moveTo>
                    <a:cubicBezTo>
                      <a:pt x="258604" y="44291"/>
                      <a:pt x="267176" y="51911"/>
                      <a:pt x="267176" y="62389"/>
                    </a:cubicBezTo>
                    <a:cubicBezTo>
                      <a:pt x="267176" y="71914"/>
                      <a:pt x="259556" y="80486"/>
                      <a:pt x="249079" y="80486"/>
                    </a:cubicBezTo>
                    <a:cubicBezTo>
                      <a:pt x="239554" y="80486"/>
                      <a:pt x="230981" y="72866"/>
                      <a:pt x="230981" y="62389"/>
                    </a:cubicBezTo>
                    <a:cubicBezTo>
                      <a:pt x="231934" y="51911"/>
                      <a:pt x="239554" y="44291"/>
                      <a:pt x="249079" y="44291"/>
                    </a:cubicBezTo>
                    <a:close/>
                    <a:moveTo>
                      <a:pt x="386239" y="231934"/>
                    </a:moveTo>
                    <a:lnTo>
                      <a:pt x="111919" y="231934"/>
                    </a:lnTo>
                    <a:cubicBezTo>
                      <a:pt x="110966" y="230029"/>
                      <a:pt x="110966" y="229076"/>
                      <a:pt x="110014" y="228124"/>
                    </a:cubicBezTo>
                    <a:lnTo>
                      <a:pt x="226219" y="110966"/>
                    </a:lnTo>
                    <a:cubicBezTo>
                      <a:pt x="232886" y="113824"/>
                      <a:pt x="240506" y="115729"/>
                      <a:pt x="249079" y="115729"/>
                    </a:cubicBezTo>
                    <a:cubicBezTo>
                      <a:pt x="257651" y="115729"/>
                      <a:pt x="265271" y="113824"/>
                      <a:pt x="271939" y="110966"/>
                    </a:cubicBezTo>
                    <a:lnTo>
                      <a:pt x="388144" y="227171"/>
                    </a:lnTo>
                    <a:cubicBezTo>
                      <a:pt x="387191" y="228124"/>
                      <a:pt x="386239" y="230029"/>
                      <a:pt x="386239" y="231934"/>
                    </a:cubicBezTo>
                    <a:close/>
                    <a:moveTo>
                      <a:pt x="437674" y="267176"/>
                    </a:moveTo>
                    <a:cubicBezTo>
                      <a:pt x="428149" y="267176"/>
                      <a:pt x="419576" y="259556"/>
                      <a:pt x="419576" y="249079"/>
                    </a:cubicBezTo>
                    <a:cubicBezTo>
                      <a:pt x="419576" y="239554"/>
                      <a:pt x="427196" y="230981"/>
                      <a:pt x="437674" y="230981"/>
                    </a:cubicBezTo>
                    <a:cubicBezTo>
                      <a:pt x="447199" y="230981"/>
                      <a:pt x="455771" y="238601"/>
                      <a:pt x="455771" y="249079"/>
                    </a:cubicBezTo>
                    <a:cubicBezTo>
                      <a:pt x="454819" y="259556"/>
                      <a:pt x="447199" y="267176"/>
                      <a:pt x="437674" y="267176"/>
                    </a:cubicBez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sp>
        <p:nvSpPr>
          <p:cNvPr id="123" name="Title 1">
            <a:extLst>
              <a:ext uri="{FF2B5EF4-FFF2-40B4-BE49-F238E27FC236}">
                <a16:creationId xmlns:a16="http://schemas.microsoft.com/office/drawing/2014/main" id="{F48AEF77-88EE-40E1-B960-E05E394B3F6E}"/>
              </a:ext>
            </a:extLst>
          </p:cNvPr>
          <p:cNvSpPr txBox="1">
            <a:spLocks/>
          </p:cNvSpPr>
          <p:nvPr/>
        </p:nvSpPr>
        <p:spPr>
          <a:xfrm>
            <a:off x="6094821" y="3055398"/>
            <a:ext cx="589663" cy="12069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784"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AKS cluster</a:t>
            </a:r>
          </a:p>
        </p:txBody>
      </p:sp>
      <p:grpSp>
        <p:nvGrpSpPr>
          <p:cNvPr id="124" name="Group 123">
            <a:extLst>
              <a:ext uri="{FF2B5EF4-FFF2-40B4-BE49-F238E27FC236}">
                <a16:creationId xmlns:a16="http://schemas.microsoft.com/office/drawing/2014/main" id="{53E21268-C9ED-495F-8E3A-FEC3CA3C3954}"/>
              </a:ext>
            </a:extLst>
          </p:cNvPr>
          <p:cNvGrpSpPr/>
          <p:nvPr/>
        </p:nvGrpSpPr>
        <p:grpSpPr>
          <a:xfrm>
            <a:off x="6094821" y="3223122"/>
            <a:ext cx="394427" cy="394427"/>
            <a:chOff x="6102730" y="3087224"/>
            <a:chExt cx="402336" cy="402336"/>
          </a:xfrm>
        </p:grpSpPr>
        <p:sp>
          <p:nvSpPr>
            <p:cNvPr id="130" name="Rectangle: Rounded Corners 129">
              <a:extLst>
                <a:ext uri="{FF2B5EF4-FFF2-40B4-BE49-F238E27FC236}">
                  <a16:creationId xmlns:a16="http://schemas.microsoft.com/office/drawing/2014/main" id="{D0B97EEE-ED64-4239-B8CA-FFEFB588077F}"/>
                </a:ext>
              </a:extLst>
            </p:cNvPr>
            <p:cNvSpPr/>
            <p:nvPr/>
          </p:nvSpPr>
          <p:spPr bwMode="auto">
            <a:xfrm>
              <a:off x="6102730" y="3087224"/>
              <a:ext cx="402336" cy="402336"/>
            </a:xfrm>
            <a:prstGeom prst="roundRect">
              <a:avLst>
                <a:gd name="adj" fmla="val 3125"/>
              </a:avLst>
            </a:prstGeom>
            <a:solidFill>
              <a:srgbClr val="0078D4">
                <a:alpha val="5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36" name="Freeform: Shape 135">
              <a:extLst>
                <a:ext uri="{FF2B5EF4-FFF2-40B4-BE49-F238E27FC236}">
                  <a16:creationId xmlns:a16="http://schemas.microsoft.com/office/drawing/2014/main" id="{D3C1A2C6-09EB-48EF-AB80-8379C9B49A88}"/>
                </a:ext>
              </a:extLst>
            </p:cNvPr>
            <p:cNvSpPr/>
            <p:nvPr/>
          </p:nvSpPr>
          <p:spPr>
            <a:xfrm>
              <a:off x="6194815" y="3168847"/>
              <a:ext cx="218166" cy="23909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38" name="Group 137">
            <a:extLst>
              <a:ext uri="{FF2B5EF4-FFF2-40B4-BE49-F238E27FC236}">
                <a16:creationId xmlns:a16="http://schemas.microsoft.com/office/drawing/2014/main" id="{4A1DBD85-7D71-4653-89E1-32156975DDE4}"/>
              </a:ext>
            </a:extLst>
          </p:cNvPr>
          <p:cNvGrpSpPr/>
          <p:nvPr/>
        </p:nvGrpSpPr>
        <p:grpSpPr>
          <a:xfrm>
            <a:off x="6540179" y="3223122"/>
            <a:ext cx="394427" cy="394427"/>
            <a:chOff x="6557019" y="3087224"/>
            <a:chExt cx="402336" cy="402336"/>
          </a:xfrm>
        </p:grpSpPr>
        <p:sp>
          <p:nvSpPr>
            <p:cNvPr id="144" name="Rectangle: Rounded Corners 143">
              <a:extLst>
                <a:ext uri="{FF2B5EF4-FFF2-40B4-BE49-F238E27FC236}">
                  <a16:creationId xmlns:a16="http://schemas.microsoft.com/office/drawing/2014/main" id="{6DCBA1BC-AE9A-4C2B-BB23-17A820B7C5A1}"/>
                </a:ext>
              </a:extLst>
            </p:cNvPr>
            <p:cNvSpPr/>
            <p:nvPr/>
          </p:nvSpPr>
          <p:spPr bwMode="auto">
            <a:xfrm>
              <a:off x="6557019" y="3087224"/>
              <a:ext cx="402336" cy="402336"/>
            </a:xfrm>
            <a:prstGeom prst="roundRect">
              <a:avLst>
                <a:gd name="adj" fmla="val 3125"/>
              </a:avLst>
            </a:prstGeom>
            <a:solidFill>
              <a:srgbClr val="0078D4">
                <a:alpha val="5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47" name="Freeform: Shape 146">
              <a:extLst>
                <a:ext uri="{FF2B5EF4-FFF2-40B4-BE49-F238E27FC236}">
                  <a16:creationId xmlns:a16="http://schemas.microsoft.com/office/drawing/2014/main" id="{C5440E64-EBB1-4410-A783-3E1CCF845AE8}"/>
                </a:ext>
              </a:extLst>
            </p:cNvPr>
            <p:cNvSpPr/>
            <p:nvPr/>
          </p:nvSpPr>
          <p:spPr>
            <a:xfrm>
              <a:off x="6649104" y="3168847"/>
              <a:ext cx="218166" cy="23909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52" name="Group 151">
            <a:extLst>
              <a:ext uri="{FF2B5EF4-FFF2-40B4-BE49-F238E27FC236}">
                <a16:creationId xmlns:a16="http://schemas.microsoft.com/office/drawing/2014/main" id="{5852C91E-1D31-4A80-AC95-10329BD80E90}"/>
              </a:ext>
            </a:extLst>
          </p:cNvPr>
          <p:cNvGrpSpPr/>
          <p:nvPr/>
        </p:nvGrpSpPr>
        <p:grpSpPr>
          <a:xfrm>
            <a:off x="6094821" y="3667997"/>
            <a:ext cx="394427" cy="394427"/>
            <a:chOff x="6102730" y="3541019"/>
            <a:chExt cx="402336" cy="402336"/>
          </a:xfrm>
        </p:grpSpPr>
        <p:sp>
          <p:nvSpPr>
            <p:cNvPr id="153" name="Rectangle: Rounded Corners 152">
              <a:extLst>
                <a:ext uri="{FF2B5EF4-FFF2-40B4-BE49-F238E27FC236}">
                  <a16:creationId xmlns:a16="http://schemas.microsoft.com/office/drawing/2014/main" id="{33431A9B-2587-4CF5-90B7-FF4803ECED1D}"/>
                </a:ext>
              </a:extLst>
            </p:cNvPr>
            <p:cNvSpPr/>
            <p:nvPr/>
          </p:nvSpPr>
          <p:spPr bwMode="auto">
            <a:xfrm>
              <a:off x="6102730" y="3541019"/>
              <a:ext cx="402336" cy="402336"/>
            </a:xfrm>
            <a:prstGeom prst="roundRect">
              <a:avLst>
                <a:gd name="adj" fmla="val 3125"/>
              </a:avLst>
            </a:prstGeom>
            <a:solidFill>
              <a:srgbClr val="0078D4">
                <a:alpha val="5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55" name="Freeform: Shape 154">
              <a:extLst>
                <a:ext uri="{FF2B5EF4-FFF2-40B4-BE49-F238E27FC236}">
                  <a16:creationId xmlns:a16="http://schemas.microsoft.com/office/drawing/2014/main" id="{94A7961B-E977-479A-BC9C-A5824BA3236C}"/>
                </a:ext>
              </a:extLst>
            </p:cNvPr>
            <p:cNvSpPr/>
            <p:nvPr/>
          </p:nvSpPr>
          <p:spPr>
            <a:xfrm>
              <a:off x="6194815" y="3622642"/>
              <a:ext cx="218166" cy="23909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56" name="Group 155">
            <a:extLst>
              <a:ext uri="{FF2B5EF4-FFF2-40B4-BE49-F238E27FC236}">
                <a16:creationId xmlns:a16="http://schemas.microsoft.com/office/drawing/2014/main" id="{1ACC93ED-3863-464E-B223-252DAFD52E19}"/>
              </a:ext>
            </a:extLst>
          </p:cNvPr>
          <p:cNvGrpSpPr/>
          <p:nvPr/>
        </p:nvGrpSpPr>
        <p:grpSpPr>
          <a:xfrm>
            <a:off x="6540179" y="3667997"/>
            <a:ext cx="394427" cy="394427"/>
            <a:chOff x="6557019" y="3541019"/>
            <a:chExt cx="402336" cy="402336"/>
          </a:xfrm>
        </p:grpSpPr>
        <p:sp>
          <p:nvSpPr>
            <p:cNvPr id="157" name="Rectangle: Rounded Corners 156">
              <a:extLst>
                <a:ext uri="{FF2B5EF4-FFF2-40B4-BE49-F238E27FC236}">
                  <a16:creationId xmlns:a16="http://schemas.microsoft.com/office/drawing/2014/main" id="{A43B6AE8-B463-4D07-B3F7-04C156994522}"/>
                </a:ext>
              </a:extLst>
            </p:cNvPr>
            <p:cNvSpPr/>
            <p:nvPr/>
          </p:nvSpPr>
          <p:spPr bwMode="auto">
            <a:xfrm>
              <a:off x="6557019" y="3541019"/>
              <a:ext cx="402336" cy="402336"/>
            </a:xfrm>
            <a:prstGeom prst="roundRect">
              <a:avLst>
                <a:gd name="adj" fmla="val 3125"/>
              </a:avLst>
            </a:prstGeom>
            <a:solidFill>
              <a:srgbClr val="0078D4">
                <a:alpha val="5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59" name="Freeform: Shape 158">
              <a:extLst>
                <a:ext uri="{FF2B5EF4-FFF2-40B4-BE49-F238E27FC236}">
                  <a16:creationId xmlns:a16="http://schemas.microsoft.com/office/drawing/2014/main" id="{76F9ECAA-95F8-4433-895A-B28EC8C3BA6E}"/>
                </a:ext>
              </a:extLst>
            </p:cNvPr>
            <p:cNvSpPr/>
            <p:nvPr/>
          </p:nvSpPr>
          <p:spPr>
            <a:xfrm>
              <a:off x="6649104" y="3622642"/>
              <a:ext cx="218166" cy="23909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60" name="Group 159">
            <a:extLst>
              <a:ext uri="{FF2B5EF4-FFF2-40B4-BE49-F238E27FC236}">
                <a16:creationId xmlns:a16="http://schemas.microsoft.com/office/drawing/2014/main" id="{390F0A55-7BBE-4E19-B2FD-19DDD87EE4F7}"/>
              </a:ext>
            </a:extLst>
          </p:cNvPr>
          <p:cNvGrpSpPr/>
          <p:nvPr/>
        </p:nvGrpSpPr>
        <p:grpSpPr>
          <a:xfrm>
            <a:off x="7835827" y="3078532"/>
            <a:ext cx="666956" cy="683609"/>
            <a:chOff x="7878647" y="2939734"/>
            <a:chExt cx="680330" cy="697317"/>
          </a:xfrm>
        </p:grpSpPr>
        <p:sp>
          <p:nvSpPr>
            <p:cNvPr id="163" name="Title 1">
              <a:extLst>
                <a:ext uri="{FF2B5EF4-FFF2-40B4-BE49-F238E27FC236}">
                  <a16:creationId xmlns:a16="http://schemas.microsoft.com/office/drawing/2014/main" id="{0CEBCAC5-6454-4E62-A0D5-B7E6BA9C9C1F}"/>
                </a:ext>
              </a:extLst>
            </p:cNvPr>
            <p:cNvSpPr txBox="1">
              <a:spLocks/>
            </p:cNvSpPr>
            <p:nvPr/>
          </p:nvSpPr>
          <p:spPr>
            <a:xfrm>
              <a:off x="7878647" y="2939734"/>
              <a:ext cx="680330" cy="123111"/>
            </a:xfrm>
            <a:prstGeom prst="rect">
              <a:avLst/>
            </a:prstGeom>
          </p:spPr>
          <p:txBody>
            <a:bodyPr vert="horz" wrap="square" lIns="0" tIns="0" rIns="0" bIns="0" rtlCol="0" anchor="b">
              <a:spAutoFit/>
            </a:bodyPr>
            <a:lstStyle>
              <a:defPPr>
                <a:defRPr lang="en-US"/>
              </a:defPPr>
              <a:lvl1pPr defTabSz="932742">
                <a:lnSpc>
                  <a:spcPct val="100000"/>
                </a:lnSpc>
                <a:spcBef>
                  <a:spcPct val="0"/>
                </a:spcBef>
                <a:buNone/>
                <a:defRPr sz="8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784"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SQL Server</a:t>
              </a:r>
            </a:p>
          </p:txBody>
        </p:sp>
        <p:sp>
          <p:nvSpPr>
            <p:cNvPr id="166" name="Rectangle: Rounded Corners 165">
              <a:extLst>
                <a:ext uri="{FF2B5EF4-FFF2-40B4-BE49-F238E27FC236}">
                  <a16:creationId xmlns:a16="http://schemas.microsoft.com/office/drawing/2014/main" id="{371E9B29-511B-46E6-BEA4-A5F09C6C3119}"/>
                </a:ext>
              </a:extLst>
            </p:cNvPr>
            <p:cNvSpPr/>
            <p:nvPr/>
          </p:nvSpPr>
          <p:spPr bwMode="auto">
            <a:xfrm>
              <a:off x="7953636" y="3106699"/>
              <a:ext cx="530352" cy="530352"/>
            </a:xfrm>
            <a:prstGeom prst="roundRect">
              <a:avLst>
                <a:gd name="adj" fmla="val 3125"/>
              </a:avLst>
            </a:prstGeom>
            <a:solidFill>
              <a:srgbClr val="0078D4">
                <a:alpha val="5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grpSp>
          <p:nvGrpSpPr>
            <p:cNvPr id="167" name="Graphic 5">
              <a:extLst>
                <a:ext uri="{FF2B5EF4-FFF2-40B4-BE49-F238E27FC236}">
                  <a16:creationId xmlns:a16="http://schemas.microsoft.com/office/drawing/2014/main" id="{6000BE58-B396-429C-A7EE-EFCFED33B8EF}"/>
                </a:ext>
              </a:extLst>
            </p:cNvPr>
            <p:cNvGrpSpPr/>
            <p:nvPr/>
          </p:nvGrpSpPr>
          <p:grpSpPr>
            <a:xfrm>
              <a:off x="8047765" y="3200828"/>
              <a:ext cx="342095" cy="342095"/>
              <a:chOff x="4450494" y="3276832"/>
              <a:chExt cx="476250" cy="476250"/>
            </a:xfrm>
          </p:grpSpPr>
          <p:sp>
            <p:nvSpPr>
              <p:cNvPr id="195" name="Freeform: Shape 194">
                <a:extLst>
                  <a:ext uri="{FF2B5EF4-FFF2-40B4-BE49-F238E27FC236}">
                    <a16:creationId xmlns:a16="http://schemas.microsoft.com/office/drawing/2014/main" id="{D86EAD7E-9BF3-43D4-8D9A-E85722FB83C4}"/>
                  </a:ext>
                </a:extLst>
              </p:cNvPr>
              <p:cNvSpPr/>
              <p:nvPr/>
            </p:nvSpPr>
            <p:spPr>
              <a:xfrm>
                <a:off x="4498186" y="3339106"/>
                <a:ext cx="190500" cy="419100"/>
              </a:xfrm>
              <a:custGeom>
                <a:avLst/>
                <a:gdLst>
                  <a:gd name="connsiteX0" fmla="*/ 7144 w 190500"/>
                  <a:gd name="connsiteY0" fmla="*/ 7144 h 419100"/>
                  <a:gd name="connsiteX1" fmla="*/ 7144 w 190500"/>
                  <a:gd name="connsiteY1" fmla="*/ 351101 h 419100"/>
                  <a:gd name="connsiteX2" fmla="*/ 185671 w 190500"/>
                  <a:gd name="connsiteY2" fmla="*/ 415766 h 419100"/>
                  <a:gd name="connsiteX3" fmla="*/ 185671 w 190500"/>
                  <a:gd name="connsiteY3" fmla="*/ 7144 h 419100"/>
                  <a:gd name="connsiteX4" fmla="*/ 7144 w 190500"/>
                  <a:gd name="connsiteY4" fmla="*/ 7144 h 419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0" h="419100">
                    <a:moveTo>
                      <a:pt x="7144" y="7144"/>
                    </a:moveTo>
                    <a:lnTo>
                      <a:pt x="7144" y="351101"/>
                    </a:lnTo>
                    <a:cubicBezTo>
                      <a:pt x="7144" y="386810"/>
                      <a:pt x="87078" y="415766"/>
                      <a:pt x="185671" y="415766"/>
                    </a:cubicBezTo>
                    <a:lnTo>
                      <a:pt x="185671" y="7144"/>
                    </a:lnTo>
                    <a:cubicBezTo>
                      <a:pt x="185671" y="7144"/>
                      <a:pt x="7144" y="7144"/>
                      <a:pt x="7144" y="7144"/>
                    </a:cubicBez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6" name="Freeform: Shape 195">
                <a:extLst>
                  <a:ext uri="{FF2B5EF4-FFF2-40B4-BE49-F238E27FC236}">
                    <a16:creationId xmlns:a16="http://schemas.microsoft.com/office/drawing/2014/main" id="{49188C9C-A6DB-49B5-8161-A1C494608E60}"/>
                  </a:ext>
                </a:extLst>
              </p:cNvPr>
              <p:cNvSpPr/>
              <p:nvPr/>
            </p:nvSpPr>
            <p:spPr>
              <a:xfrm>
                <a:off x="4674265" y="3339106"/>
                <a:ext cx="190500" cy="419100"/>
              </a:xfrm>
              <a:custGeom>
                <a:avLst/>
                <a:gdLst>
                  <a:gd name="connsiteX0" fmla="*/ 7144 w 190500"/>
                  <a:gd name="connsiteY0" fmla="*/ 415757 h 419100"/>
                  <a:gd name="connsiteX1" fmla="*/ 9592 w 190500"/>
                  <a:gd name="connsiteY1" fmla="*/ 415757 h 419100"/>
                  <a:gd name="connsiteX2" fmla="*/ 188119 w 190500"/>
                  <a:gd name="connsiteY2" fmla="*/ 351101 h 419100"/>
                  <a:gd name="connsiteX3" fmla="*/ 188119 w 190500"/>
                  <a:gd name="connsiteY3" fmla="*/ 7144 h 419100"/>
                  <a:gd name="connsiteX4" fmla="*/ 7144 w 190500"/>
                  <a:gd name="connsiteY4" fmla="*/ 7144 h 419100"/>
                  <a:gd name="connsiteX5" fmla="*/ 7144 w 190500"/>
                  <a:gd name="connsiteY5" fmla="*/ 415757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419100">
                    <a:moveTo>
                      <a:pt x="7144" y="415757"/>
                    </a:moveTo>
                    <a:lnTo>
                      <a:pt x="9592" y="415757"/>
                    </a:lnTo>
                    <a:cubicBezTo>
                      <a:pt x="108185" y="415757"/>
                      <a:pt x="188119" y="386820"/>
                      <a:pt x="188119" y="351101"/>
                    </a:cubicBezTo>
                    <a:lnTo>
                      <a:pt x="188119" y="7144"/>
                    </a:lnTo>
                    <a:lnTo>
                      <a:pt x="7144" y="7144"/>
                    </a:lnTo>
                    <a:lnTo>
                      <a:pt x="7144" y="415757"/>
                    </a:lnTo>
                    <a:close/>
                  </a:path>
                </a:pathLst>
              </a:custGeom>
              <a:solidFill>
                <a:srgbClr val="0072C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7" name="Freeform: Shape 196">
                <a:extLst>
                  <a:ext uri="{FF2B5EF4-FFF2-40B4-BE49-F238E27FC236}">
                    <a16:creationId xmlns:a16="http://schemas.microsoft.com/office/drawing/2014/main" id="{73812169-75DE-41B0-B2F7-534E6CDA4504}"/>
                  </a:ext>
                </a:extLst>
              </p:cNvPr>
              <p:cNvSpPr/>
              <p:nvPr/>
            </p:nvSpPr>
            <p:spPr>
              <a:xfrm>
                <a:off x="4674265" y="3339106"/>
                <a:ext cx="190500" cy="419100"/>
              </a:xfrm>
              <a:custGeom>
                <a:avLst/>
                <a:gdLst>
                  <a:gd name="connsiteX0" fmla="*/ 7144 w 190500"/>
                  <a:gd name="connsiteY0" fmla="*/ 415757 h 419100"/>
                  <a:gd name="connsiteX1" fmla="*/ 9592 w 190500"/>
                  <a:gd name="connsiteY1" fmla="*/ 415757 h 419100"/>
                  <a:gd name="connsiteX2" fmla="*/ 188119 w 190500"/>
                  <a:gd name="connsiteY2" fmla="*/ 351101 h 419100"/>
                  <a:gd name="connsiteX3" fmla="*/ 188119 w 190500"/>
                  <a:gd name="connsiteY3" fmla="*/ 7144 h 419100"/>
                  <a:gd name="connsiteX4" fmla="*/ 7144 w 190500"/>
                  <a:gd name="connsiteY4" fmla="*/ 7144 h 419100"/>
                  <a:gd name="connsiteX5" fmla="*/ 7144 w 190500"/>
                  <a:gd name="connsiteY5" fmla="*/ 415757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419100">
                    <a:moveTo>
                      <a:pt x="7144" y="415757"/>
                    </a:moveTo>
                    <a:lnTo>
                      <a:pt x="9592" y="415757"/>
                    </a:lnTo>
                    <a:cubicBezTo>
                      <a:pt x="108185" y="415757"/>
                      <a:pt x="188119" y="386820"/>
                      <a:pt x="188119" y="351101"/>
                    </a:cubicBezTo>
                    <a:lnTo>
                      <a:pt x="188119" y="7144"/>
                    </a:lnTo>
                    <a:lnTo>
                      <a:pt x="7144" y="7144"/>
                    </a:lnTo>
                    <a:lnTo>
                      <a:pt x="7144" y="415757"/>
                    </a:ln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8" name="Freeform: Shape 197">
                <a:extLst>
                  <a:ext uri="{FF2B5EF4-FFF2-40B4-BE49-F238E27FC236}">
                    <a16:creationId xmlns:a16="http://schemas.microsoft.com/office/drawing/2014/main" id="{2DB56AFF-E636-4A7A-87C5-9BEA4862E5DC}"/>
                  </a:ext>
                </a:extLst>
              </p:cNvPr>
              <p:cNvSpPr/>
              <p:nvPr/>
            </p:nvSpPr>
            <p:spPr>
              <a:xfrm>
                <a:off x="4498186" y="3274451"/>
                <a:ext cx="361950" cy="142875"/>
              </a:xfrm>
              <a:custGeom>
                <a:avLst/>
                <a:gdLst>
                  <a:gd name="connsiteX0" fmla="*/ 364198 w 361950"/>
                  <a:gd name="connsiteY0" fmla="*/ 71799 h 142875"/>
                  <a:gd name="connsiteX1" fmla="*/ 185671 w 361950"/>
                  <a:gd name="connsiteY1" fmla="*/ 136455 h 142875"/>
                  <a:gd name="connsiteX2" fmla="*/ 7144 w 361950"/>
                  <a:gd name="connsiteY2" fmla="*/ 71799 h 142875"/>
                  <a:gd name="connsiteX3" fmla="*/ 185671 w 361950"/>
                  <a:gd name="connsiteY3" fmla="*/ 7144 h 142875"/>
                  <a:gd name="connsiteX4" fmla="*/ 364198 w 361950"/>
                  <a:gd name="connsiteY4" fmla="*/ 71799 h 142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1950" h="142875">
                    <a:moveTo>
                      <a:pt x="364198" y="71799"/>
                    </a:moveTo>
                    <a:cubicBezTo>
                      <a:pt x="364198" y="107509"/>
                      <a:pt x="284264" y="136455"/>
                      <a:pt x="185671" y="136455"/>
                    </a:cubicBezTo>
                    <a:cubicBezTo>
                      <a:pt x="87078" y="136455"/>
                      <a:pt x="7144" y="107509"/>
                      <a:pt x="7144" y="71799"/>
                    </a:cubicBezTo>
                    <a:cubicBezTo>
                      <a:pt x="7144" y="36090"/>
                      <a:pt x="87078" y="7144"/>
                      <a:pt x="185671" y="7144"/>
                    </a:cubicBezTo>
                    <a:cubicBezTo>
                      <a:pt x="284264" y="7144"/>
                      <a:pt x="364198" y="36090"/>
                      <a:pt x="364198" y="71799"/>
                    </a:cubicBezTo>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9" name="Freeform: Shape 198">
                <a:extLst>
                  <a:ext uri="{FF2B5EF4-FFF2-40B4-BE49-F238E27FC236}">
                    <a16:creationId xmlns:a16="http://schemas.microsoft.com/office/drawing/2014/main" id="{15C70736-9E7C-472E-99B8-D2DE077DE0E0}"/>
                  </a:ext>
                </a:extLst>
              </p:cNvPr>
              <p:cNvSpPr/>
              <p:nvPr/>
            </p:nvSpPr>
            <p:spPr>
              <a:xfrm>
                <a:off x="4534676" y="3292720"/>
                <a:ext cx="295275" cy="95250"/>
              </a:xfrm>
              <a:custGeom>
                <a:avLst/>
                <a:gdLst>
                  <a:gd name="connsiteX0" fmla="*/ 291208 w 295275"/>
                  <a:gd name="connsiteY0" fmla="*/ 49806 h 95250"/>
                  <a:gd name="connsiteX1" fmla="*/ 149181 w 295275"/>
                  <a:gd name="connsiteY1" fmla="*/ 92469 h 95250"/>
                  <a:gd name="connsiteX2" fmla="*/ 7144 w 295275"/>
                  <a:gd name="connsiteY2" fmla="*/ 49806 h 95250"/>
                  <a:gd name="connsiteX3" fmla="*/ 149181 w 295275"/>
                  <a:gd name="connsiteY3" fmla="*/ 7144 h 95250"/>
                  <a:gd name="connsiteX4" fmla="*/ 291208 w 295275"/>
                  <a:gd name="connsiteY4" fmla="*/ 49806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275" h="95250">
                    <a:moveTo>
                      <a:pt x="291208" y="49806"/>
                    </a:moveTo>
                    <a:cubicBezTo>
                      <a:pt x="291208" y="73381"/>
                      <a:pt x="227619" y="92469"/>
                      <a:pt x="149181" y="92469"/>
                    </a:cubicBezTo>
                    <a:cubicBezTo>
                      <a:pt x="70742" y="92469"/>
                      <a:pt x="7144" y="73381"/>
                      <a:pt x="7144" y="49806"/>
                    </a:cubicBezTo>
                    <a:cubicBezTo>
                      <a:pt x="7144" y="26241"/>
                      <a:pt x="70742" y="7144"/>
                      <a:pt x="149181" y="7144"/>
                    </a:cubicBezTo>
                    <a:cubicBezTo>
                      <a:pt x="227619" y="7144"/>
                      <a:pt x="291208" y="26241"/>
                      <a:pt x="291208" y="49806"/>
                    </a:cubicBezTo>
                  </a:path>
                </a:pathLst>
              </a:custGeom>
              <a:solidFill>
                <a:schemeClr val="bg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00" name="Freeform: Shape 199">
                <a:extLst>
                  <a:ext uri="{FF2B5EF4-FFF2-40B4-BE49-F238E27FC236}">
                    <a16:creationId xmlns:a16="http://schemas.microsoft.com/office/drawing/2014/main" id="{56A7A4EC-F347-4D8C-8D98-2B917B733D48}"/>
                  </a:ext>
                </a:extLst>
              </p:cNvPr>
              <p:cNvSpPr/>
              <p:nvPr/>
            </p:nvSpPr>
            <p:spPr>
              <a:xfrm>
                <a:off x="4534685" y="3292729"/>
                <a:ext cx="295275" cy="76200"/>
              </a:xfrm>
              <a:custGeom>
                <a:avLst/>
                <a:gdLst>
                  <a:gd name="connsiteX0" fmla="*/ 261442 w 295275"/>
                  <a:gd name="connsiteY0" fmla="*/ 75867 h 76200"/>
                  <a:gd name="connsiteX1" fmla="*/ 291208 w 295275"/>
                  <a:gd name="connsiteY1" fmla="*/ 49816 h 76200"/>
                  <a:gd name="connsiteX2" fmla="*/ 149171 w 295275"/>
                  <a:gd name="connsiteY2" fmla="*/ 7144 h 76200"/>
                  <a:gd name="connsiteX3" fmla="*/ 7144 w 295275"/>
                  <a:gd name="connsiteY3" fmla="*/ 49816 h 76200"/>
                  <a:gd name="connsiteX4" fmla="*/ 36909 w 295275"/>
                  <a:gd name="connsiteY4" fmla="*/ 75867 h 76200"/>
                  <a:gd name="connsiteX5" fmla="*/ 149171 w 295275"/>
                  <a:gd name="connsiteY5" fmla="*/ 59284 h 76200"/>
                  <a:gd name="connsiteX6" fmla="*/ 261442 w 295275"/>
                  <a:gd name="connsiteY6" fmla="*/ 75867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5275" h="76200">
                    <a:moveTo>
                      <a:pt x="261442" y="75867"/>
                    </a:moveTo>
                    <a:cubicBezTo>
                      <a:pt x="280035" y="68656"/>
                      <a:pt x="291208" y="59627"/>
                      <a:pt x="291208" y="49816"/>
                    </a:cubicBezTo>
                    <a:cubicBezTo>
                      <a:pt x="291208" y="26241"/>
                      <a:pt x="227619" y="7144"/>
                      <a:pt x="149171" y="7144"/>
                    </a:cubicBezTo>
                    <a:cubicBezTo>
                      <a:pt x="70733" y="7144"/>
                      <a:pt x="7144" y="26241"/>
                      <a:pt x="7144" y="49816"/>
                    </a:cubicBezTo>
                    <a:cubicBezTo>
                      <a:pt x="7144" y="59627"/>
                      <a:pt x="18317" y="68656"/>
                      <a:pt x="36909" y="75867"/>
                    </a:cubicBezTo>
                    <a:cubicBezTo>
                      <a:pt x="62875" y="65789"/>
                      <a:pt x="103451" y="59284"/>
                      <a:pt x="149171" y="59284"/>
                    </a:cubicBezTo>
                    <a:cubicBezTo>
                      <a:pt x="194901" y="59284"/>
                      <a:pt x="235458" y="65789"/>
                      <a:pt x="261442" y="75867"/>
                    </a:cubicBezTo>
                  </a:path>
                </a:pathLst>
              </a:custGeom>
              <a:solidFill>
                <a:schemeClr val="bg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01" name="Freeform: Shape 200">
                <a:extLst>
                  <a:ext uri="{FF2B5EF4-FFF2-40B4-BE49-F238E27FC236}">
                    <a16:creationId xmlns:a16="http://schemas.microsoft.com/office/drawing/2014/main" id="{04D8DB72-E0DE-46B2-87A1-EA60529EE36E}"/>
                  </a:ext>
                </a:extLst>
              </p:cNvPr>
              <p:cNvSpPr/>
              <p:nvPr/>
            </p:nvSpPr>
            <p:spPr>
              <a:xfrm>
                <a:off x="4546630" y="3494974"/>
                <a:ext cx="85725" cy="123825"/>
              </a:xfrm>
              <a:custGeom>
                <a:avLst/>
                <a:gdLst>
                  <a:gd name="connsiteX0" fmla="*/ 80524 w 85725"/>
                  <a:gd name="connsiteY0" fmla="*/ 90030 h 123825"/>
                  <a:gd name="connsiteX1" fmla="*/ 68894 w 85725"/>
                  <a:gd name="connsiteY1" fmla="*/ 114862 h 123825"/>
                  <a:gd name="connsiteX2" fmla="*/ 36766 w 85725"/>
                  <a:gd name="connsiteY2" fmla="*/ 123663 h 123825"/>
                  <a:gd name="connsiteX3" fmla="*/ 7610 w 85725"/>
                  <a:gd name="connsiteY3" fmla="*/ 117377 h 123825"/>
                  <a:gd name="connsiteX4" fmla="*/ 7610 w 85725"/>
                  <a:gd name="connsiteY4" fmla="*/ 92231 h 123825"/>
                  <a:gd name="connsiteX5" fmla="*/ 37386 w 85725"/>
                  <a:gd name="connsiteY5" fmla="*/ 103708 h 123825"/>
                  <a:gd name="connsiteX6" fmla="*/ 49530 w 85725"/>
                  <a:gd name="connsiteY6" fmla="*/ 100565 h 123825"/>
                  <a:gd name="connsiteX7" fmla="*/ 53816 w 85725"/>
                  <a:gd name="connsiteY7" fmla="*/ 92231 h 123825"/>
                  <a:gd name="connsiteX8" fmla="*/ 49692 w 85725"/>
                  <a:gd name="connsiteY8" fmla="*/ 83353 h 123825"/>
                  <a:gd name="connsiteX9" fmla="*/ 32918 w 85725"/>
                  <a:gd name="connsiteY9" fmla="*/ 73609 h 123825"/>
                  <a:gd name="connsiteX10" fmla="*/ 7144 w 85725"/>
                  <a:gd name="connsiteY10" fmla="*/ 40615 h 123825"/>
                  <a:gd name="connsiteX11" fmla="*/ 18383 w 85725"/>
                  <a:gd name="connsiteY11" fmla="*/ 16297 h 123825"/>
                  <a:gd name="connsiteX12" fmla="*/ 48235 w 85725"/>
                  <a:gd name="connsiteY12" fmla="*/ 7144 h 123825"/>
                  <a:gd name="connsiteX13" fmla="*/ 75581 w 85725"/>
                  <a:gd name="connsiteY13" fmla="*/ 11468 h 123825"/>
                  <a:gd name="connsiteX14" fmla="*/ 75581 w 85725"/>
                  <a:gd name="connsiteY14" fmla="*/ 34957 h 123825"/>
                  <a:gd name="connsiteX15" fmla="*/ 49654 w 85725"/>
                  <a:gd name="connsiteY15" fmla="*/ 27099 h 123825"/>
                  <a:gd name="connsiteX16" fmla="*/ 38110 w 85725"/>
                  <a:gd name="connsiteY16" fmla="*/ 30194 h 123825"/>
                  <a:gd name="connsiteX17" fmla="*/ 33871 w 85725"/>
                  <a:gd name="connsiteY17" fmla="*/ 38481 h 123825"/>
                  <a:gd name="connsiteX18" fmla="*/ 37290 w 85725"/>
                  <a:gd name="connsiteY18" fmla="*/ 47244 h 123825"/>
                  <a:gd name="connsiteX19" fmla="*/ 51311 w 85725"/>
                  <a:gd name="connsiteY19" fmla="*/ 55693 h 123825"/>
                  <a:gd name="connsiteX20" fmla="*/ 73828 w 85725"/>
                  <a:gd name="connsiteY20" fmla="*/ 70856 h 123825"/>
                  <a:gd name="connsiteX21" fmla="*/ 80524 w 85725"/>
                  <a:gd name="connsiteY21" fmla="*/ 90030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85725" h="123825">
                    <a:moveTo>
                      <a:pt x="80524" y="90030"/>
                    </a:moveTo>
                    <a:cubicBezTo>
                      <a:pt x="80524" y="100717"/>
                      <a:pt x="76648" y="108995"/>
                      <a:pt x="68894" y="114862"/>
                    </a:cubicBezTo>
                    <a:cubicBezTo>
                      <a:pt x="61141" y="120729"/>
                      <a:pt x="50435" y="123663"/>
                      <a:pt x="36766" y="123663"/>
                    </a:cubicBezTo>
                    <a:cubicBezTo>
                      <a:pt x="25136" y="123663"/>
                      <a:pt x="15421" y="121568"/>
                      <a:pt x="7610" y="117377"/>
                    </a:cubicBezTo>
                    <a:lnTo>
                      <a:pt x="7610" y="92231"/>
                    </a:lnTo>
                    <a:cubicBezTo>
                      <a:pt x="16621" y="99879"/>
                      <a:pt x="26546" y="103708"/>
                      <a:pt x="37386" y="103708"/>
                    </a:cubicBezTo>
                    <a:cubicBezTo>
                      <a:pt x="42624" y="103708"/>
                      <a:pt x="46672" y="102660"/>
                      <a:pt x="49530" y="100565"/>
                    </a:cubicBezTo>
                    <a:cubicBezTo>
                      <a:pt x="52388" y="98469"/>
                      <a:pt x="53816" y="95698"/>
                      <a:pt x="53816" y="92231"/>
                    </a:cubicBezTo>
                    <a:cubicBezTo>
                      <a:pt x="53816" y="88830"/>
                      <a:pt x="52445" y="85868"/>
                      <a:pt x="49692" y="83353"/>
                    </a:cubicBezTo>
                    <a:cubicBezTo>
                      <a:pt x="46939" y="80839"/>
                      <a:pt x="41348" y="77591"/>
                      <a:pt x="32918" y="73609"/>
                    </a:cubicBezTo>
                    <a:cubicBezTo>
                      <a:pt x="15735" y="65551"/>
                      <a:pt x="7144" y="54540"/>
                      <a:pt x="7144" y="40615"/>
                    </a:cubicBezTo>
                    <a:cubicBezTo>
                      <a:pt x="7144" y="30509"/>
                      <a:pt x="10887" y="22403"/>
                      <a:pt x="18383" y="16297"/>
                    </a:cubicBezTo>
                    <a:cubicBezTo>
                      <a:pt x="25870" y="10201"/>
                      <a:pt x="35824" y="7144"/>
                      <a:pt x="48235" y="7144"/>
                    </a:cubicBezTo>
                    <a:cubicBezTo>
                      <a:pt x="59236" y="7144"/>
                      <a:pt x="68342" y="8592"/>
                      <a:pt x="75581" y="11468"/>
                    </a:cubicBezTo>
                    <a:lnTo>
                      <a:pt x="75581" y="34957"/>
                    </a:lnTo>
                    <a:cubicBezTo>
                      <a:pt x="67989" y="29718"/>
                      <a:pt x="59341" y="27099"/>
                      <a:pt x="49654" y="27099"/>
                    </a:cubicBezTo>
                    <a:cubicBezTo>
                      <a:pt x="44787" y="27099"/>
                      <a:pt x="40938" y="28127"/>
                      <a:pt x="38110" y="30194"/>
                    </a:cubicBezTo>
                    <a:cubicBezTo>
                      <a:pt x="35281" y="32271"/>
                      <a:pt x="33871" y="35033"/>
                      <a:pt x="33871" y="38481"/>
                    </a:cubicBezTo>
                    <a:cubicBezTo>
                      <a:pt x="33871" y="42043"/>
                      <a:pt x="35004" y="44968"/>
                      <a:pt x="37290" y="47244"/>
                    </a:cubicBezTo>
                    <a:cubicBezTo>
                      <a:pt x="39567" y="49520"/>
                      <a:pt x="44244" y="52340"/>
                      <a:pt x="51311" y="55693"/>
                    </a:cubicBezTo>
                    <a:cubicBezTo>
                      <a:pt x="61846" y="60674"/>
                      <a:pt x="69342" y="65723"/>
                      <a:pt x="73828" y="70856"/>
                    </a:cubicBezTo>
                    <a:cubicBezTo>
                      <a:pt x="78286" y="76000"/>
                      <a:pt x="80524" y="82391"/>
                      <a:pt x="80524" y="90030"/>
                    </a:cubicBezTo>
                    <a:close/>
                  </a:path>
                </a:pathLst>
              </a:custGeom>
              <a:solidFill>
                <a:srgbClr val="FFFF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02" name="Freeform: Shape 201">
                <a:extLst>
                  <a:ext uri="{FF2B5EF4-FFF2-40B4-BE49-F238E27FC236}">
                    <a16:creationId xmlns:a16="http://schemas.microsoft.com/office/drawing/2014/main" id="{E57459AA-0CD0-4678-B3F5-F99E69480403}"/>
                  </a:ext>
                </a:extLst>
              </p:cNvPr>
              <p:cNvSpPr/>
              <p:nvPr/>
            </p:nvSpPr>
            <p:spPr>
              <a:xfrm>
                <a:off x="4630840" y="3494974"/>
                <a:ext cx="123825" cy="152400"/>
              </a:xfrm>
              <a:custGeom>
                <a:avLst/>
                <a:gdLst>
                  <a:gd name="connsiteX0" fmla="*/ 117539 w 123825"/>
                  <a:gd name="connsiteY0" fmla="*/ 64579 h 152400"/>
                  <a:gd name="connsiteX1" fmla="*/ 108499 w 123825"/>
                  <a:gd name="connsiteY1" fmla="*/ 99070 h 152400"/>
                  <a:gd name="connsiteX2" fmla="*/ 83048 w 123825"/>
                  <a:gd name="connsiteY2" fmla="*/ 119577 h 152400"/>
                  <a:gd name="connsiteX3" fmla="*/ 115729 w 123825"/>
                  <a:gd name="connsiteY3" fmla="*/ 149828 h 152400"/>
                  <a:gd name="connsiteX4" fmla="*/ 82734 w 123825"/>
                  <a:gd name="connsiteY4" fmla="*/ 149828 h 152400"/>
                  <a:gd name="connsiteX5" fmla="*/ 59398 w 123825"/>
                  <a:gd name="connsiteY5" fmla="*/ 123663 h 152400"/>
                  <a:gd name="connsiteX6" fmla="*/ 32328 w 123825"/>
                  <a:gd name="connsiteY6" fmla="*/ 115729 h 152400"/>
                  <a:gd name="connsiteX7" fmla="*/ 13706 w 123825"/>
                  <a:gd name="connsiteY7" fmla="*/ 95498 h 152400"/>
                  <a:gd name="connsiteX8" fmla="*/ 7144 w 123825"/>
                  <a:gd name="connsiteY8" fmla="*/ 66856 h 152400"/>
                  <a:gd name="connsiteX9" fmla="*/ 14249 w 123825"/>
                  <a:gd name="connsiteY9" fmla="*/ 35623 h 152400"/>
                  <a:gd name="connsiteX10" fmla="*/ 34242 w 123825"/>
                  <a:gd name="connsiteY10" fmla="*/ 14526 h 152400"/>
                  <a:gd name="connsiteX11" fmla="*/ 63789 w 123825"/>
                  <a:gd name="connsiteY11" fmla="*/ 7144 h 152400"/>
                  <a:gd name="connsiteX12" fmla="*/ 91640 w 123825"/>
                  <a:gd name="connsiteY12" fmla="*/ 14297 h 152400"/>
                  <a:gd name="connsiteX13" fmla="*/ 110728 w 123825"/>
                  <a:gd name="connsiteY13" fmla="*/ 34642 h 152400"/>
                  <a:gd name="connsiteX14" fmla="*/ 117539 w 123825"/>
                  <a:gd name="connsiteY14" fmla="*/ 64579 h 152400"/>
                  <a:gd name="connsiteX15" fmla="*/ 90830 w 123825"/>
                  <a:gd name="connsiteY15" fmla="*/ 65999 h 152400"/>
                  <a:gd name="connsiteX16" fmla="*/ 83363 w 123825"/>
                  <a:gd name="connsiteY16" fmla="*/ 38929 h 152400"/>
                  <a:gd name="connsiteX17" fmla="*/ 62932 w 123825"/>
                  <a:gd name="connsiteY17" fmla="*/ 28985 h 152400"/>
                  <a:gd name="connsiteX18" fmla="*/ 41796 w 123825"/>
                  <a:gd name="connsiteY18" fmla="*/ 38957 h 152400"/>
                  <a:gd name="connsiteX19" fmla="*/ 33861 w 123825"/>
                  <a:gd name="connsiteY19" fmla="*/ 65513 h 152400"/>
                  <a:gd name="connsiteX20" fmla="*/ 41634 w 123825"/>
                  <a:gd name="connsiteY20" fmla="*/ 91869 h 152400"/>
                  <a:gd name="connsiteX21" fmla="*/ 62294 w 123825"/>
                  <a:gd name="connsiteY21" fmla="*/ 101727 h 152400"/>
                  <a:gd name="connsiteX22" fmla="*/ 83115 w 123825"/>
                  <a:gd name="connsiteY22" fmla="*/ 92183 h 152400"/>
                  <a:gd name="connsiteX23" fmla="*/ 90830 w 123825"/>
                  <a:gd name="connsiteY23" fmla="*/ 65999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3825" h="152400">
                    <a:moveTo>
                      <a:pt x="117539" y="64579"/>
                    </a:moveTo>
                    <a:cubicBezTo>
                      <a:pt x="117539" y="77829"/>
                      <a:pt x="114519" y="89335"/>
                      <a:pt x="108499" y="99070"/>
                    </a:cubicBezTo>
                    <a:cubicBezTo>
                      <a:pt x="102470" y="108814"/>
                      <a:pt x="93993" y="115643"/>
                      <a:pt x="83048" y="119577"/>
                    </a:cubicBezTo>
                    <a:lnTo>
                      <a:pt x="115729" y="149828"/>
                    </a:lnTo>
                    <a:lnTo>
                      <a:pt x="82734" y="149828"/>
                    </a:lnTo>
                    <a:lnTo>
                      <a:pt x="59398" y="123663"/>
                    </a:lnTo>
                    <a:cubicBezTo>
                      <a:pt x="49397" y="123301"/>
                      <a:pt x="40367" y="120653"/>
                      <a:pt x="32328" y="115729"/>
                    </a:cubicBezTo>
                    <a:cubicBezTo>
                      <a:pt x="24289" y="110814"/>
                      <a:pt x="18078" y="104061"/>
                      <a:pt x="13706" y="95498"/>
                    </a:cubicBezTo>
                    <a:cubicBezTo>
                      <a:pt x="9334" y="86935"/>
                      <a:pt x="7144" y="77381"/>
                      <a:pt x="7144" y="66856"/>
                    </a:cubicBezTo>
                    <a:cubicBezTo>
                      <a:pt x="7144" y="55178"/>
                      <a:pt x="9515" y="44767"/>
                      <a:pt x="14249" y="35623"/>
                    </a:cubicBezTo>
                    <a:cubicBezTo>
                      <a:pt x="18993" y="26479"/>
                      <a:pt x="25651" y="19450"/>
                      <a:pt x="34242" y="14526"/>
                    </a:cubicBezTo>
                    <a:cubicBezTo>
                      <a:pt x="42834" y="9611"/>
                      <a:pt x="52673" y="7144"/>
                      <a:pt x="63789" y="7144"/>
                    </a:cubicBezTo>
                    <a:cubicBezTo>
                      <a:pt x="74152" y="7144"/>
                      <a:pt x="83439" y="9525"/>
                      <a:pt x="91640" y="14297"/>
                    </a:cubicBezTo>
                    <a:cubicBezTo>
                      <a:pt x="99832" y="19060"/>
                      <a:pt x="106194" y="25841"/>
                      <a:pt x="110728" y="34642"/>
                    </a:cubicBezTo>
                    <a:cubicBezTo>
                      <a:pt x="115272" y="43444"/>
                      <a:pt x="117539" y="53426"/>
                      <a:pt x="117539" y="64579"/>
                    </a:cubicBezTo>
                    <a:close/>
                    <a:moveTo>
                      <a:pt x="90830" y="65999"/>
                    </a:moveTo>
                    <a:cubicBezTo>
                      <a:pt x="90830" y="54578"/>
                      <a:pt x="88344" y="45558"/>
                      <a:pt x="83363" y="38929"/>
                    </a:cubicBezTo>
                    <a:cubicBezTo>
                      <a:pt x="78381" y="32299"/>
                      <a:pt x="71580" y="28985"/>
                      <a:pt x="62932" y="28985"/>
                    </a:cubicBezTo>
                    <a:cubicBezTo>
                      <a:pt x="54131" y="28985"/>
                      <a:pt x="47092" y="32309"/>
                      <a:pt x="41796" y="38957"/>
                    </a:cubicBezTo>
                    <a:cubicBezTo>
                      <a:pt x="36509" y="45615"/>
                      <a:pt x="33861" y="54464"/>
                      <a:pt x="33861" y="65513"/>
                    </a:cubicBezTo>
                    <a:cubicBezTo>
                      <a:pt x="33861" y="76514"/>
                      <a:pt x="36452" y="85296"/>
                      <a:pt x="41634" y="91869"/>
                    </a:cubicBezTo>
                    <a:cubicBezTo>
                      <a:pt x="46825" y="98441"/>
                      <a:pt x="53702" y="101727"/>
                      <a:pt x="62294" y="101727"/>
                    </a:cubicBezTo>
                    <a:cubicBezTo>
                      <a:pt x="71047" y="101727"/>
                      <a:pt x="77981" y="98546"/>
                      <a:pt x="83115" y="92183"/>
                    </a:cubicBezTo>
                    <a:cubicBezTo>
                      <a:pt x="88259" y="85830"/>
                      <a:pt x="90830" y="77095"/>
                      <a:pt x="90830" y="65999"/>
                    </a:cubicBezTo>
                    <a:close/>
                  </a:path>
                </a:pathLst>
              </a:custGeom>
              <a:solidFill>
                <a:srgbClr val="FFFF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03" name="Freeform: Shape 202">
                <a:extLst>
                  <a:ext uri="{FF2B5EF4-FFF2-40B4-BE49-F238E27FC236}">
                    <a16:creationId xmlns:a16="http://schemas.microsoft.com/office/drawing/2014/main" id="{5DF67E81-C498-439C-BBCF-BCC9406B9687}"/>
                  </a:ext>
                </a:extLst>
              </p:cNvPr>
              <p:cNvSpPr/>
              <p:nvPr/>
            </p:nvSpPr>
            <p:spPr>
              <a:xfrm>
                <a:off x="4759856" y="3496869"/>
                <a:ext cx="76200" cy="123825"/>
              </a:xfrm>
              <a:custGeom>
                <a:avLst/>
                <a:gdLst>
                  <a:gd name="connsiteX0" fmla="*/ 74238 w 76200"/>
                  <a:gd name="connsiteY0" fmla="*/ 119805 h 123825"/>
                  <a:gd name="connsiteX1" fmla="*/ 7144 w 76200"/>
                  <a:gd name="connsiteY1" fmla="*/ 119805 h 123825"/>
                  <a:gd name="connsiteX2" fmla="*/ 7144 w 76200"/>
                  <a:gd name="connsiteY2" fmla="*/ 7144 h 123825"/>
                  <a:gd name="connsiteX3" fmla="*/ 32518 w 76200"/>
                  <a:gd name="connsiteY3" fmla="*/ 7144 h 123825"/>
                  <a:gd name="connsiteX4" fmla="*/ 32518 w 76200"/>
                  <a:gd name="connsiteY4" fmla="*/ 99222 h 123825"/>
                  <a:gd name="connsiteX5" fmla="*/ 74238 w 76200"/>
                  <a:gd name="connsiteY5" fmla="*/ 99222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200" h="123825">
                    <a:moveTo>
                      <a:pt x="74238" y="119805"/>
                    </a:moveTo>
                    <a:lnTo>
                      <a:pt x="7144" y="119805"/>
                    </a:lnTo>
                    <a:lnTo>
                      <a:pt x="7144" y="7144"/>
                    </a:lnTo>
                    <a:lnTo>
                      <a:pt x="32518" y="7144"/>
                    </a:lnTo>
                    <a:lnTo>
                      <a:pt x="32518" y="99222"/>
                    </a:lnTo>
                    <a:lnTo>
                      <a:pt x="74238" y="99222"/>
                    </a:lnTo>
                    <a:close/>
                  </a:path>
                </a:pathLst>
              </a:custGeom>
              <a:solidFill>
                <a:srgbClr val="FFFF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sp>
        <p:nvSpPr>
          <p:cNvPr id="204" name="Title 16">
            <a:extLst>
              <a:ext uri="{FF2B5EF4-FFF2-40B4-BE49-F238E27FC236}">
                <a16:creationId xmlns:a16="http://schemas.microsoft.com/office/drawing/2014/main" id="{466F067A-A147-4230-8D3E-8E6F87370E3B}"/>
              </a:ext>
            </a:extLst>
          </p:cNvPr>
          <p:cNvSpPr txBox="1">
            <a:spLocks/>
          </p:cNvSpPr>
          <p:nvPr/>
        </p:nvSpPr>
        <p:spPr>
          <a:xfrm>
            <a:off x="455995" y="1967258"/>
            <a:ext cx="3261391" cy="42241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68916" marR="0" lvl="0" indent="-268916" algn="l" defTabSz="932742" rtl="0" eaLnBrk="1" fontAlgn="auto" latinLnBrk="0" hangingPunct="1">
              <a:lnSpc>
                <a:spcPct val="100000"/>
              </a:lnSpc>
              <a:spcBef>
                <a:spcPct val="0"/>
              </a:spcBef>
              <a:spcAft>
                <a:spcPts val="0"/>
              </a:spcAft>
              <a:buClrTx/>
              <a:buSzTx/>
              <a:buFont typeface="+mj-lt"/>
              <a:buAutoNum type="arabicPeriod"/>
              <a:tabLst/>
              <a:defRPr/>
            </a:pPr>
            <a:r>
              <a:rPr kumimoji="0" lang="en-US" sz="1372" b="0" i="0" u="none" strike="noStrike" kern="1200" cap="none" spc="0" normalizeH="0" baseline="0" noProof="0">
                <a:ln w="3175">
                  <a:noFill/>
                </a:ln>
                <a:solidFill>
                  <a:srgbClr val="0078D4"/>
                </a:solidFill>
                <a:effectLst/>
                <a:uLnTx/>
                <a:uFillTx/>
                <a:latin typeface="Segoe UI" panose="020B0502040204020203" pitchFamily="34" charset="0"/>
                <a:ea typeface="+mn-ea"/>
                <a:cs typeface="Segoe UI" pitchFamily="34" charset="0"/>
              </a:rPr>
              <a:t>Uses Azure subnet for both your containers and cluster VMs</a:t>
            </a:r>
          </a:p>
        </p:txBody>
      </p:sp>
      <p:sp>
        <p:nvSpPr>
          <p:cNvPr id="205" name="Title 16">
            <a:extLst>
              <a:ext uri="{FF2B5EF4-FFF2-40B4-BE49-F238E27FC236}">
                <a16:creationId xmlns:a16="http://schemas.microsoft.com/office/drawing/2014/main" id="{F7267445-BC44-477A-A6C5-DA15DD422BA1}"/>
              </a:ext>
            </a:extLst>
          </p:cNvPr>
          <p:cNvSpPr txBox="1">
            <a:spLocks/>
          </p:cNvSpPr>
          <p:nvPr/>
        </p:nvSpPr>
        <p:spPr>
          <a:xfrm>
            <a:off x="455995" y="2647946"/>
            <a:ext cx="3261391" cy="42241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68916" marR="0" lvl="0" indent="-268916" algn="l" defTabSz="932742" rtl="0" eaLnBrk="1" fontAlgn="auto" latinLnBrk="0" hangingPunct="1">
              <a:lnSpc>
                <a:spcPct val="100000"/>
              </a:lnSpc>
              <a:spcBef>
                <a:spcPct val="0"/>
              </a:spcBef>
              <a:spcAft>
                <a:spcPts val="0"/>
              </a:spcAft>
              <a:buClrTx/>
              <a:buSzTx/>
              <a:buFont typeface="+mj-lt"/>
              <a:buAutoNum type="arabicPeriod" startAt="2"/>
              <a:tabLst/>
              <a:defRPr/>
            </a:pPr>
            <a:r>
              <a:rPr kumimoji="0" lang="en-US" sz="1372" b="0" i="0" u="none" strike="noStrike" kern="1200" cap="none" spc="0" normalizeH="0" baseline="0" noProof="0">
                <a:ln w="3175">
                  <a:noFill/>
                </a:ln>
                <a:solidFill>
                  <a:srgbClr val="0078D4"/>
                </a:solidFill>
                <a:effectLst/>
                <a:uLnTx/>
                <a:uFillTx/>
                <a:latin typeface="Segoe UI" panose="020B0502040204020203" pitchFamily="34" charset="0"/>
                <a:ea typeface="+mn-ea"/>
                <a:cs typeface="Segoe UI" pitchFamily="34" charset="0"/>
              </a:rPr>
              <a:t>Allows for connectivity to existing Azure services in the same </a:t>
            </a:r>
            <a:r>
              <a:rPr kumimoji="0" lang="en-US" sz="1372" b="0" i="0" u="none" strike="noStrike" kern="1200" cap="none" spc="0" normalizeH="0" baseline="0" noProof="0" err="1">
                <a:ln w="3175">
                  <a:noFill/>
                </a:ln>
                <a:solidFill>
                  <a:srgbClr val="0078D4"/>
                </a:solidFill>
                <a:effectLst/>
                <a:uLnTx/>
                <a:uFillTx/>
                <a:latin typeface="Segoe UI" panose="020B0502040204020203" pitchFamily="34" charset="0"/>
                <a:ea typeface="+mn-ea"/>
                <a:cs typeface="Segoe UI" pitchFamily="34" charset="0"/>
              </a:rPr>
              <a:t>VNet</a:t>
            </a:r>
            <a:endParaRPr kumimoji="0" lang="en-US" sz="1372" b="0" i="0" u="none" strike="noStrike" kern="1200" cap="none" spc="0" normalizeH="0" baseline="0" noProof="0">
              <a:ln w="3175">
                <a:noFill/>
              </a:ln>
              <a:solidFill>
                <a:srgbClr val="0078D4"/>
              </a:solidFill>
              <a:effectLst/>
              <a:uLnTx/>
              <a:uFillTx/>
              <a:latin typeface="Segoe UI" panose="020B0502040204020203" pitchFamily="34" charset="0"/>
              <a:ea typeface="+mn-ea"/>
              <a:cs typeface="Segoe UI" pitchFamily="34" charset="0"/>
            </a:endParaRPr>
          </a:p>
        </p:txBody>
      </p:sp>
      <p:sp>
        <p:nvSpPr>
          <p:cNvPr id="206" name="Title 16">
            <a:extLst>
              <a:ext uri="{FF2B5EF4-FFF2-40B4-BE49-F238E27FC236}">
                <a16:creationId xmlns:a16="http://schemas.microsoft.com/office/drawing/2014/main" id="{B9ADC36A-A42A-4595-9F27-CD3C09751CB5}"/>
              </a:ext>
            </a:extLst>
          </p:cNvPr>
          <p:cNvSpPr txBox="1">
            <a:spLocks/>
          </p:cNvSpPr>
          <p:nvPr/>
        </p:nvSpPr>
        <p:spPr>
          <a:xfrm>
            <a:off x="613376" y="6202711"/>
            <a:ext cx="2946628" cy="362072"/>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1765"/>
              </a:spcAft>
              <a:buClrTx/>
              <a:buSzTx/>
              <a:buFontTx/>
              <a:buNone/>
              <a:tabLst/>
              <a:defRPr/>
            </a:pPr>
            <a:r>
              <a:rPr kumimoji="0" lang="en-US" sz="1176" b="0" i="0" u="none" strike="noStrike" kern="1200" cap="none" spc="0" normalizeH="0" baseline="0" noProof="0">
                <a:ln w="3175">
                  <a:noFill/>
                </a:ln>
                <a:solidFill>
                  <a:srgbClr val="000000"/>
                </a:solidFill>
                <a:effectLst/>
                <a:uLnTx/>
                <a:uFillTx/>
                <a:latin typeface="Segoe UI"/>
                <a:ea typeface="+mn-ea"/>
                <a:cs typeface="Segoe UI" pitchFamily="34" charset="0"/>
              </a:rPr>
              <a:t>AKS </a:t>
            </a:r>
            <a:r>
              <a:rPr kumimoji="0" lang="en-US" sz="1176" b="0" i="0" u="none" strike="noStrike" kern="1200" cap="none" spc="0" normalizeH="0" baseline="0" noProof="0" err="1">
                <a:ln w="3175">
                  <a:noFill/>
                </a:ln>
                <a:solidFill>
                  <a:srgbClr val="000000"/>
                </a:solidFill>
                <a:effectLst/>
                <a:uLnTx/>
                <a:uFillTx/>
                <a:latin typeface="Segoe UI"/>
                <a:ea typeface="+mn-ea"/>
                <a:cs typeface="Segoe UI" pitchFamily="34" charset="0"/>
              </a:rPr>
              <a:t>VNet</a:t>
            </a:r>
            <a:r>
              <a:rPr kumimoji="0" lang="en-US" sz="1176" b="0" i="0" u="none" strike="noStrike" kern="1200" cap="none" spc="0" normalizeH="0" baseline="0" noProof="0">
                <a:ln w="3175">
                  <a:noFill/>
                </a:ln>
                <a:solidFill>
                  <a:srgbClr val="000000"/>
                </a:solidFill>
                <a:effectLst/>
                <a:uLnTx/>
                <a:uFillTx/>
                <a:latin typeface="Segoe UI"/>
                <a:ea typeface="+mn-ea"/>
                <a:cs typeface="Segoe UI" pitchFamily="34" charset="0"/>
              </a:rPr>
              <a:t> integration works seamlessly </a:t>
            </a:r>
            <a:br>
              <a:rPr kumimoji="0" lang="en-US" sz="1176" b="0" i="0" u="none" strike="noStrike" kern="1200" cap="none" spc="0" normalizeH="0" baseline="0" noProof="0">
                <a:ln w="3175">
                  <a:noFill/>
                </a:ln>
                <a:solidFill>
                  <a:srgbClr val="000000"/>
                </a:solidFill>
                <a:effectLst/>
                <a:uLnTx/>
                <a:uFillTx/>
                <a:latin typeface="Segoe UI"/>
                <a:ea typeface="+mn-ea"/>
                <a:cs typeface="Segoe UI" pitchFamily="34" charset="0"/>
              </a:rPr>
            </a:br>
            <a:r>
              <a:rPr kumimoji="0" lang="en-US" sz="1176" b="0" i="0" u="none" strike="noStrike" kern="1200" cap="none" spc="0" normalizeH="0" baseline="0" noProof="0">
                <a:ln w="3175">
                  <a:noFill/>
                </a:ln>
                <a:solidFill>
                  <a:srgbClr val="000000"/>
                </a:solidFill>
                <a:effectLst/>
                <a:uLnTx/>
                <a:uFillTx/>
                <a:latin typeface="Segoe UI"/>
                <a:ea typeface="+mn-ea"/>
                <a:cs typeface="Segoe UI" pitchFamily="34" charset="0"/>
              </a:rPr>
              <a:t>with your existing network infrastructure</a:t>
            </a:r>
          </a:p>
        </p:txBody>
      </p:sp>
      <p:sp>
        <p:nvSpPr>
          <p:cNvPr id="207" name="Oval 206">
            <a:extLst>
              <a:ext uri="{FF2B5EF4-FFF2-40B4-BE49-F238E27FC236}">
                <a16:creationId xmlns:a16="http://schemas.microsoft.com/office/drawing/2014/main" id="{1C411F0F-6846-471E-902A-660834C5DBB8}"/>
              </a:ext>
            </a:extLst>
          </p:cNvPr>
          <p:cNvSpPr/>
          <p:nvPr/>
        </p:nvSpPr>
        <p:spPr bwMode="auto">
          <a:xfrm>
            <a:off x="5570248" y="1912646"/>
            <a:ext cx="268927" cy="268927"/>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1</a:t>
            </a:r>
          </a:p>
        </p:txBody>
      </p:sp>
      <p:sp>
        <p:nvSpPr>
          <p:cNvPr id="208" name="Oval 207">
            <a:extLst>
              <a:ext uri="{FF2B5EF4-FFF2-40B4-BE49-F238E27FC236}">
                <a16:creationId xmlns:a16="http://schemas.microsoft.com/office/drawing/2014/main" id="{BD19AED2-BEE9-4634-9968-E01A41001909}"/>
              </a:ext>
            </a:extLst>
          </p:cNvPr>
          <p:cNvSpPr/>
          <p:nvPr/>
        </p:nvSpPr>
        <p:spPr bwMode="auto">
          <a:xfrm>
            <a:off x="8034841" y="4015312"/>
            <a:ext cx="268927" cy="268927"/>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2</a:t>
            </a:r>
          </a:p>
        </p:txBody>
      </p:sp>
      <p:sp>
        <p:nvSpPr>
          <p:cNvPr id="209" name="Oval 208">
            <a:extLst>
              <a:ext uri="{FF2B5EF4-FFF2-40B4-BE49-F238E27FC236}">
                <a16:creationId xmlns:a16="http://schemas.microsoft.com/office/drawing/2014/main" id="{C8C37047-0E11-4F74-8B30-D86C3135B114}"/>
              </a:ext>
            </a:extLst>
          </p:cNvPr>
          <p:cNvSpPr/>
          <p:nvPr/>
        </p:nvSpPr>
        <p:spPr bwMode="auto">
          <a:xfrm>
            <a:off x="9128945" y="2094800"/>
            <a:ext cx="268927" cy="268927"/>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3</a:t>
            </a:r>
          </a:p>
        </p:txBody>
      </p:sp>
      <p:sp>
        <p:nvSpPr>
          <p:cNvPr id="210" name="Oval 209">
            <a:extLst>
              <a:ext uri="{FF2B5EF4-FFF2-40B4-BE49-F238E27FC236}">
                <a16:creationId xmlns:a16="http://schemas.microsoft.com/office/drawing/2014/main" id="{77B50537-A610-4309-AA20-F3C03725412A}"/>
              </a:ext>
            </a:extLst>
          </p:cNvPr>
          <p:cNvSpPr/>
          <p:nvPr/>
        </p:nvSpPr>
        <p:spPr bwMode="auto">
          <a:xfrm>
            <a:off x="7041276" y="5926447"/>
            <a:ext cx="268927" cy="268927"/>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4</a:t>
            </a:r>
          </a:p>
        </p:txBody>
      </p:sp>
      <p:sp>
        <p:nvSpPr>
          <p:cNvPr id="211" name="Title 16">
            <a:extLst>
              <a:ext uri="{FF2B5EF4-FFF2-40B4-BE49-F238E27FC236}">
                <a16:creationId xmlns:a16="http://schemas.microsoft.com/office/drawing/2014/main" id="{80C22964-04DB-4AE9-9EA8-5D66ABFFDA3E}"/>
              </a:ext>
            </a:extLst>
          </p:cNvPr>
          <p:cNvSpPr txBox="1">
            <a:spLocks/>
          </p:cNvSpPr>
          <p:nvPr/>
        </p:nvSpPr>
        <p:spPr>
          <a:xfrm>
            <a:off x="455995" y="3328634"/>
            <a:ext cx="3261391" cy="42241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68916" marR="0" lvl="0" indent="-268916" algn="l" defTabSz="932742" rtl="0" eaLnBrk="1" fontAlgn="auto" latinLnBrk="0" hangingPunct="1">
              <a:lnSpc>
                <a:spcPct val="100000"/>
              </a:lnSpc>
              <a:spcBef>
                <a:spcPct val="0"/>
              </a:spcBef>
              <a:spcAft>
                <a:spcPts val="0"/>
              </a:spcAft>
              <a:buClrTx/>
              <a:buSzTx/>
              <a:buFont typeface="+mj-lt"/>
              <a:buAutoNum type="arabicPeriod" startAt="3"/>
              <a:tabLst/>
              <a:defRPr/>
            </a:pPr>
            <a:r>
              <a:rPr kumimoji="0" lang="en-US" sz="1372" b="0" i="0" u="none" strike="noStrike" kern="1200" cap="none" spc="0" normalizeH="0" baseline="0" noProof="0">
                <a:ln w="3175">
                  <a:noFill/>
                </a:ln>
                <a:solidFill>
                  <a:srgbClr val="0078D4"/>
                </a:solidFill>
                <a:effectLst/>
                <a:uLnTx/>
                <a:uFillTx/>
                <a:latin typeface="Segoe UI" panose="020B0502040204020203" pitchFamily="34" charset="0"/>
                <a:ea typeface="+mn-ea"/>
                <a:cs typeface="Segoe UI" pitchFamily="34" charset="0"/>
              </a:rPr>
              <a:t>Use Express Route to connect to on-premises infrastructure</a:t>
            </a:r>
          </a:p>
        </p:txBody>
      </p:sp>
      <p:sp>
        <p:nvSpPr>
          <p:cNvPr id="96" name="Title 16">
            <a:extLst>
              <a:ext uri="{FF2B5EF4-FFF2-40B4-BE49-F238E27FC236}">
                <a16:creationId xmlns:a16="http://schemas.microsoft.com/office/drawing/2014/main" id="{9F88ACC6-1F2A-4F9A-8870-C6F49C3F4C91}"/>
              </a:ext>
            </a:extLst>
          </p:cNvPr>
          <p:cNvSpPr txBox="1">
            <a:spLocks/>
          </p:cNvSpPr>
          <p:nvPr/>
        </p:nvSpPr>
        <p:spPr>
          <a:xfrm>
            <a:off x="455995" y="4009322"/>
            <a:ext cx="3261391" cy="42241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68916" marR="0" lvl="0" indent="-268916" algn="l" defTabSz="932742" rtl="0" eaLnBrk="1" fontAlgn="auto" latinLnBrk="0" hangingPunct="1">
              <a:lnSpc>
                <a:spcPct val="100000"/>
              </a:lnSpc>
              <a:spcBef>
                <a:spcPct val="0"/>
              </a:spcBef>
              <a:spcAft>
                <a:spcPts val="0"/>
              </a:spcAft>
              <a:buClrTx/>
              <a:buSzTx/>
              <a:buFont typeface="+mj-lt"/>
              <a:buAutoNum type="arabicPeriod" startAt="4"/>
              <a:tabLst/>
              <a:defRPr/>
            </a:pPr>
            <a:r>
              <a:rPr kumimoji="0" lang="en-US" sz="1372" b="0" i="0" u="none" strike="noStrike" kern="1200" cap="none" spc="0" normalizeH="0" baseline="0" noProof="0">
                <a:ln w="3175">
                  <a:noFill/>
                </a:ln>
                <a:solidFill>
                  <a:srgbClr val="0078D4"/>
                </a:solidFill>
                <a:effectLst/>
                <a:uLnTx/>
                <a:uFillTx/>
                <a:latin typeface="Segoe UI" panose="020B0502040204020203" pitchFamily="34" charset="0"/>
                <a:ea typeface="+mn-ea"/>
                <a:cs typeface="Segoe UI" pitchFamily="34" charset="0"/>
              </a:rPr>
              <a:t>Use </a:t>
            </a:r>
            <a:r>
              <a:rPr kumimoji="0" lang="en-US" sz="1372" b="0" i="0" u="none" strike="noStrike" kern="1200" cap="none" spc="0" normalizeH="0" baseline="0" noProof="0" err="1">
                <a:ln w="3175">
                  <a:noFill/>
                </a:ln>
                <a:solidFill>
                  <a:srgbClr val="0078D4"/>
                </a:solidFill>
                <a:effectLst/>
                <a:uLnTx/>
                <a:uFillTx/>
                <a:latin typeface="Segoe UI" panose="020B0502040204020203" pitchFamily="34" charset="0"/>
                <a:ea typeface="+mn-ea"/>
                <a:cs typeface="Segoe UI" pitchFamily="34" charset="0"/>
              </a:rPr>
              <a:t>VNet</a:t>
            </a:r>
            <a:r>
              <a:rPr kumimoji="0" lang="en-US" sz="1372" b="0" i="0" u="none" strike="noStrike" kern="1200" cap="none" spc="0" normalizeH="0" baseline="0" noProof="0">
                <a:ln w="3175">
                  <a:noFill/>
                </a:ln>
                <a:solidFill>
                  <a:srgbClr val="0078D4"/>
                </a:solidFill>
                <a:effectLst/>
                <a:uLnTx/>
                <a:uFillTx/>
                <a:latin typeface="Segoe UI" panose="020B0502040204020203" pitchFamily="34" charset="0"/>
                <a:ea typeface="+mn-ea"/>
                <a:cs typeface="Segoe UI" pitchFamily="34" charset="0"/>
              </a:rPr>
              <a:t> peering to connect to other </a:t>
            </a:r>
            <a:r>
              <a:rPr kumimoji="0" lang="en-US" sz="1372" b="0" i="0" u="none" strike="noStrike" kern="1200" cap="none" spc="0" normalizeH="0" baseline="0" noProof="0" err="1">
                <a:ln w="3175">
                  <a:noFill/>
                </a:ln>
                <a:solidFill>
                  <a:srgbClr val="0078D4"/>
                </a:solidFill>
                <a:effectLst/>
                <a:uLnTx/>
                <a:uFillTx/>
                <a:latin typeface="Segoe UI" panose="020B0502040204020203" pitchFamily="34" charset="0"/>
                <a:ea typeface="+mn-ea"/>
                <a:cs typeface="Segoe UI" pitchFamily="34" charset="0"/>
              </a:rPr>
              <a:t>VNets</a:t>
            </a:r>
            <a:endParaRPr kumimoji="0" lang="en-US" sz="1372" b="0" i="0" u="none" strike="noStrike" kern="1200" cap="none" spc="0" normalizeH="0" baseline="0" noProof="0">
              <a:ln w="3175">
                <a:noFill/>
              </a:ln>
              <a:solidFill>
                <a:srgbClr val="0078D4"/>
              </a:solidFill>
              <a:effectLst/>
              <a:uLnTx/>
              <a:uFillTx/>
              <a:latin typeface="Segoe UI" panose="020B0502040204020203" pitchFamily="34" charset="0"/>
              <a:ea typeface="+mn-ea"/>
              <a:cs typeface="Segoe UI" pitchFamily="34" charset="0"/>
            </a:endParaRPr>
          </a:p>
        </p:txBody>
      </p:sp>
      <p:cxnSp>
        <p:nvCxnSpPr>
          <p:cNvPr id="98" name="Straight Arrow Connector 97">
            <a:extLst>
              <a:ext uri="{FF2B5EF4-FFF2-40B4-BE49-F238E27FC236}">
                <a16:creationId xmlns:a16="http://schemas.microsoft.com/office/drawing/2014/main" id="{4FDDB61A-CA78-4614-91C3-52CA151424B6}"/>
              </a:ext>
            </a:extLst>
          </p:cNvPr>
          <p:cNvCxnSpPr>
            <a:cxnSpLocks/>
          </p:cNvCxnSpPr>
          <p:nvPr/>
        </p:nvCxnSpPr>
        <p:spPr>
          <a:xfrm>
            <a:off x="8783460" y="4297461"/>
            <a:ext cx="959899" cy="0"/>
          </a:xfrm>
          <a:prstGeom prst="straightConnector1">
            <a:avLst/>
          </a:prstGeom>
          <a:ln>
            <a:solidFill>
              <a:srgbClr val="0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22" name="Title 1">
            <a:extLst>
              <a:ext uri="{FF2B5EF4-FFF2-40B4-BE49-F238E27FC236}">
                <a16:creationId xmlns:a16="http://schemas.microsoft.com/office/drawing/2014/main" id="{88F6B0EF-A0F8-4F45-A3EF-4091E5DF231A}"/>
              </a:ext>
            </a:extLst>
          </p:cNvPr>
          <p:cNvSpPr txBox="1">
            <a:spLocks/>
          </p:cNvSpPr>
          <p:nvPr/>
        </p:nvSpPr>
        <p:spPr>
          <a:xfrm>
            <a:off x="8978738" y="4429511"/>
            <a:ext cx="569342" cy="30172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Service Endpoint</a:t>
            </a:r>
          </a:p>
        </p:txBody>
      </p:sp>
      <p:sp>
        <p:nvSpPr>
          <p:cNvPr id="126" name="Oval 125">
            <a:extLst>
              <a:ext uri="{FF2B5EF4-FFF2-40B4-BE49-F238E27FC236}">
                <a16:creationId xmlns:a16="http://schemas.microsoft.com/office/drawing/2014/main" id="{B9935394-2301-4383-A5C1-0CA427D2D7F1}"/>
              </a:ext>
            </a:extLst>
          </p:cNvPr>
          <p:cNvSpPr/>
          <p:nvPr/>
        </p:nvSpPr>
        <p:spPr bwMode="auto">
          <a:xfrm>
            <a:off x="9128945" y="3868151"/>
            <a:ext cx="268927" cy="268927"/>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5</a:t>
            </a:r>
          </a:p>
        </p:txBody>
      </p:sp>
      <p:grpSp>
        <p:nvGrpSpPr>
          <p:cNvPr id="28" name="Group 27">
            <a:extLst>
              <a:ext uri="{FF2B5EF4-FFF2-40B4-BE49-F238E27FC236}">
                <a16:creationId xmlns:a16="http://schemas.microsoft.com/office/drawing/2014/main" id="{056AFE44-5206-4A0E-B94B-94A6BD075FB9}"/>
              </a:ext>
            </a:extLst>
          </p:cNvPr>
          <p:cNvGrpSpPr/>
          <p:nvPr/>
        </p:nvGrpSpPr>
        <p:grpSpPr>
          <a:xfrm>
            <a:off x="9033700" y="4216410"/>
            <a:ext cx="459418" cy="171815"/>
            <a:chOff x="9214844" y="4300461"/>
            <a:chExt cx="468630" cy="175260"/>
          </a:xfrm>
        </p:grpSpPr>
        <p:sp>
          <p:nvSpPr>
            <p:cNvPr id="120" name="Rectangle 119">
              <a:extLst>
                <a:ext uri="{FF2B5EF4-FFF2-40B4-BE49-F238E27FC236}">
                  <a16:creationId xmlns:a16="http://schemas.microsoft.com/office/drawing/2014/main" id="{649ADDBB-93D5-4189-8F08-8A66031F9229}"/>
                </a:ext>
              </a:extLst>
            </p:cNvPr>
            <p:cNvSpPr/>
            <p:nvPr/>
          </p:nvSpPr>
          <p:spPr bwMode="auto">
            <a:xfrm>
              <a:off x="9214844" y="4300461"/>
              <a:ext cx="468630" cy="17526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Freeform: Shape 8">
              <a:extLst>
                <a:ext uri="{FF2B5EF4-FFF2-40B4-BE49-F238E27FC236}">
                  <a16:creationId xmlns:a16="http://schemas.microsoft.com/office/drawing/2014/main" id="{C51DB8A0-FF2E-4E2E-ACD3-22F77B9A3163}"/>
                </a:ext>
              </a:extLst>
            </p:cNvPr>
            <p:cNvSpPr/>
            <p:nvPr/>
          </p:nvSpPr>
          <p:spPr>
            <a:xfrm>
              <a:off x="9279097" y="4322015"/>
              <a:ext cx="314325" cy="123825"/>
            </a:xfrm>
            <a:custGeom>
              <a:avLst/>
              <a:gdLst>
                <a:gd name="connsiteX0" fmla="*/ 114777 w 314325"/>
                <a:gd name="connsiteY0" fmla="*/ 45244 h 123825"/>
                <a:gd name="connsiteX1" fmla="*/ 62389 w 314325"/>
                <a:gd name="connsiteY1" fmla="*/ 7144 h 123825"/>
                <a:gd name="connsiteX2" fmla="*/ 7144 w 314325"/>
                <a:gd name="connsiteY2" fmla="*/ 62387 h 123825"/>
                <a:gd name="connsiteX3" fmla="*/ 62389 w 314325"/>
                <a:gd name="connsiteY3" fmla="*/ 117632 h 123825"/>
                <a:gd name="connsiteX4" fmla="*/ 114777 w 314325"/>
                <a:gd name="connsiteY4" fmla="*/ 79532 h 123825"/>
                <a:gd name="connsiteX5" fmla="*/ 311944 w 314325"/>
                <a:gd name="connsiteY5" fmla="*/ 79532 h 123825"/>
                <a:gd name="connsiteX6" fmla="*/ 311944 w 314325"/>
                <a:gd name="connsiteY6" fmla="*/ 44290 h 123825"/>
                <a:gd name="connsiteX7" fmla="*/ 114777 w 314325"/>
                <a:gd name="connsiteY7" fmla="*/ 44290 h 123825"/>
                <a:gd name="connsiteX8" fmla="*/ 114777 w 314325"/>
                <a:gd name="connsiteY8" fmla="*/ 4524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4325" h="123825">
                  <a:moveTo>
                    <a:pt x="114777" y="45244"/>
                  </a:moveTo>
                  <a:cubicBezTo>
                    <a:pt x="107156" y="23336"/>
                    <a:pt x="87154" y="7144"/>
                    <a:pt x="62389" y="7144"/>
                  </a:cubicBezTo>
                  <a:cubicBezTo>
                    <a:pt x="31909" y="7144"/>
                    <a:pt x="7144" y="31907"/>
                    <a:pt x="7144" y="62387"/>
                  </a:cubicBezTo>
                  <a:cubicBezTo>
                    <a:pt x="7144" y="92869"/>
                    <a:pt x="31909" y="117632"/>
                    <a:pt x="62389" y="117632"/>
                  </a:cubicBezTo>
                  <a:cubicBezTo>
                    <a:pt x="87154" y="117632"/>
                    <a:pt x="107156" y="101440"/>
                    <a:pt x="114777" y="79532"/>
                  </a:cubicBezTo>
                  <a:lnTo>
                    <a:pt x="311944" y="79532"/>
                  </a:lnTo>
                  <a:lnTo>
                    <a:pt x="311944" y="44290"/>
                  </a:lnTo>
                  <a:lnTo>
                    <a:pt x="114777" y="44290"/>
                  </a:lnTo>
                  <a:lnTo>
                    <a:pt x="114777" y="45244"/>
                  </a:lnTo>
                  <a:close/>
                </a:path>
              </a:pathLst>
            </a:custGeom>
            <a:solidFill>
              <a:srgbClr val="0078D7"/>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27" name="Group 26">
            <a:extLst>
              <a:ext uri="{FF2B5EF4-FFF2-40B4-BE49-F238E27FC236}">
                <a16:creationId xmlns:a16="http://schemas.microsoft.com/office/drawing/2014/main" id="{4FD3FE9F-E341-4FEC-A90D-93D73DE9A6A9}"/>
              </a:ext>
            </a:extLst>
          </p:cNvPr>
          <p:cNvGrpSpPr/>
          <p:nvPr/>
        </p:nvGrpSpPr>
        <p:grpSpPr>
          <a:xfrm>
            <a:off x="9669844" y="3676920"/>
            <a:ext cx="666956" cy="872290"/>
            <a:chOff x="9863744" y="3750153"/>
            <a:chExt cx="680330" cy="889781"/>
          </a:xfrm>
        </p:grpSpPr>
        <p:sp>
          <p:nvSpPr>
            <p:cNvPr id="132" name="Title 1">
              <a:extLst>
                <a:ext uri="{FF2B5EF4-FFF2-40B4-BE49-F238E27FC236}">
                  <a16:creationId xmlns:a16="http://schemas.microsoft.com/office/drawing/2014/main" id="{9D84D353-6156-41AC-BA30-1C556CAB9C62}"/>
                </a:ext>
              </a:extLst>
            </p:cNvPr>
            <p:cNvSpPr txBox="1">
              <a:spLocks/>
            </p:cNvSpPr>
            <p:nvPr/>
          </p:nvSpPr>
          <p:spPr>
            <a:xfrm>
              <a:off x="9863744" y="3750153"/>
              <a:ext cx="680330" cy="307777"/>
            </a:xfrm>
            <a:prstGeom prst="rect">
              <a:avLst/>
            </a:prstGeom>
          </p:spPr>
          <p:txBody>
            <a:bodyPr vert="horz" wrap="square" lIns="0" tIns="0" rIns="0" bIns="0" rtlCol="0" anchor="b">
              <a:spAutoFit/>
            </a:bodyPr>
            <a:lstStyle>
              <a:defPPr>
                <a:defRPr lang="en-US"/>
              </a:defPPr>
              <a:lvl1pPr defTabSz="932742">
                <a:lnSpc>
                  <a:spcPct val="100000"/>
                </a:lnSpc>
                <a:spcBef>
                  <a:spcPct val="0"/>
                </a:spcBef>
                <a:buNone/>
                <a:defRPr sz="8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Azure SQL PaaS DB</a:t>
              </a:r>
            </a:p>
          </p:txBody>
        </p:sp>
        <p:grpSp>
          <p:nvGrpSpPr>
            <p:cNvPr id="26" name="Group 25">
              <a:extLst>
                <a:ext uri="{FF2B5EF4-FFF2-40B4-BE49-F238E27FC236}">
                  <a16:creationId xmlns:a16="http://schemas.microsoft.com/office/drawing/2014/main" id="{E59FFCF6-8065-48A9-AADE-200FA32A7B2C}"/>
                </a:ext>
              </a:extLst>
            </p:cNvPr>
            <p:cNvGrpSpPr/>
            <p:nvPr/>
          </p:nvGrpSpPr>
          <p:grpSpPr>
            <a:xfrm>
              <a:off x="9938733" y="4109582"/>
              <a:ext cx="530352" cy="530352"/>
              <a:chOff x="9983153" y="4109582"/>
              <a:chExt cx="530352" cy="530352"/>
            </a:xfrm>
          </p:grpSpPr>
          <p:sp>
            <p:nvSpPr>
              <p:cNvPr id="133" name="Rectangle: Rounded Corners 132">
                <a:extLst>
                  <a:ext uri="{FF2B5EF4-FFF2-40B4-BE49-F238E27FC236}">
                    <a16:creationId xmlns:a16="http://schemas.microsoft.com/office/drawing/2014/main" id="{966A962A-1E79-49A0-89BE-EB209D45D960}"/>
                  </a:ext>
                </a:extLst>
              </p:cNvPr>
              <p:cNvSpPr/>
              <p:nvPr/>
            </p:nvSpPr>
            <p:spPr bwMode="auto">
              <a:xfrm>
                <a:off x="9983153" y="4109582"/>
                <a:ext cx="530352" cy="530352"/>
              </a:xfrm>
              <a:prstGeom prst="roundRect">
                <a:avLst>
                  <a:gd name="adj" fmla="val 3125"/>
                </a:avLst>
              </a:prstGeom>
              <a:solidFill>
                <a:srgbClr val="0078D4">
                  <a:alpha val="5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grpSp>
            <p:nvGrpSpPr>
              <p:cNvPr id="134" name="Graphic 5">
                <a:extLst>
                  <a:ext uri="{FF2B5EF4-FFF2-40B4-BE49-F238E27FC236}">
                    <a16:creationId xmlns:a16="http://schemas.microsoft.com/office/drawing/2014/main" id="{6DF286B2-91DE-4C5E-842F-FF1EFE00924D}"/>
                  </a:ext>
                </a:extLst>
              </p:cNvPr>
              <p:cNvGrpSpPr/>
              <p:nvPr/>
            </p:nvGrpSpPr>
            <p:grpSpPr>
              <a:xfrm>
                <a:off x="10077282" y="4203711"/>
                <a:ext cx="342095" cy="342095"/>
                <a:chOff x="4450494" y="3276832"/>
                <a:chExt cx="476250" cy="476250"/>
              </a:xfrm>
            </p:grpSpPr>
            <p:sp>
              <p:nvSpPr>
                <p:cNvPr id="135" name="Freeform: Shape 134">
                  <a:extLst>
                    <a:ext uri="{FF2B5EF4-FFF2-40B4-BE49-F238E27FC236}">
                      <a16:creationId xmlns:a16="http://schemas.microsoft.com/office/drawing/2014/main" id="{53935243-4613-4874-909F-9BDAEC1C8CA4}"/>
                    </a:ext>
                  </a:extLst>
                </p:cNvPr>
                <p:cNvSpPr/>
                <p:nvPr/>
              </p:nvSpPr>
              <p:spPr>
                <a:xfrm>
                  <a:off x="4498186" y="3339106"/>
                  <a:ext cx="190500" cy="419100"/>
                </a:xfrm>
                <a:custGeom>
                  <a:avLst/>
                  <a:gdLst>
                    <a:gd name="connsiteX0" fmla="*/ 7144 w 190500"/>
                    <a:gd name="connsiteY0" fmla="*/ 7144 h 419100"/>
                    <a:gd name="connsiteX1" fmla="*/ 7144 w 190500"/>
                    <a:gd name="connsiteY1" fmla="*/ 351101 h 419100"/>
                    <a:gd name="connsiteX2" fmla="*/ 185671 w 190500"/>
                    <a:gd name="connsiteY2" fmla="*/ 415766 h 419100"/>
                    <a:gd name="connsiteX3" fmla="*/ 185671 w 190500"/>
                    <a:gd name="connsiteY3" fmla="*/ 7144 h 419100"/>
                    <a:gd name="connsiteX4" fmla="*/ 7144 w 190500"/>
                    <a:gd name="connsiteY4" fmla="*/ 7144 h 419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0" h="419100">
                      <a:moveTo>
                        <a:pt x="7144" y="7144"/>
                      </a:moveTo>
                      <a:lnTo>
                        <a:pt x="7144" y="351101"/>
                      </a:lnTo>
                      <a:cubicBezTo>
                        <a:pt x="7144" y="386810"/>
                        <a:pt x="87078" y="415766"/>
                        <a:pt x="185671" y="415766"/>
                      </a:cubicBezTo>
                      <a:lnTo>
                        <a:pt x="185671" y="7144"/>
                      </a:lnTo>
                      <a:cubicBezTo>
                        <a:pt x="185671" y="7144"/>
                        <a:pt x="7144" y="7144"/>
                        <a:pt x="7144" y="7144"/>
                      </a:cubicBez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37" name="Freeform: Shape 136">
                  <a:extLst>
                    <a:ext uri="{FF2B5EF4-FFF2-40B4-BE49-F238E27FC236}">
                      <a16:creationId xmlns:a16="http://schemas.microsoft.com/office/drawing/2014/main" id="{FC7C2C4A-2597-472E-BD68-CC7E43C5266D}"/>
                    </a:ext>
                  </a:extLst>
                </p:cNvPr>
                <p:cNvSpPr/>
                <p:nvPr/>
              </p:nvSpPr>
              <p:spPr>
                <a:xfrm>
                  <a:off x="4674265" y="3339106"/>
                  <a:ext cx="190500" cy="419100"/>
                </a:xfrm>
                <a:custGeom>
                  <a:avLst/>
                  <a:gdLst>
                    <a:gd name="connsiteX0" fmla="*/ 7144 w 190500"/>
                    <a:gd name="connsiteY0" fmla="*/ 415757 h 419100"/>
                    <a:gd name="connsiteX1" fmla="*/ 9592 w 190500"/>
                    <a:gd name="connsiteY1" fmla="*/ 415757 h 419100"/>
                    <a:gd name="connsiteX2" fmla="*/ 188119 w 190500"/>
                    <a:gd name="connsiteY2" fmla="*/ 351101 h 419100"/>
                    <a:gd name="connsiteX3" fmla="*/ 188119 w 190500"/>
                    <a:gd name="connsiteY3" fmla="*/ 7144 h 419100"/>
                    <a:gd name="connsiteX4" fmla="*/ 7144 w 190500"/>
                    <a:gd name="connsiteY4" fmla="*/ 7144 h 419100"/>
                    <a:gd name="connsiteX5" fmla="*/ 7144 w 190500"/>
                    <a:gd name="connsiteY5" fmla="*/ 415757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419100">
                      <a:moveTo>
                        <a:pt x="7144" y="415757"/>
                      </a:moveTo>
                      <a:lnTo>
                        <a:pt x="9592" y="415757"/>
                      </a:lnTo>
                      <a:cubicBezTo>
                        <a:pt x="108185" y="415757"/>
                        <a:pt x="188119" y="386820"/>
                        <a:pt x="188119" y="351101"/>
                      </a:cubicBezTo>
                      <a:lnTo>
                        <a:pt x="188119" y="7144"/>
                      </a:lnTo>
                      <a:lnTo>
                        <a:pt x="7144" y="7144"/>
                      </a:lnTo>
                      <a:lnTo>
                        <a:pt x="7144" y="415757"/>
                      </a:lnTo>
                      <a:close/>
                    </a:path>
                  </a:pathLst>
                </a:custGeom>
                <a:solidFill>
                  <a:srgbClr val="0072C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39" name="Freeform: Shape 138">
                  <a:extLst>
                    <a:ext uri="{FF2B5EF4-FFF2-40B4-BE49-F238E27FC236}">
                      <a16:creationId xmlns:a16="http://schemas.microsoft.com/office/drawing/2014/main" id="{1EC443BB-00A1-44A6-8232-E90F899DDE60}"/>
                    </a:ext>
                  </a:extLst>
                </p:cNvPr>
                <p:cNvSpPr/>
                <p:nvPr/>
              </p:nvSpPr>
              <p:spPr>
                <a:xfrm>
                  <a:off x="4674265" y="3339106"/>
                  <a:ext cx="190500" cy="419100"/>
                </a:xfrm>
                <a:custGeom>
                  <a:avLst/>
                  <a:gdLst>
                    <a:gd name="connsiteX0" fmla="*/ 7144 w 190500"/>
                    <a:gd name="connsiteY0" fmla="*/ 415757 h 419100"/>
                    <a:gd name="connsiteX1" fmla="*/ 9592 w 190500"/>
                    <a:gd name="connsiteY1" fmla="*/ 415757 h 419100"/>
                    <a:gd name="connsiteX2" fmla="*/ 188119 w 190500"/>
                    <a:gd name="connsiteY2" fmla="*/ 351101 h 419100"/>
                    <a:gd name="connsiteX3" fmla="*/ 188119 w 190500"/>
                    <a:gd name="connsiteY3" fmla="*/ 7144 h 419100"/>
                    <a:gd name="connsiteX4" fmla="*/ 7144 w 190500"/>
                    <a:gd name="connsiteY4" fmla="*/ 7144 h 419100"/>
                    <a:gd name="connsiteX5" fmla="*/ 7144 w 190500"/>
                    <a:gd name="connsiteY5" fmla="*/ 415757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419100">
                      <a:moveTo>
                        <a:pt x="7144" y="415757"/>
                      </a:moveTo>
                      <a:lnTo>
                        <a:pt x="9592" y="415757"/>
                      </a:lnTo>
                      <a:cubicBezTo>
                        <a:pt x="108185" y="415757"/>
                        <a:pt x="188119" y="386820"/>
                        <a:pt x="188119" y="351101"/>
                      </a:cubicBezTo>
                      <a:lnTo>
                        <a:pt x="188119" y="7144"/>
                      </a:lnTo>
                      <a:lnTo>
                        <a:pt x="7144" y="7144"/>
                      </a:lnTo>
                      <a:lnTo>
                        <a:pt x="7144" y="415757"/>
                      </a:ln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40" name="Freeform: Shape 139">
                  <a:extLst>
                    <a:ext uri="{FF2B5EF4-FFF2-40B4-BE49-F238E27FC236}">
                      <a16:creationId xmlns:a16="http://schemas.microsoft.com/office/drawing/2014/main" id="{5581D925-ED4E-40C2-AEB9-A59CB0B43AE5}"/>
                    </a:ext>
                  </a:extLst>
                </p:cNvPr>
                <p:cNvSpPr/>
                <p:nvPr/>
              </p:nvSpPr>
              <p:spPr>
                <a:xfrm>
                  <a:off x="4498186" y="3274451"/>
                  <a:ext cx="361950" cy="142875"/>
                </a:xfrm>
                <a:custGeom>
                  <a:avLst/>
                  <a:gdLst>
                    <a:gd name="connsiteX0" fmla="*/ 364198 w 361950"/>
                    <a:gd name="connsiteY0" fmla="*/ 71799 h 142875"/>
                    <a:gd name="connsiteX1" fmla="*/ 185671 w 361950"/>
                    <a:gd name="connsiteY1" fmla="*/ 136455 h 142875"/>
                    <a:gd name="connsiteX2" fmla="*/ 7144 w 361950"/>
                    <a:gd name="connsiteY2" fmla="*/ 71799 h 142875"/>
                    <a:gd name="connsiteX3" fmla="*/ 185671 w 361950"/>
                    <a:gd name="connsiteY3" fmla="*/ 7144 h 142875"/>
                    <a:gd name="connsiteX4" fmla="*/ 364198 w 361950"/>
                    <a:gd name="connsiteY4" fmla="*/ 71799 h 142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1950" h="142875">
                      <a:moveTo>
                        <a:pt x="364198" y="71799"/>
                      </a:moveTo>
                      <a:cubicBezTo>
                        <a:pt x="364198" y="107509"/>
                        <a:pt x="284264" y="136455"/>
                        <a:pt x="185671" y="136455"/>
                      </a:cubicBezTo>
                      <a:cubicBezTo>
                        <a:pt x="87078" y="136455"/>
                        <a:pt x="7144" y="107509"/>
                        <a:pt x="7144" y="71799"/>
                      </a:cubicBezTo>
                      <a:cubicBezTo>
                        <a:pt x="7144" y="36090"/>
                        <a:pt x="87078" y="7144"/>
                        <a:pt x="185671" y="7144"/>
                      </a:cubicBezTo>
                      <a:cubicBezTo>
                        <a:pt x="284264" y="7144"/>
                        <a:pt x="364198" y="36090"/>
                        <a:pt x="364198" y="71799"/>
                      </a:cubicBezTo>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41" name="Freeform: Shape 140">
                  <a:extLst>
                    <a:ext uri="{FF2B5EF4-FFF2-40B4-BE49-F238E27FC236}">
                      <a16:creationId xmlns:a16="http://schemas.microsoft.com/office/drawing/2014/main" id="{4C792A26-C4EF-4305-9C55-80A114B67ABD}"/>
                    </a:ext>
                  </a:extLst>
                </p:cNvPr>
                <p:cNvSpPr/>
                <p:nvPr/>
              </p:nvSpPr>
              <p:spPr>
                <a:xfrm>
                  <a:off x="4534676" y="3292720"/>
                  <a:ext cx="295275" cy="95250"/>
                </a:xfrm>
                <a:custGeom>
                  <a:avLst/>
                  <a:gdLst>
                    <a:gd name="connsiteX0" fmla="*/ 291208 w 295275"/>
                    <a:gd name="connsiteY0" fmla="*/ 49806 h 95250"/>
                    <a:gd name="connsiteX1" fmla="*/ 149181 w 295275"/>
                    <a:gd name="connsiteY1" fmla="*/ 92469 h 95250"/>
                    <a:gd name="connsiteX2" fmla="*/ 7144 w 295275"/>
                    <a:gd name="connsiteY2" fmla="*/ 49806 h 95250"/>
                    <a:gd name="connsiteX3" fmla="*/ 149181 w 295275"/>
                    <a:gd name="connsiteY3" fmla="*/ 7144 h 95250"/>
                    <a:gd name="connsiteX4" fmla="*/ 291208 w 295275"/>
                    <a:gd name="connsiteY4" fmla="*/ 49806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275" h="95250">
                      <a:moveTo>
                        <a:pt x="291208" y="49806"/>
                      </a:moveTo>
                      <a:cubicBezTo>
                        <a:pt x="291208" y="73381"/>
                        <a:pt x="227619" y="92469"/>
                        <a:pt x="149181" y="92469"/>
                      </a:cubicBezTo>
                      <a:cubicBezTo>
                        <a:pt x="70742" y="92469"/>
                        <a:pt x="7144" y="73381"/>
                        <a:pt x="7144" y="49806"/>
                      </a:cubicBezTo>
                      <a:cubicBezTo>
                        <a:pt x="7144" y="26241"/>
                        <a:pt x="70742" y="7144"/>
                        <a:pt x="149181" y="7144"/>
                      </a:cubicBezTo>
                      <a:cubicBezTo>
                        <a:pt x="227619" y="7144"/>
                        <a:pt x="291208" y="26241"/>
                        <a:pt x="291208" y="49806"/>
                      </a:cubicBezTo>
                    </a:path>
                  </a:pathLst>
                </a:custGeom>
                <a:solidFill>
                  <a:schemeClr val="bg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42" name="Freeform: Shape 141">
                  <a:extLst>
                    <a:ext uri="{FF2B5EF4-FFF2-40B4-BE49-F238E27FC236}">
                      <a16:creationId xmlns:a16="http://schemas.microsoft.com/office/drawing/2014/main" id="{BDC16520-21DE-470B-A29B-B632426360F0}"/>
                    </a:ext>
                  </a:extLst>
                </p:cNvPr>
                <p:cNvSpPr/>
                <p:nvPr/>
              </p:nvSpPr>
              <p:spPr>
                <a:xfrm>
                  <a:off x="4534685" y="3292729"/>
                  <a:ext cx="295275" cy="76200"/>
                </a:xfrm>
                <a:custGeom>
                  <a:avLst/>
                  <a:gdLst>
                    <a:gd name="connsiteX0" fmla="*/ 261442 w 295275"/>
                    <a:gd name="connsiteY0" fmla="*/ 75867 h 76200"/>
                    <a:gd name="connsiteX1" fmla="*/ 291208 w 295275"/>
                    <a:gd name="connsiteY1" fmla="*/ 49816 h 76200"/>
                    <a:gd name="connsiteX2" fmla="*/ 149171 w 295275"/>
                    <a:gd name="connsiteY2" fmla="*/ 7144 h 76200"/>
                    <a:gd name="connsiteX3" fmla="*/ 7144 w 295275"/>
                    <a:gd name="connsiteY3" fmla="*/ 49816 h 76200"/>
                    <a:gd name="connsiteX4" fmla="*/ 36909 w 295275"/>
                    <a:gd name="connsiteY4" fmla="*/ 75867 h 76200"/>
                    <a:gd name="connsiteX5" fmla="*/ 149171 w 295275"/>
                    <a:gd name="connsiteY5" fmla="*/ 59284 h 76200"/>
                    <a:gd name="connsiteX6" fmla="*/ 261442 w 295275"/>
                    <a:gd name="connsiteY6" fmla="*/ 75867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5275" h="76200">
                      <a:moveTo>
                        <a:pt x="261442" y="75867"/>
                      </a:moveTo>
                      <a:cubicBezTo>
                        <a:pt x="280035" y="68656"/>
                        <a:pt x="291208" y="59627"/>
                        <a:pt x="291208" y="49816"/>
                      </a:cubicBezTo>
                      <a:cubicBezTo>
                        <a:pt x="291208" y="26241"/>
                        <a:pt x="227619" y="7144"/>
                        <a:pt x="149171" y="7144"/>
                      </a:cubicBezTo>
                      <a:cubicBezTo>
                        <a:pt x="70733" y="7144"/>
                        <a:pt x="7144" y="26241"/>
                        <a:pt x="7144" y="49816"/>
                      </a:cubicBezTo>
                      <a:cubicBezTo>
                        <a:pt x="7144" y="59627"/>
                        <a:pt x="18317" y="68656"/>
                        <a:pt x="36909" y="75867"/>
                      </a:cubicBezTo>
                      <a:cubicBezTo>
                        <a:pt x="62875" y="65789"/>
                        <a:pt x="103451" y="59284"/>
                        <a:pt x="149171" y="59284"/>
                      </a:cubicBezTo>
                      <a:cubicBezTo>
                        <a:pt x="194901" y="59284"/>
                        <a:pt x="235458" y="65789"/>
                        <a:pt x="261442" y="75867"/>
                      </a:cubicBezTo>
                    </a:path>
                  </a:pathLst>
                </a:custGeom>
                <a:solidFill>
                  <a:schemeClr val="bg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43" name="Freeform: Shape 142">
                  <a:extLst>
                    <a:ext uri="{FF2B5EF4-FFF2-40B4-BE49-F238E27FC236}">
                      <a16:creationId xmlns:a16="http://schemas.microsoft.com/office/drawing/2014/main" id="{A3C03F4B-0833-494B-8112-EF2F95641510}"/>
                    </a:ext>
                  </a:extLst>
                </p:cNvPr>
                <p:cNvSpPr/>
                <p:nvPr/>
              </p:nvSpPr>
              <p:spPr>
                <a:xfrm>
                  <a:off x="4546630" y="3494974"/>
                  <a:ext cx="85725" cy="123825"/>
                </a:xfrm>
                <a:custGeom>
                  <a:avLst/>
                  <a:gdLst>
                    <a:gd name="connsiteX0" fmla="*/ 80524 w 85725"/>
                    <a:gd name="connsiteY0" fmla="*/ 90030 h 123825"/>
                    <a:gd name="connsiteX1" fmla="*/ 68894 w 85725"/>
                    <a:gd name="connsiteY1" fmla="*/ 114862 h 123825"/>
                    <a:gd name="connsiteX2" fmla="*/ 36766 w 85725"/>
                    <a:gd name="connsiteY2" fmla="*/ 123663 h 123825"/>
                    <a:gd name="connsiteX3" fmla="*/ 7610 w 85725"/>
                    <a:gd name="connsiteY3" fmla="*/ 117377 h 123825"/>
                    <a:gd name="connsiteX4" fmla="*/ 7610 w 85725"/>
                    <a:gd name="connsiteY4" fmla="*/ 92231 h 123825"/>
                    <a:gd name="connsiteX5" fmla="*/ 37386 w 85725"/>
                    <a:gd name="connsiteY5" fmla="*/ 103708 h 123825"/>
                    <a:gd name="connsiteX6" fmla="*/ 49530 w 85725"/>
                    <a:gd name="connsiteY6" fmla="*/ 100565 h 123825"/>
                    <a:gd name="connsiteX7" fmla="*/ 53816 w 85725"/>
                    <a:gd name="connsiteY7" fmla="*/ 92231 h 123825"/>
                    <a:gd name="connsiteX8" fmla="*/ 49692 w 85725"/>
                    <a:gd name="connsiteY8" fmla="*/ 83353 h 123825"/>
                    <a:gd name="connsiteX9" fmla="*/ 32918 w 85725"/>
                    <a:gd name="connsiteY9" fmla="*/ 73609 h 123825"/>
                    <a:gd name="connsiteX10" fmla="*/ 7144 w 85725"/>
                    <a:gd name="connsiteY10" fmla="*/ 40615 h 123825"/>
                    <a:gd name="connsiteX11" fmla="*/ 18383 w 85725"/>
                    <a:gd name="connsiteY11" fmla="*/ 16297 h 123825"/>
                    <a:gd name="connsiteX12" fmla="*/ 48235 w 85725"/>
                    <a:gd name="connsiteY12" fmla="*/ 7144 h 123825"/>
                    <a:gd name="connsiteX13" fmla="*/ 75581 w 85725"/>
                    <a:gd name="connsiteY13" fmla="*/ 11468 h 123825"/>
                    <a:gd name="connsiteX14" fmla="*/ 75581 w 85725"/>
                    <a:gd name="connsiteY14" fmla="*/ 34957 h 123825"/>
                    <a:gd name="connsiteX15" fmla="*/ 49654 w 85725"/>
                    <a:gd name="connsiteY15" fmla="*/ 27099 h 123825"/>
                    <a:gd name="connsiteX16" fmla="*/ 38110 w 85725"/>
                    <a:gd name="connsiteY16" fmla="*/ 30194 h 123825"/>
                    <a:gd name="connsiteX17" fmla="*/ 33871 w 85725"/>
                    <a:gd name="connsiteY17" fmla="*/ 38481 h 123825"/>
                    <a:gd name="connsiteX18" fmla="*/ 37290 w 85725"/>
                    <a:gd name="connsiteY18" fmla="*/ 47244 h 123825"/>
                    <a:gd name="connsiteX19" fmla="*/ 51311 w 85725"/>
                    <a:gd name="connsiteY19" fmla="*/ 55693 h 123825"/>
                    <a:gd name="connsiteX20" fmla="*/ 73828 w 85725"/>
                    <a:gd name="connsiteY20" fmla="*/ 70856 h 123825"/>
                    <a:gd name="connsiteX21" fmla="*/ 80524 w 85725"/>
                    <a:gd name="connsiteY21" fmla="*/ 90030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85725" h="123825">
                      <a:moveTo>
                        <a:pt x="80524" y="90030"/>
                      </a:moveTo>
                      <a:cubicBezTo>
                        <a:pt x="80524" y="100717"/>
                        <a:pt x="76648" y="108995"/>
                        <a:pt x="68894" y="114862"/>
                      </a:cubicBezTo>
                      <a:cubicBezTo>
                        <a:pt x="61141" y="120729"/>
                        <a:pt x="50435" y="123663"/>
                        <a:pt x="36766" y="123663"/>
                      </a:cubicBezTo>
                      <a:cubicBezTo>
                        <a:pt x="25136" y="123663"/>
                        <a:pt x="15421" y="121568"/>
                        <a:pt x="7610" y="117377"/>
                      </a:cubicBezTo>
                      <a:lnTo>
                        <a:pt x="7610" y="92231"/>
                      </a:lnTo>
                      <a:cubicBezTo>
                        <a:pt x="16621" y="99879"/>
                        <a:pt x="26546" y="103708"/>
                        <a:pt x="37386" y="103708"/>
                      </a:cubicBezTo>
                      <a:cubicBezTo>
                        <a:pt x="42624" y="103708"/>
                        <a:pt x="46672" y="102660"/>
                        <a:pt x="49530" y="100565"/>
                      </a:cubicBezTo>
                      <a:cubicBezTo>
                        <a:pt x="52388" y="98469"/>
                        <a:pt x="53816" y="95698"/>
                        <a:pt x="53816" y="92231"/>
                      </a:cubicBezTo>
                      <a:cubicBezTo>
                        <a:pt x="53816" y="88830"/>
                        <a:pt x="52445" y="85868"/>
                        <a:pt x="49692" y="83353"/>
                      </a:cubicBezTo>
                      <a:cubicBezTo>
                        <a:pt x="46939" y="80839"/>
                        <a:pt x="41348" y="77591"/>
                        <a:pt x="32918" y="73609"/>
                      </a:cubicBezTo>
                      <a:cubicBezTo>
                        <a:pt x="15735" y="65551"/>
                        <a:pt x="7144" y="54540"/>
                        <a:pt x="7144" y="40615"/>
                      </a:cubicBezTo>
                      <a:cubicBezTo>
                        <a:pt x="7144" y="30509"/>
                        <a:pt x="10887" y="22403"/>
                        <a:pt x="18383" y="16297"/>
                      </a:cubicBezTo>
                      <a:cubicBezTo>
                        <a:pt x="25870" y="10201"/>
                        <a:pt x="35824" y="7144"/>
                        <a:pt x="48235" y="7144"/>
                      </a:cubicBezTo>
                      <a:cubicBezTo>
                        <a:pt x="59236" y="7144"/>
                        <a:pt x="68342" y="8592"/>
                        <a:pt x="75581" y="11468"/>
                      </a:cubicBezTo>
                      <a:lnTo>
                        <a:pt x="75581" y="34957"/>
                      </a:lnTo>
                      <a:cubicBezTo>
                        <a:pt x="67989" y="29718"/>
                        <a:pt x="59341" y="27099"/>
                        <a:pt x="49654" y="27099"/>
                      </a:cubicBezTo>
                      <a:cubicBezTo>
                        <a:pt x="44787" y="27099"/>
                        <a:pt x="40938" y="28127"/>
                        <a:pt x="38110" y="30194"/>
                      </a:cubicBezTo>
                      <a:cubicBezTo>
                        <a:pt x="35281" y="32271"/>
                        <a:pt x="33871" y="35033"/>
                        <a:pt x="33871" y="38481"/>
                      </a:cubicBezTo>
                      <a:cubicBezTo>
                        <a:pt x="33871" y="42043"/>
                        <a:pt x="35004" y="44968"/>
                        <a:pt x="37290" y="47244"/>
                      </a:cubicBezTo>
                      <a:cubicBezTo>
                        <a:pt x="39567" y="49520"/>
                        <a:pt x="44244" y="52340"/>
                        <a:pt x="51311" y="55693"/>
                      </a:cubicBezTo>
                      <a:cubicBezTo>
                        <a:pt x="61846" y="60674"/>
                        <a:pt x="69342" y="65723"/>
                        <a:pt x="73828" y="70856"/>
                      </a:cubicBezTo>
                      <a:cubicBezTo>
                        <a:pt x="78286" y="76000"/>
                        <a:pt x="80524" y="82391"/>
                        <a:pt x="80524" y="90030"/>
                      </a:cubicBezTo>
                      <a:close/>
                    </a:path>
                  </a:pathLst>
                </a:custGeom>
                <a:solidFill>
                  <a:srgbClr val="FFFF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45" name="Freeform: Shape 144">
                  <a:extLst>
                    <a:ext uri="{FF2B5EF4-FFF2-40B4-BE49-F238E27FC236}">
                      <a16:creationId xmlns:a16="http://schemas.microsoft.com/office/drawing/2014/main" id="{983D3E48-649C-49FF-ADF5-51ADCBCF41D2}"/>
                    </a:ext>
                  </a:extLst>
                </p:cNvPr>
                <p:cNvSpPr/>
                <p:nvPr/>
              </p:nvSpPr>
              <p:spPr>
                <a:xfrm>
                  <a:off x="4630840" y="3494974"/>
                  <a:ext cx="123825" cy="152400"/>
                </a:xfrm>
                <a:custGeom>
                  <a:avLst/>
                  <a:gdLst>
                    <a:gd name="connsiteX0" fmla="*/ 117539 w 123825"/>
                    <a:gd name="connsiteY0" fmla="*/ 64579 h 152400"/>
                    <a:gd name="connsiteX1" fmla="*/ 108499 w 123825"/>
                    <a:gd name="connsiteY1" fmla="*/ 99070 h 152400"/>
                    <a:gd name="connsiteX2" fmla="*/ 83048 w 123825"/>
                    <a:gd name="connsiteY2" fmla="*/ 119577 h 152400"/>
                    <a:gd name="connsiteX3" fmla="*/ 115729 w 123825"/>
                    <a:gd name="connsiteY3" fmla="*/ 149828 h 152400"/>
                    <a:gd name="connsiteX4" fmla="*/ 82734 w 123825"/>
                    <a:gd name="connsiteY4" fmla="*/ 149828 h 152400"/>
                    <a:gd name="connsiteX5" fmla="*/ 59398 w 123825"/>
                    <a:gd name="connsiteY5" fmla="*/ 123663 h 152400"/>
                    <a:gd name="connsiteX6" fmla="*/ 32328 w 123825"/>
                    <a:gd name="connsiteY6" fmla="*/ 115729 h 152400"/>
                    <a:gd name="connsiteX7" fmla="*/ 13706 w 123825"/>
                    <a:gd name="connsiteY7" fmla="*/ 95498 h 152400"/>
                    <a:gd name="connsiteX8" fmla="*/ 7144 w 123825"/>
                    <a:gd name="connsiteY8" fmla="*/ 66856 h 152400"/>
                    <a:gd name="connsiteX9" fmla="*/ 14249 w 123825"/>
                    <a:gd name="connsiteY9" fmla="*/ 35623 h 152400"/>
                    <a:gd name="connsiteX10" fmla="*/ 34242 w 123825"/>
                    <a:gd name="connsiteY10" fmla="*/ 14526 h 152400"/>
                    <a:gd name="connsiteX11" fmla="*/ 63789 w 123825"/>
                    <a:gd name="connsiteY11" fmla="*/ 7144 h 152400"/>
                    <a:gd name="connsiteX12" fmla="*/ 91640 w 123825"/>
                    <a:gd name="connsiteY12" fmla="*/ 14297 h 152400"/>
                    <a:gd name="connsiteX13" fmla="*/ 110728 w 123825"/>
                    <a:gd name="connsiteY13" fmla="*/ 34642 h 152400"/>
                    <a:gd name="connsiteX14" fmla="*/ 117539 w 123825"/>
                    <a:gd name="connsiteY14" fmla="*/ 64579 h 152400"/>
                    <a:gd name="connsiteX15" fmla="*/ 90830 w 123825"/>
                    <a:gd name="connsiteY15" fmla="*/ 65999 h 152400"/>
                    <a:gd name="connsiteX16" fmla="*/ 83363 w 123825"/>
                    <a:gd name="connsiteY16" fmla="*/ 38929 h 152400"/>
                    <a:gd name="connsiteX17" fmla="*/ 62932 w 123825"/>
                    <a:gd name="connsiteY17" fmla="*/ 28985 h 152400"/>
                    <a:gd name="connsiteX18" fmla="*/ 41796 w 123825"/>
                    <a:gd name="connsiteY18" fmla="*/ 38957 h 152400"/>
                    <a:gd name="connsiteX19" fmla="*/ 33861 w 123825"/>
                    <a:gd name="connsiteY19" fmla="*/ 65513 h 152400"/>
                    <a:gd name="connsiteX20" fmla="*/ 41634 w 123825"/>
                    <a:gd name="connsiteY20" fmla="*/ 91869 h 152400"/>
                    <a:gd name="connsiteX21" fmla="*/ 62294 w 123825"/>
                    <a:gd name="connsiteY21" fmla="*/ 101727 h 152400"/>
                    <a:gd name="connsiteX22" fmla="*/ 83115 w 123825"/>
                    <a:gd name="connsiteY22" fmla="*/ 92183 h 152400"/>
                    <a:gd name="connsiteX23" fmla="*/ 90830 w 123825"/>
                    <a:gd name="connsiteY23" fmla="*/ 65999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3825" h="152400">
                      <a:moveTo>
                        <a:pt x="117539" y="64579"/>
                      </a:moveTo>
                      <a:cubicBezTo>
                        <a:pt x="117539" y="77829"/>
                        <a:pt x="114519" y="89335"/>
                        <a:pt x="108499" y="99070"/>
                      </a:cubicBezTo>
                      <a:cubicBezTo>
                        <a:pt x="102470" y="108814"/>
                        <a:pt x="93993" y="115643"/>
                        <a:pt x="83048" y="119577"/>
                      </a:cubicBezTo>
                      <a:lnTo>
                        <a:pt x="115729" y="149828"/>
                      </a:lnTo>
                      <a:lnTo>
                        <a:pt x="82734" y="149828"/>
                      </a:lnTo>
                      <a:lnTo>
                        <a:pt x="59398" y="123663"/>
                      </a:lnTo>
                      <a:cubicBezTo>
                        <a:pt x="49397" y="123301"/>
                        <a:pt x="40367" y="120653"/>
                        <a:pt x="32328" y="115729"/>
                      </a:cubicBezTo>
                      <a:cubicBezTo>
                        <a:pt x="24289" y="110814"/>
                        <a:pt x="18078" y="104061"/>
                        <a:pt x="13706" y="95498"/>
                      </a:cubicBezTo>
                      <a:cubicBezTo>
                        <a:pt x="9334" y="86935"/>
                        <a:pt x="7144" y="77381"/>
                        <a:pt x="7144" y="66856"/>
                      </a:cubicBezTo>
                      <a:cubicBezTo>
                        <a:pt x="7144" y="55178"/>
                        <a:pt x="9515" y="44767"/>
                        <a:pt x="14249" y="35623"/>
                      </a:cubicBezTo>
                      <a:cubicBezTo>
                        <a:pt x="18993" y="26479"/>
                        <a:pt x="25651" y="19450"/>
                        <a:pt x="34242" y="14526"/>
                      </a:cubicBezTo>
                      <a:cubicBezTo>
                        <a:pt x="42834" y="9611"/>
                        <a:pt x="52673" y="7144"/>
                        <a:pt x="63789" y="7144"/>
                      </a:cubicBezTo>
                      <a:cubicBezTo>
                        <a:pt x="74152" y="7144"/>
                        <a:pt x="83439" y="9525"/>
                        <a:pt x="91640" y="14297"/>
                      </a:cubicBezTo>
                      <a:cubicBezTo>
                        <a:pt x="99832" y="19060"/>
                        <a:pt x="106194" y="25841"/>
                        <a:pt x="110728" y="34642"/>
                      </a:cubicBezTo>
                      <a:cubicBezTo>
                        <a:pt x="115272" y="43444"/>
                        <a:pt x="117539" y="53426"/>
                        <a:pt x="117539" y="64579"/>
                      </a:cubicBezTo>
                      <a:close/>
                      <a:moveTo>
                        <a:pt x="90830" y="65999"/>
                      </a:moveTo>
                      <a:cubicBezTo>
                        <a:pt x="90830" y="54578"/>
                        <a:pt x="88344" y="45558"/>
                        <a:pt x="83363" y="38929"/>
                      </a:cubicBezTo>
                      <a:cubicBezTo>
                        <a:pt x="78381" y="32299"/>
                        <a:pt x="71580" y="28985"/>
                        <a:pt x="62932" y="28985"/>
                      </a:cubicBezTo>
                      <a:cubicBezTo>
                        <a:pt x="54131" y="28985"/>
                        <a:pt x="47092" y="32309"/>
                        <a:pt x="41796" y="38957"/>
                      </a:cubicBezTo>
                      <a:cubicBezTo>
                        <a:pt x="36509" y="45615"/>
                        <a:pt x="33861" y="54464"/>
                        <a:pt x="33861" y="65513"/>
                      </a:cubicBezTo>
                      <a:cubicBezTo>
                        <a:pt x="33861" y="76514"/>
                        <a:pt x="36452" y="85296"/>
                        <a:pt x="41634" y="91869"/>
                      </a:cubicBezTo>
                      <a:cubicBezTo>
                        <a:pt x="46825" y="98441"/>
                        <a:pt x="53702" y="101727"/>
                        <a:pt x="62294" y="101727"/>
                      </a:cubicBezTo>
                      <a:cubicBezTo>
                        <a:pt x="71047" y="101727"/>
                        <a:pt x="77981" y="98546"/>
                        <a:pt x="83115" y="92183"/>
                      </a:cubicBezTo>
                      <a:cubicBezTo>
                        <a:pt x="88259" y="85830"/>
                        <a:pt x="90830" y="77095"/>
                        <a:pt x="90830" y="65999"/>
                      </a:cubicBezTo>
                      <a:close/>
                    </a:path>
                  </a:pathLst>
                </a:custGeom>
                <a:solidFill>
                  <a:srgbClr val="FFFF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46" name="Freeform: Shape 145">
                  <a:extLst>
                    <a:ext uri="{FF2B5EF4-FFF2-40B4-BE49-F238E27FC236}">
                      <a16:creationId xmlns:a16="http://schemas.microsoft.com/office/drawing/2014/main" id="{DEDEC087-7599-4BE0-8B59-4A69A39B8E91}"/>
                    </a:ext>
                  </a:extLst>
                </p:cNvPr>
                <p:cNvSpPr/>
                <p:nvPr/>
              </p:nvSpPr>
              <p:spPr>
                <a:xfrm>
                  <a:off x="4759856" y="3496869"/>
                  <a:ext cx="76200" cy="123825"/>
                </a:xfrm>
                <a:custGeom>
                  <a:avLst/>
                  <a:gdLst>
                    <a:gd name="connsiteX0" fmla="*/ 74238 w 76200"/>
                    <a:gd name="connsiteY0" fmla="*/ 119805 h 123825"/>
                    <a:gd name="connsiteX1" fmla="*/ 7144 w 76200"/>
                    <a:gd name="connsiteY1" fmla="*/ 119805 h 123825"/>
                    <a:gd name="connsiteX2" fmla="*/ 7144 w 76200"/>
                    <a:gd name="connsiteY2" fmla="*/ 7144 h 123825"/>
                    <a:gd name="connsiteX3" fmla="*/ 32518 w 76200"/>
                    <a:gd name="connsiteY3" fmla="*/ 7144 h 123825"/>
                    <a:gd name="connsiteX4" fmla="*/ 32518 w 76200"/>
                    <a:gd name="connsiteY4" fmla="*/ 99222 h 123825"/>
                    <a:gd name="connsiteX5" fmla="*/ 74238 w 76200"/>
                    <a:gd name="connsiteY5" fmla="*/ 99222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200" h="123825">
                      <a:moveTo>
                        <a:pt x="74238" y="119805"/>
                      </a:moveTo>
                      <a:lnTo>
                        <a:pt x="7144" y="119805"/>
                      </a:lnTo>
                      <a:lnTo>
                        <a:pt x="7144" y="7144"/>
                      </a:lnTo>
                      <a:lnTo>
                        <a:pt x="32518" y="7144"/>
                      </a:lnTo>
                      <a:lnTo>
                        <a:pt x="32518" y="99222"/>
                      </a:lnTo>
                      <a:lnTo>
                        <a:pt x="74238" y="99222"/>
                      </a:lnTo>
                      <a:close/>
                    </a:path>
                  </a:pathLst>
                </a:custGeom>
                <a:solidFill>
                  <a:srgbClr val="FFFF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grpSp>
      <p:sp>
        <p:nvSpPr>
          <p:cNvPr id="148" name="Title 16">
            <a:extLst>
              <a:ext uri="{FF2B5EF4-FFF2-40B4-BE49-F238E27FC236}">
                <a16:creationId xmlns:a16="http://schemas.microsoft.com/office/drawing/2014/main" id="{351D8574-0374-48BF-A136-60FF7588A95E}"/>
              </a:ext>
            </a:extLst>
          </p:cNvPr>
          <p:cNvSpPr txBox="1">
            <a:spLocks/>
          </p:cNvSpPr>
          <p:nvPr/>
        </p:nvSpPr>
        <p:spPr>
          <a:xfrm>
            <a:off x="455995" y="4690009"/>
            <a:ext cx="3261391" cy="633625"/>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68916" marR="0" lvl="0" indent="-268916" algn="l" defTabSz="932742" rtl="0" eaLnBrk="1" fontAlgn="auto" latinLnBrk="0" hangingPunct="1">
              <a:lnSpc>
                <a:spcPct val="100000"/>
              </a:lnSpc>
              <a:spcBef>
                <a:spcPct val="0"/>
              </a:spcBef>
              <a:spcAft>
                <a:spcPts val="0"/>
              </a:spcAft>
              <a:buClrTx/>
              <a:buSzTx/>
              <a:buFont typeface="+mj-lt"/>
              <a:buAutoNum type="arabicPeriod" startAt="5"/>
              <a:tabLst/>
              <a:defRPr/>
            </a:pPr>
            <a:r>
              <a:rPr kumimoji="0" lang="en-US" sz="1372" b="0" i="0" u="none" strike="noStrike" kern="1200" cap="none" spc="0" normalizeH="0" baseline="0" noProof="0">
                <a:ln w="3175">
                  <a:noFill/>
                </a:ln>
                <a:solidFill>
                  <a:srgbClr val="0078D4"/>
                </a:solidFill>
                <a:effectLst/>
                <a:uLnTx/>
                <a:uFillTx/>
                <a:latin typeface="Segoe UI" panose="020B0502040204020203" pitchFamily="34" charset="0"/>
                <a:ea typeface="+mn-ea"/>
                <a:cs typeface="Segoe UI" pitchFamily="34" charset="0"/>
              </a:rPr>
              <a:t>Connect AKS cluster securely and privately to other Azure resources using </a:t>
            </a:r>
            <a:r>
              <a:rPr kumimoji="0" lang="en-US" sz="1372" b="0" i="0" u="none" strike="noStrike" kern="1200" cap="none" spc="0" normalizeH="0" baseline="0" noProof="0" err="1">
                <a:ln w="3175">
                  <a:noFill/>
                </a:ln>
                <a:solidFill>
                  <a:srgbClr val="0078D4"/>
                </a:solidFill>
                <a:effectLst/>
                <a:uLnTx/>
                <a:uFillTx/>
                <a:latin typeface="Segoe UI" panose="020B0502040204020203" pitchFamily="34" charset="0"/>
                <a:ea typeface="+mn-ea"/>
                <a:cs typeface="Segoe UI" pitchFamily="34" charset="0"/>
              </a:rPr>
              <a:t>VNet</a:t>
            </a:r>
            <a:r>
              <a:rPr kumimoji="0" lang="en-US" sz="1372" b="0" i="0" u="none" strike="noStrike" kern="1200" cap="none" spc="0" normalizeH="0" baseline="0" noProof="0">
                <a:ln w="3175">
                  <a:noFill/>
                </a:ln>
                <a:solidFill>
                  <a:srgbClr val="0078D4"/>
                </a:solidFill>
                <a:effectLst/>
                <a:uLnTx/>
                <a:uFillTx/>
                <a:latin typeface="Segoe UI" panose="020B0502040204020203" pitchFamily="34" charset="0"/>
                <a:ea typeface="+mn-ea"/>
                <a:cs typeface="Segoe UI" pitchFamily="34" charset="0"/>
              </a:rPr>
              <a:t> endpoints</a:t>
            </a:r>
          </a:p>
        </p:txBody>
      </p:sp>
    </p:spTree>
    <p:extLst>
      <p:ext uri="{BB962C8B-B14F-4D97-AF65-F5344CB8AC3E}">
        <p14:creationId xmlns:p14="http://schemas.microsoft.com/office/powerpoint/2010/main" val="1632489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svg="http://schemas.microsoft.com/office/drawing/2016/SVG/main" xmlns:a14="http://schemas.microsoft.com/office/drawing/2010/main" xmlns:a16="http://schemas.microsoft.com/office/drawing/2014/main"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04"/>
                                        </p:tgtEl>
                                        <p:attrNameLst>
                                          <p:attrName>style.visibility</p:attrName>
                                        </p:attrNameLst>
                                      </p:cBhvr>
                                      <p:to>
                                        <p:strVal val="visible"/>
                                      </p:to>
                                    </p:set>
                                    <p:animEffect transition="in" filter="fade">
                                      <p:cBhvr>
                                        <p:cTn id="7" dur="500"/>
                                        <p:tgtEl>
                                          <p:spTgt spid="20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7"/>
                                        </p:tgtEl>
                                        <p:attrNameLst>
                                          <p:attrName>style.visibility</p:attrName>
                                        </p:attrNameLst>
                                      </p:cBhvr>
                                      <p:to>
                                        <p:strVal val="visible"/>
                                      </p:to>
                                    </p:set>
                                    <p:animEffect transition="in" filter="fade">
                                      <p:cBhvr>
                                        <p:cTn id="10" dur="500"/>
                                        <p:tgtEl>
                                          <p:spTgt spid="207"/>
                                        </p:tgtEl>
                                      </p:cBhvr>
                                    </p:animEffect>
                                  </p:childTnLst>
                                </p:cTn>
                              </p:par>
                              <p:par>
                                <p:cTn id="11" presetID="10" presetClass="entr" presetSubtype="0" fill="hold" nodeType="withEffect">
                                  <p:stCondLst>
                                    <p:cond delay="0"/>
                                  </p:stCondLst>
                                  <p:childTnLst>
                                    <p:set>
                                      <p:cBhvr>
                                        <p:cTn id="12" dur="1" fill="hold">
                                          <p:stCondLst>
                                            <p:cond delay="0"/>
                                          </p:stCondLst>
                                        </p:cTn>
                                        <p:tgtEl>
                                          <p:spTgt spid="77"/>
                                        </p:tgtEl>
                                        <p:attrNameLst>
                                          <p:attrName>style.visibility</p:attrName>
                                        </p:attrNameLst>
                                      </p:cBhvr>
                                      <p:to>
                                        <p:strVal val="visible"/>
                                      </p:to>
                                    </p:set>
                                    <p:animEffect transition="in" filter="fade">
                                      <p:cBhvr>
                                        <p:cTn id="13" dur="500"/>
                                        <p:tgtEl>
                                          <p:spTgt spid="77"/>
                                        </p:tgtEl>
                                      </p:cBhvr>
                                    </p:animEffec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70"/>
                                        </p:tgtEl>
                                        <p:attrNameLst>
                                          <p:attrName>style.visibility</p:attrName>
                                        </p:attrNameLst>
                                      </p:cBhvr>
                                      <p:to>
                                        <p:strVal val="visible"/>
                                      </p:to>
                                    </p:set>
                                    <p:animEffect transition="in" filter="fade">
                                      <p:cBhvr>
                                        <p:cTn id="17" dur="500"/>
                                        <p:tgtEl>
                                          <p:spTgt spid="70"/>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123"/>
                                        </p:tgtEl>
                                        <p:attrNameLst>
                                          <p:attrName>style.visibility</p:attrName>
                                        </p:attrNameLst>
                                      </p:cBhvr>
                                      <p:to>
                                        <p:strVal val="visible"/>
                                      </p:to>
                                    </p:set>
                                    <p:animEffect transition="in" filter="fade">
                                      <p:cBhvr>
                                        <p:cTn id="21" dur="500"/>
                                        <p:tgtEl>
                                          <p:spTgt spid="123"/>
                                        </p:tgtEl>
                                      </p:cBhvr>
                                    </p:animEffect>
                                  </p:childTnLst>
                                </p:cTn>
                              </p:par>
                            </p:childTnLst>
                          </p:cTn>
                        </p:par>
                        <p:par>
                          <p:cTn id="22" fill="hold">
                            <p:stCondLst>
                              <p:cond delay="1500"/>
                            </p:stCondLst>
                            <p:childTnLst>
                              <p:par>
                                <p:cTn id="23" presetID="10" presetClass="entr" presetSubtype="0" fill="hold" nodeType="afterEffect">
                                  <p:stCondLst>
                                    <p:cond delay="0"/>
                                  </p:stCondLst>
                                  <p:childTnLst>
                                    <p:set>
                                      <p:cBhvr>
                                        <p:cTn id="24" dur="1" fill="hold">
                                          <p:stCondLst>
                                            <p:cond delay="0"/>
                                          </p:stCondLst>
                                        </p:cTn>
                                        <p:tgtEl>
                                          <p:spTgt spid="124"/>
                                        </p:tgtEl>
                                        <p:attrNameLst>
                                          <p:attrName>style.visibility</p:attrName>
                                        </p:attrNameLst>
                                      </p:cBhvr>
                                      <p:to>
                                        <p:strVal val="visible"/>
                                      </p:to>
                                    </p:set>
                                    <p:animEffect transition="in" filter="fade">
                                      <p:cBhvr>
                                        <p:cTn id="25" dur="500"/>
                                        <p:tgtEl>
                                          <p:spTgt spid="124"/>
                                        </p:tgtEl>
                                      </p:cBhvr>
                                    </p:animEffect>
                                  </p:childTnLst>
                                </p:cTn>
                              </p:par>
                            </p:childTnLst>
                          </p:cTn>
                        </p:par>
                        <p:par>
                          <p:cTn id="26" fill="hold">
                            <p:stCondLst>
                              <p:cond delay="2000"/>
                            </p:stCondLst>
                            <p:childTnLst>
                              <p:par>
                                <p:cTn id="27" presetID="10" presetClass="entr" presetSubtype="0" fill="hold" nodeType="afterEffect">
                                  <p:stCondLst>
                                    <p:cond delay="0"/>
                                  </p:stCondLst>
                                  <p:childTnLst>
                                    <p:set>
                                      <p:cBhvr>
                                        <p:cTn id="28" dur="1" fill="hold">
                                          <p:stCondLst>
                                            <p:cond delay="0"/>
                                          </p:stCondLst>
                                        </p:cTn>
                                        <p:tgtEl>
                                          <p:spTgt spid="138"/>
                                        </p:tgtEl>
                                        <p:attrNameLst>
                                          <p:attrName>style.visibility</p:attrName>
                                        </p:attrNameLst>
                                      </p:cBhvr>
                                      <p:to>
                                        <p:strVal val="visible"/>
                                      </p:to>
                                    </p:set>
                                    <p:animEffect transition="in" filter="fade">
                                      <p:cBhvr>
                                        <p:cTn id="29" dur="500"/>
                                        <p:tgtEl>
                                          <p:spTgt spid="138"/>
                                        </p:tgtEl>
                                      </p:cBhvr>
                                    </p:animEffect>
                                  </p:childTnLst>
                                </p:cTn>
                              </p:par>
                            </p:childTnLst>
                          </p:cTn>
                        </p:par>
                        <p:par>
                          <p:cTn id="30" fill="hold">
                            <p:stCondLst>
                              <p:cond delay="2500"/>
                            </p:stCondLst>
                            <p:childTnLst>
                              <p:par>
                                <p:cTn id="31" presetID="10" presetClass="entr" presetSubtype="0" fill="hold" nodeType="afterEffect">
                                  <p:stCondLst>
                                    <p:cond delay="0"/>
                                  </p:stCondLst>
                                  <p:childTnLst>
                                    <p:set>
                                      <p:cBhvr>
                                        <p:cTn id="32" dur="1" fill="hold">
                                          <p:stCondLst>
                                            <p:cond delay="0"/>
                                          </p:stCondLst>
                                        </p:cTn>
                                        <p:tgtEl>
                                          <p:spTgt spid="152"/>
                                        </p:tgtEl>
                                        <p:attrNameLst>
                                          <p:attrName>style.visibility</p:attrName>
                                        </p:attrNameLst>
                                      </p:cBhvr>
                                      <p:to>
                                        <p:strVal val="visible"/>
                                      </p:to>
                                    </p:set>
                                    <p:animEffect transition="in" filter="fade">
                                      <p:cBhvr>
                                        <p:cTn id="33" dur="500"/>
                                        <p:tgtEl>
                                          <p:spTgt spid="152"/>
                                        </p:tgtEl>
                                      </p:cBhvr>
                                    </p:animEffect>
                                  </p:childTnLst>
                                </p:cTn>
                              </p:par>
                            </p:childTnLst>
                          </p:cTn>
                        </p:par>
                        <p:par>
                          <p:cTn id="34" fill="hold">
                            <p:stCondLst>
                              <p:cond delay="3000"/>
                            </p:stCondLst>
                            <p:childTnLst>
                              <p:par>
                                <p:cTn id="35" presetID="10" presetClass="entr" presetSubtype="0" fill="hold" nodeType="afterEffect">
                                  <p:stCondLst>
                                    <p:cond delay="0"/>
                                  </p:stCondLst>
                                  <p:childTnLst>
                                    <p:set>
                                      <p:cBhvr>
                                        <p:cTn id="36" dur="1" fill="hold">
                                          <p:stCondLst>
                                            <p:cond delay="0"/>
                                          </p:stCondLst>
                                        </p:cTn>
                                        <p:tgtEl>
                                          <p:spTgt spid="156"/>
                                        </p:tgtEl>
                                        <p:attrNameLst>
                                          <p:attrName>style.visibility</p:attrName>
                                        </p:attrNameLst>
                                      </p:cBhvr>
                                      <p:to>
                                        <p:strVal val="visible"/>
                                      </p:to>
                                    </p:set>
                                    <p:animEffect transition="in" filter="fade">
                                      <p:cBhvr>
                                        <p:cTn id="37" dur="500"/>
                                        <p:tgtEl>
                                          <p:spTgt spid="156"/>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05"/>
                                        </p:tgtEl>
                                        <p:attrNameLst>
                                          <p:attrName>style.visibility</p:attrName>
                                        </p:attrNameLst>
                                      </p:cBhvr>
                                      <p:to>
                                        <p:strVal val="visible"/>
                                      </p:to>
                                    </p:set>
                                    <p:animEffect transition="in" filter="fade">
                                      <p:cBhvr>
                                        <p:cTn id="42" dur="500"/>
                                        <p:tgtEl>
                                          <p:spTgt spid="205"/>
                                        </p:tgtEl>
                                      </p:cBhvr>
                                    </p:animEffect>
                                  </p:childTnLst>
                                </p:cTn>
                              </p:par>
                              <p:par>
                                <p:cTn id="43" presetID="22" presetClass="entr" presetSubtype="8" fill="hold" nodeType="withEffect">
                                  <p:stCondLst>
                                    <p:cond delay="0"/>
                                  </p:stCondLst>
                                  <p:childTnLst>
                                    <p:set>
                                      <p:cBhvr>
                                        <p:cTn id="44" dur="1" fill="hold">
                                          <p:stCondLst>
                                            <p:cond delay="0"/>
                                          </p:stCondLst>
                                        </p:cTn>
                                        <p:tgtEl>
                                          <p:spTgt spid="76"/>
                                        </p:tgtEl>
                                        <p:attrNameLst>
                                          <p:attrName>style.visibility</p:attrName>
                                        </p:attrNameLst>
                                      </p:cBhvr>
                                      <p:to>
                                        <p:strVal val="visible"/>
                                      </p:to>
                                    </p:set>
                                    <p:animEffect transition="in" filter="wipe(left)">
                                      <p:cBhvr>
                                        <p:cTn id="45" dur="500"/>
                                        <p:tgtEl>
                                          <p:spTgt spid="76"/>
                                        </p:tgtEl>
                                      </p:cBhvr>
                                    </p:animEffect>
                                  </p:childTnLst>
                                </p:cTn>
                              </p:par>
                            </p:childTnLst>
                          </p:cTn>
                        </p:par>
                        <p:par>
                          <p:cTn id="46" fill="hold">
                            <p:stCondLst>
                              <p:cond delay="500"/>
                            </p:stCondLst>
                            <p:childTnLst>
                              <p:par>
                                <p:cTn id="47" presetID="10" presetClass="entr" presetSubtype="0" fill="hold" nodeType="afterEffect">
                                  <p:stCondLst>
                                    <p:cond delay="0"/>
                                  </p:stCondLst>
                                  <p:childTnLst>
                                    <p:set>
                                      <p:cBhvr>
                                        <p:cTn id="48" dur="1" fill="hold">
                                          <p:stCondLst>
                                            <p:cond delay="0"/>
                                          </p:stCondLst>
                                        </p:cTn>
                                        <p:tgtEl>
                                          <p:spTgt spid="73"/>
                                        </p:tgtEl>
                                        <p:attrNameLst>
                                          <p:attrName>style.visibility</p:attrName>
                                        </p:attrNameLst>
                                      </p:cBhvr>
                                      <p:to>
                                        <p:strVal val="visible"/>
                                      </p:to>
                                    </p:set>
                                    <p:animEffect transition="in" filter="fade">
                                      <p:cBhvr>
                                        <p:cTn id="49" dur="500"/>
                                        <p:tgtEl>
                                          <p:spTgt spid="73"/>
                                        </p:tgtEl>
                                      </p:cBhvr>
                                    </p:animEffect>
                                  </p:childTnLst>
                                </p:cTn>
                              </p:par>
                            </p:childTnLst>
                          </p:cTn>
                        </p:par>
                        <p:par>
                          <p:cTn id="50" fill="hold">
                            <p:stCondLst>
                              <p:cond delay="1000"/>
                            </p:stCondLst>
                            <p:childTnLst>
                              <p:par>
                                <p:cTn id="51" presetID="10" presetClass="entr" presetSubtype="0" fill="hold" nodeType="afterEffect">
                                  <p:stCondLst>
                                    <p:cond delay="0"/>
                                  </p:stCondLst>
                                  <p:childTnLst>
                                    <p:set>
                                      <p:cBhvr>
                                        <p:cTn id="52" dur="1" fill="hold">
                                          <p:stCondLst>
                                            <p:cond delay="0"/>
                                          </p:stCondLst>
                                        </p:cTn>
                                        <p:tgtEl>
                                          <p:spTgt spid="160"/>
                                        </p:tgtEl>
                                        <p:attrNameLst>
                                          <p:attrName>style.visibility</p:attrName>
                                        </p:attrNameLst>
                                      </p:cBhvr>
                                      <p:to>
                                        <p:strVal val="visible"/>
                                      </p:to>
                                    </p:set>
                                    <p:animEffect transition="in" filter="fade">
                                      <p:cBhvr>
                                        <p:cTn id="53" dur="500"/>
                                        <p:tgtEl>
                                          <p:spTgt spid="160"/>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208"/>
                                        </p:tgtEl>
                                        <p:attrNameLst>
                                          <p:attrName>style.visibility</p:attrName>
                                        </p:attrNameLst>
                                      </p:cBhvr>
                                      <p:to>
                                        <p:strVal val="visible"/>
                                      </p:to>
                                    </p:set>
                                    <p:animEffect transition="in" filter="fade">
                                      <p:cBhvr>
                                        <p:cTn id="56" dur="500"/>
                                        <p:tgtEl>
                                          <p:spTgt spid="208"/>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211"/>
                                        </p:tgtEl>
                                        <p:attrNameLst>
                                          <p:attrName>style.visibility</p:attrName>
                                        </p:attrNameLst>
                                      </p:cBhvr>
                                      <p:to>
                                        <p:strVal val="visible"/>
                                      </p:to>
                                    </p:set>
                                    <p:animEffect transition="in" filter="fade">
                                      <p:cBhvr>
                                        <p:cTn id="61" dur="500"/>
                                        <p:tgtEl>
                                          <p:spTgt spid="211"/>
                                        </p:tgtEl>
                                      </p:cBhvr>
                                    </p:animEffect>
                                  </p:childTnLst>
                                </p:cTn>
                              </p:par>
                              <p:par>
                                <p:cTn id="62" presetID="16" presetClass="entr" presetSubtype="37" fill="hold" nodeType="withEffect">
                                  <p:stCondLst>
                                    <p:cond delay="0"/>
                                  </p:stCondLst>
                                  <p:childTnLst>
                                    <p:set>
                                      <p:cBhvr>
                                        <p:cTn id="63" dur="1" fill="hold">
                                          <p:stCondLst>
                                            <p:cond delay="0"/>
                                          </p:stCondLst>
                                        </p:cTn>
                                        <p:tgtEl>
                                          <p:spTgt spid="80"/>
                                        </p:tgtEl>
                                        <p:attrNameLst>
                                          <p:attrName>style.visibility</p:attrName>
                                        </p:attrNameLst>
                                      </p:cBhvr>
                                      <p:to>
                                        <p:strVal val="visible"/>
                                      </p:to>
                                    </p:set>
                                    <p:animEffect transition="in" filter="barn(outVertical)">
                                      <p:cBhvr>
                                        <p:cTn id="64" dur="500"/>
                                        <p:tgtEl>
                                          <p:spTgt spid="80"/>
                                        </p:tgtEl>
                                      </p:cBhvr>
                                    </p:animEffect>
                                  </p:childTnLst>
                                </p:cTn>
                              </p:par>
                              <p:par>
                                <p:cTn id="65" presetID="10" presetClass="entr" presetSubtype="0" fill="hold" nodeType="withEffect">
                                  <p:stCondLst>
                                    <p:cond delay="0"/>
                                  </p:stCondLst>
                                  <p:childTnLst>
                                    <p:set>
                                      <p:cBhvr>
                                        <p:cTn id="66" dur="1" fill="hold">
                                          <p:stCondLst>
                                            <p:cond delay="0"/>
                                          </p:stCondLst>
                                        </p:cTn>
                                        <p:tgtEl>
                                          <p:spTgt spid="109"/>
                                        </p:tgtEl>
                                        <p:attrNameLst>
                                          <p:attrName>style.visibility</p:attrName>
                                        </p:attrNameLst>
                                      </p:cBhvr>
                                      <p:to>
                                        <p:strVal val="visible"/>
                                      </p:to>
                                    </p:set>
                                    <p:animEffect transition="in" filter="fade">
                                      <p:cBhvr>
                                        <p:cTn id="67" dur="500"/>
                                        <p:tgtEl>
                                          <p:spTgt spid="109"/>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209"/>
                                        </p:tgtEl>
                                        <p:attrNameLst>
                                          <p:attrName>style.visibility</p:attrName>
                                        </p:attrNameLst>
                                      </p:cBhvr>
                                      <p:to>
                                        <p:strVal val="visible"/>
                                      </p:to>
                                    </p:set>
                                    <p:animEffect transition="in" filter="fade">
                                      <p:cBhvr>
                                        <p:cTn id="70" dur="500"/>
                                        <p:tgtEl>
                                          <p:spTgt spid="209"/>
                                        </p:tgtEl>
                                      </p:cBhvr>
                                    </p:animEffect>
                                  </p:childTnLst>
                                </p:cTn>
                              </p:par>
                            </p:childTnLst>
                          </p:cTn>
                        </p:par>
                        <p:par>
                          <p:cTn id="71" fill="hold">
                            <p:stCondLst>
                              <p:cond delay="500"/>
                            </p:stCondLst>
                            <p:childTnLst>
                              <p:par>
                                <p:cTn id="72" presetID="10" presetClass="entr" presetSubtype="0" fill="hold" nodeType="afterEffect">
                                  <p:stCondLst>
                                    <p:cond delay="0"/>
                                  </p:stCondLst>
                                  <p:childTnLst>
                                    <p:set>
                                      <p:cBhvr>
                                        <p:cTn id="73" dur="1" fill="hold">
                                          <p:stCondLst>
                                            <p:cond delay="0"/>
                                          </p:stCondLst>
                                        </p:cTn>
                                        <p:tgtEl>
                                          <p:spTgt spid="81"/>
                                        </p:tgtEl>
                                        <p:attrNameLst>
                                          <p:attrName>style.visibility</p:attrName>
                                        </p:attrNameLst>
                                      </p:cBhvr>
                                      <p:to>
                                        <p:strVal val="visible"/>
                                      </p:to>
                                    </p:set>
                                    <p:animEffect transition="in" filter="fade">
                                      <p:cBhvr>
                                        <p:cTn id="74" dur="500"/>
                                        <p:tgtEl>
                                          <p:spTgt spid="81"/>
                                        </p:tgtEl>
                                      </p:cBhvr>
                                    </p:animEffect>
                                  </p:childTnLst>
                                </p:cTn>
                              </p:par>
                            </p:childTnLst>
                          </p:cTn>
                        </p:par>
                        <p:par>
                          <p:cTn id="75" fill="hold">
                            <p:stCondLst>
                              <p:cond delay="1000"/>
                            </p:stCondLst>
                            <p:childTnLst>
                              <p:par>
                                <p:cTn id="76" presetID="53" presetClass="entr" presetSubtype="16" fill="hold" nodeType="afterEffect">
                                  <p:stCondLst>
                                    <p:cond delay="0"/>
                                  </p:stCondLst>
                                  <p:childTnLst>
                                    <p:set>
                                      <p:cBhvr>
                                        <p:cTn id="77" dur="1" fill="hold">
                                          <p:stCondLst>
                                            <p:cond delay="0"/>
                                          </p:stCondLst>
                                        </p:cTn>
                                        <p:tgtEl>
                                          <p:spTgt spid="84"/>
                                        </p:tgtEl>
                                        <p:attrNameLst>
                                          <p:attrName>style.visibility</p:attrName>
                                        </p:attrNameLst>
                                      </p:cBhvr>
                                      <p:to>
                                        <p:strVal val="visible"/>
                                      </p:to>
                                    </p:set>
                                    <p:anim calcmode="lin" valueType="num">
                                      <p:cBhvr>
                                        <p:cTn id="78" dur="500" fill="hold"/>
                                        <p:tgtEl>
                                          <p:spTgt spid="84"/>
                                        </p:tgtEl>
                                        <p:attrNameLst>
                                          <p:attrName>ppt_w</p:attrName>
                                        </p:attrNameLst>
                                      </p:cBhvr>
                                      <p:tavLst>
                                        <p:tav tm="0">
                                          <p:val>
                                            <p:fltVal val="0"/>
                                          </p:val>
                                        </p:tav>
                                        <p:tav tm="100000">
                                          <p:val>
                                            <p:strVal val="#ppt_w"/>
                                          </p:val>
                                        </p:tav>
                                      </p:tavLst>
                                    </p:anim>
                                    <p:anim calcmode="lin" valueType="num">
                                      <p:cBhvr>
                                        <p:cTn id="79" dur="500" fill="hold"/>
                                        <p:tgtEl>
                                          <p:spTgt spid="84"/>
                                        </p:tgtEl>
                                        <p:attrNameLst>
                                          <p:attrName>ppt_h</p:attrName>
                                        </p:attrNameLst>
                                      </p:cBhvr>
                                      <p:tavLst>
                                        <p:tav tm="0">
                                          <p:val>
                                            <p:fltVal val="0"/>
                                          </p:val>
                                        </p:tav>
                                        <p:tav tm="100000">
                                          <p:val>
                                            <p:strVal val="#ppt_h"/>
                                          </p:val>
                                        </p:tav>
                                      </p:tavLst>
                                    </p:anim>
                                    <p:animEffect transition="in" filter="fade">
                                      <p:cBhvr>
                                        <p:cTn id="80" dur="500"/>
                                        <p:tgtEl>
                                          <p:spTgt spid="84"/>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grpId="0" nodeType="clickEffect">
                                  <p:stCondLst>
                                    <p:cond delay="0"/>
                                  </p:stCondLst>
                                  <p:childTnLst>
                                    <p:set>
                                      <p:cBhvr>
                                        <p:cTn id="84" dur="1" fill="hold">
                                          <p:stCondLst>
                                            <p:cond delay="0"/>
                                          </p:stCondLst>
                                        </p:cTn>
                                        <p:tgtEl>
                                          <p:spTgt spid="96"/>
                                        </p:tgtEl>
                                        <p:attrNameLst>
                                          <p:attrName>style.visibility</p:attrName>
                                        </p:attrNameLst>
                                      </p:cBhvr>
                                      <p:to>
                                        <p:strVal val="visible"/>
                                      </p:to>
                                    </p:set>
                                    <p:animEffect transition="in" filter="fade">
                                      <p:cBhvr>
                                        <p:cTn id="85" dur="500"/>
                                        <p:tgtEl>
                                          <p:spTgt spid="96"/>
                                        </p:tgtEl>
                                      </p:cBhvr>
                                    </p:animEffect>
                                  </p:childTnLst>
                                </p:cTn>
                              </p:par>
                              <p:par>
                                <p:cTn id="86" presetID="22" presetClass="entr" presetSubtype="1" fill="hold" nodeType="withEffect">
                                  <p:stCondLst>
                                    <p:cond delay="0"/>
                                  </p:stCondLst>
                                  <p:childTnLst>
                                    <p:set>
                                      <p:cBhvr>
                                        <p:cTn id="87" dur="1" fill="hold">
                                          <p:stCondLst>
                                            <p:cond delay="0"/>
                                          </p:stCondLst>
                                        </p:cTn>
                                        <p:tgtEl>
                                          <p:spTgt spid="89"/>
                                        </p:tgtEl>
                                        <p:attrNameLst>
                                          <p:attrName>style.visibility</p:attrName>
                                        </p:attrNameLst>
                                      </p:cBhvr>
                                      <p:to>
                                        <p:strVal val="visible"/>
                                      </p:to>
                                    </p:set>
                                    <p:animEffect transition="in" filter="wipe(up)">
                                      <p:cBhvr>
                                        <p:cTn id="88" dur="500"/>
                                        <p:tgtEl>
                                          <p:spTgt spid="89"/>
                                        </p:tgtEl>
                                      </p:cBhvr>
                                    </p:animEffect>
                                  </p:childTnLst>
                                </p:cTn>
                              </p:par>
                              <p:par>
                                <p:cTn id="89" presetID="10" presetClass="entr" presetSubtype="0" fill="hold" nodeType="withEffect">
                                  <p:stCondLst>
                                    <p:cond delay="0"/>
                                  </p:stCondLst>
                                  <p:childTnLst>
                                    <p:set>
                                      <p:cBhvr>
                                        <p:cTn id="90" dur="1" fill="hold">
                                          <p:stCondLst>
                                            <p:cond delay="0"/>
                                          </p:stCondLst>
                                        </p:cTn>
                                        <p:tgtEl>
                                          <p:spTgt spid="106"/>
                                        </p:tgtEl>
                                        <p:attrNameLst>
                                          <p:attrName>style.visibility</p:attrName>
                                        </p:attrNameLst>
                                      </p:cBhvr>
                                      <p:to>
                                        <p:strVal val="visible"/>
                                      </p:to>
                                    </p:set>
                                    <p:animEffect transition="in" filter="fade">
                                      <p:cBhvr>
                                        <p:cTn id="91" dur="500"/>
                                        <p:tgtEl>
                                          <p:spTgt spid="106"/>
                                        </p:tgtEl>
                                      </p:cBhvr>
                                    </p:animEffect>
                                  </p:childTnLst>
                                </p:cTn>
                              </p:par>
                            </p:childTnLst>
                          </p:cTn>
                        </p:par>
                        <p:par>
                          <p:cTn id="92" fill="hold">
                            <p:stCondLst>
                              <p:cond delay="500"/>
                            </p:stCondLst>
                            <p:childTnLst>
                              <p:par>
                                <p:cTn id="93" presetID="53" presetClass="entr" presetSubtype="16" fill="hold" nodeType="afterEffect">
                                  <p:stCondLst>
                                    <p:cond delay="0"/>
                                  </p:stCondLst>
                                  <p:childTnLst>
                                    <p:set>
                                      <p:cBhvr>
                                        <p:cTn id="94" dur="1" fill="hold">
                                          <p:stCondLst>
                                            <p:cond delay="0"/>
                                          </p:stCondLst>
                                        </p:cTn>
                                        <p:tgtEl>
                                          <p:spTgt spid="90"/>
                                        </p:tgtEl>
                                        <p:attrNameLst>
                                          <p:attrName>style.visibility</p:attrName>
                                        </p:attrNameLst>
                                      </p:cBhvr>
                                      <p:to>
                                        <p:strVal val="visible"/>
                                      </p:to>
                                    </p:set>
                                    <p:anim calcmode="lin" valueType="num">
                                      <p:cBhvr>
                                        <p:cTn id="95" dur="500" fill="hold"/>
                                        <p:tgtEl>
                                          <p:spTgt spid="90"/>
                                        </p:tgtEl>
                                        <p:attrNameLst>
                                          <p:attrName>ppt_w</p:attrName>
                                        </p:attrNameLst>
                                      </p:cBhvr>
                                      <p:tavLst>
                                        <p:tav tm="0">
                                          <p:val>
                                            <p:fltVal val="0"/>
                                          </p:val>
                                        </p:tav>
                                        <p:tav tm="100000">
                                          <p:val>
                                            <p:strVal val="#ppt_w"/>
                                          </p:val>
                                        </p:tav>
                                      </p:tavLst>
                                    </p:anim>
                                    <p:anim calcmode="lin" valueType="num">
                                      <p:cBhvr>
                                        <p:cTn id="96" dur="500" fill="hold"/>
                                        <p:tgtEl>
                                          <p:spTgt spid="90"/>
                                        </p:tgtEl>
                                        <p:attrNameLst>
                                          <p:attrName>ppt_h</p:attrName>
                                        </p:attrNameLst>
                                      </p:cBhvr>
                                      <p:tavLst>
                                        <p:tav tm="0">
                                          <p:val>
                                            <p:fltVal val="0"/>
                                          </p:val>
                                        </p:tav>
                                        <p:tav tm="100000">
                                          <p:val>
                                            <p:strVal val="#ppt_h"/>
                                          </p:val>
                                        </p:tav>
                                      </p:tavLst>
                                    </p:anim>
                                    <p:animEffect transition="in" filter="fade">
                                      <p:cBhvr>
                                        <p:cTn id="97" dur="500"/>
                                        <p:tgtEl>
                                          <p:spTgt spid="90"/>
                                        </p:tgtEl>
                                      </p:cBhvr>
                                    </p:animEffect>
                                  </p:childTnLst>
                                </p:cTn>
                              </p:par>
                            </p:childTnLst>
                          </p:cTn>
                        </p:par>
                        <p:par>
                          <p:cTn id="98" fill="hold">
                            <p:stCondLst>
                              <p:cond delay="1000"/>
                            </p:stCondLst>
                            <p:childTnLst>
                              <p:par>
                                <p:cTn id="99" presetID="53" presetClass="entr" presetSubtype="16" fill="hold" nodeType="afterEffect">
                                  <p:stCondLst>
                                    <p:cond delay="0"/>
                                  </p:stCondLst>
                                  <p:childTnLst>
                                    <p:set>
                                      <p:cBhvr>
                                        <p:cTn id="100" dur="1" fill="hold">
                                          <p:stCondLst>
                                            <p:cond delay="0"/>
                                          </p:stCondLst>
                                        </p:cTn>
                                        <p:tgtEl>
                                          <p:spTgt spid="93"/>
                                        </p:tgtEl>
                                        <p:attrNameLst>
                                          <p:attrName>style.visibility</p:attrName>
                                        </p:attrNameLst>
                                      </p:cBhvr>
                                      <p:to>
                                        <p:strVal val="visible"/>
                                      </p:to>
                                    </p:set>
                                    <p:anim calcmode="lin" valueType="num">
                                      <p:cBhvr>
                                        <p:cTn id="101" dur="500" fill="hold"/>
                                        <p:tgtEl>
                                          <p:spTgt spid="93"/>
                                        </p:tgtEl>
                                        <p:attrNameLst>
                                          <p:attrName>ppt_w</p:attrName>
                                        </p:attrNameLst>
                                      </p:cBhvr>
                                      <p:tavLst>
                                        <p:tav tm="0">
                                          <p:val>
                                            <p:fltVal val="0"/>
                                          </p:val>
                                        </p:tav>
                                        <p:tav tm="100000">
                                          <p:val>
                                            <p:strVal val="#ppt_w"/>
                                          </p:val>
                                        </p:tav>
                                      </p:tavLst>
                                    </p:anim>
                                    <p:anim calcmode="lin" valueType="num">
                                      <p:cBhvr>
                                        <p:cTn id="102" dur="500" fill="hold"/>
                                        <p:tgtEl>
                                          <p:spTgt spid="93"/>
                                        </p:tgtEl>
                                        <p:attrNameLst>
                                          <p:attrName>ppt_h</p:attrName>
                                        </p:attrNameLst>
                                      </p:cBhvr>
                                      <p:tavLst>
                                        <p:tav tm="0">
                                          <p:val>
                                            <p:fltVal val="0"/>
                                          </p:val>
                                        </p:tav>
                                        <p:tav tm="100000">
                                          <p:val>
                                            <p:strVal val="#ppt_h"/>
                                          </p:val>
                                        </p:tav>
                                      </p:tavLst>
                                    </p:anim>
                                    <p:animEffect transition="in" filter="fade">
                                      <p:cBhvr>
                                        <p:cTn id="103" dur="500"/>
                                        <p:tgtEl>
                                          <p:spTgt spid="93"/>
                                        </p:tgtEl>
                                      </p:cBhvr>
                                    </p:animEffect>
                                  </p:childTnLst>
                                </p:cTn>
                              </p:par>
                            </p:childTnLst>
                          </p:cTn>
                        </p:par>
                        <p:par>
                          <p:cTn id="104" fill="hold">
                            <p:stCondLst>
                              <p:cond delay="1500"/>
                            </p:stCondLst>
                            <p:childTnLst>
                              <p:par>
                                <p:cTn id="105" presetID="53" presetClass="entr" presetSubtype="16" fill="hold" nodeType="afterEffect">
                                  <p:stCondLst>
                                    <p:cond delay="0"/>
                                  </p:stCondLst>
                                  <p:childTnLst>
                                    <p:set>
                                      <p:cBhvr>
                                        <p:cTn id="106" dur="1" fill="hold">
                                          <p:stCondLst>
                                            <p:cond delay="0"/>
                                          </p:stCondLst>
                                        </p:cTn>
                                        <p:tgtEl>
                                          <p:spTgt spid="97"/>
                                        </p:tgtEl>
                                        <p:attrNameLst>
                                          <p:attrName>style.visibility</p:attrName>
                                        </p:attrNameLst>
                                      </p:cBhvr>
                                      <p:to>
                                        <p:strVal val="visible"/>
                                      </p:to>
                                    </p:set>
                                    <p:anim calcmode="lin" valueType="num">
                                      <p:cBhvr>
                                        <p:cTn id="107" dur="500" fill="hold"/>
                                        <p:tgtEl>
                                          <p:spTgt spid="97"/>
                                        </p:tgtEl>
                                        <p:attrNameLst>
                                          <p:attrName>ppt_w</p:attrName>
                                        </p:attrNameLst>
                                      </p:cBhvr>
                                      <p:tavLst>
                                        <p:tav tm="0">
                                          <p:val>
                                            <p:fltVal val="0"/>
                                          </p:val>
                                        </p:tav>
                                        <p:tav tm="100000">
                                          <p:val>
                                            <p:strVal val="#ppt_w"/>
                                          </p:val>
                                        </p:tav>
                                      </p:tavLst>
                                    </p:anim>
                                    <p:anim calcmode="lin" valueType="num">
                                      <p:cBhvr>
                                        <p:cTn id="108" dur="500" fill="hold"/>
                                        <p:tgtEl>
                                          <p:spTgt spid="97"/>
                                        </p:tgtEl>
                                        <p:attrNameLst>
                                          <p:attrName>ppt_h</p:attrName>
                                        </p:attrNameLst>
                                      </p:cBhvr>
                                      <p:tavLst>
                                        <p:tav tm="0">
                                          <p:val>
                                            <p:fltVal val="0"/>
                                          </p:val>
                                        </p:tav>
                                        <p:tav tm="100000">
                                          <p:val>
                                            <p:strVal val="#ppt_h"/>
                                          </p:val>
                                        </p:tav>
                                      </p:tavLst>
                                    </p:anim>
                                    <p:animEffect transition="in" filter="fade">
                                      <p:cBhvr>
                                        <p:cTn id="109" dur="500"/>
                                        <p:tgtEl>
                                          <p:spTgt spid="97"/>
                                        </p:tgtEl>
                                      </p:cBhvr>
                                    </p:animEffect>
                                  </p:childTnLst>
                                </p:cTn>
                              </p:par>
                            </p:childTnLst>
                          </p:cTn>
                        </p:par>
                        <p:par>
                          <p:cTn id="110" fill="hold">
                            <p:stCondLst>
                              <p:cond delay="2000"/>
                            </p:stCondLst>
                            <p:childTnLst>
                              <p:par>
                                <p:cTn id="111" presetID="10" presetClass="entr" presetSubtype="0" fill="hold" grpId="0" nodeType="afterEffect">
                                  <p:stCondLst>
                                    <p:cond delay="0"/>
                                  </p:stCondLst>
                                  <p:childTnLst>
                                    <p:set>
                                      <p:cBhvr>
                                        <p:cTn id="112" dur="1" fill="hold">
                                          <p:stCondLst>
                                            <p:cond delay="0"/>
                                          </p:stCondLst>
                                        </p:cTn>
                                        <p:tgtEl>
                                          <p:spTgt spid="101"/>
                                        </p:tgtEl>
                                        <p:attrNameLst>
                                          <p:attrName>style.visibility</p:attrName>
                                        </p:attrNameLst>
                                      </p:cBhvr>
                                      <p:to>
                                        <p:strVal val="visible"/>
                                      </p:to>
                                    </p:set>
                                    <p:animEffect transition="in" filter="fade">
                                      <p:cBhvr>
                                        <p:cTn id="113" dur="500"/>
                                        <p:tgtEl>
                                          <p:spTgt spid="101"/>
                                        </p:tgtEl>
                                      </p:cBhvr>
                                    </p:animEffect>
                                  </p:childTnLst>
                                </p:cTn>
                              </p:par>
                              <p:par>
                                <p:cTn id="114" presetID="10" presetClass="entr" presetSubtype="0" fill="hold" grpId="0" nodeType="withEffect">
                                  <p:stCondLst>
                                    <p:cond delay="0"/>
                                  </p:stCondLst>
                                  <p:childTnLst>
                                    <p:set>
                                      <p:cBhvr>
                                        <p:cTn id="115" dur="1" fill="hold">
                                          <p:stCondLst>
                                            <p:cond delay="0"/>
                                          </p:stCondLst>
                                        </p:cTn>
                                        <p:tgtEl>
                                          <p:spTgt spid="210"/>
                                        </p:tgtEl>
                                        <p:attrNameLst>
                                          <p:attrName>style.visibility</p:attrName>
                                        </p:attrNameLst>
                                      </p:cBhvr>
                                      <p:to>
                                        <p:strVal val="visible"/>
                                      </p:to>
                                    </p:set>
                                    <p:animEffect transition="in" filter="fade">
                                      <p:cBhvr>
                                        <p:cTn id="116" dur="500"/>
                                        <p:tgtEl>
                                          <p:spTgt spid="210"/>
                                        </p:tgtEl>
                                      </p:cBhvr>
                                    </p:animEffect>
                                  </p:childTnLst>
                                </p:cTn>
                              </p:par>
                            </p:childTnLst>
                          </p:cTn>
                        </p:par>
                      </p:childTnLst>
                    </p:cTn>
                  </p:par>
                  <p:par>
                    <p:cTn id="117" fill="hold">
                      <p:stCondLst>
                        <p:cond delay="indefinite"/>
                      </p:stCondLst>
                      <p:childTnLst>
                        <p:par>
                          <p:cTn id="118" fill="hold">
                            <p:stCondLst>
                              <p:cond delay="0"/>
                            </p:stCondLst>
                            <p:childTnLst>
                              <p:par>
                                <p:cTn id="119" presetID="10" presetClass="entr" presetSubtype="0" fill="hold" grpId="0" nodeType="clickEffect">
                                  <p:stCondLst>
                                    <p:cond delay="0"/>
                                  </p:stCondLst>
                                  <p:childTnLst>
                                    <p:set>
                                      <p:cBhvr>
                                        <p:cTn id="120" dur="1" fill="hold">
                                          <p:stCondLst>
                                            <p:cond delay="0"/>
                                          </p:stCondLst>
                                        </p:cTn>
                                        <p:tgtEl>
                                          <p:spTgt spid="148"/>
                                        </p:tgtEl>
                                        <p:attrNameLst>
                                          <p:attrName>style.visibility</p:attrName>
                                        </p:attrNameLst>
                                      </p:cBhvr>
                                      <p:to>
                                        <p:strVal val="visible"/>
                                      </p:to>
                                    </p:set>
                                    <p:animEffect transition="in" filter="fade">
                                      <p:cBhvr>
                                        <p:cTn id="121" dur="500"/>
                                        <p:tgtEl>
                                          <p:spTgt spid="148"/>
                                        </p:tgtEl>
                                      </p:cBhvr>
                                    </p:animEffect>
                                  </p:childTnLst>
                                </p:cTn>
                              </p:par>
                              <p:par>
                                <p:cTn id="122" presetID="22" presetClass="entr" presetSubtype="8" fill="hold" nodeType="withEffect">
                                  <p:stCondLst>
                                    <p:cond delay="0"/>
                                  </p:stCondLst>
                                  <p:childTnLst>
                                    <p:set>
                                      <p:cBhvr>
                                        <p:cTn id="123" dur="1" fill="hold">
                                          <p:stCondLst>
                                            <p:cond delay="0"/>
                                          </p:stCondLst>
                                        </p:cTn>
                                        <p:tgtEl>
                                          <p:spTgt spid="98"/>
                                        </p:tgtEl>
                                        <p:attrNameLst>
                                          <p:attrName>style.visibility</p:attrName>
                                        </p:attrNameLst>
                                      </p:cBhvr>
                                      <p:to>
                                        <p:strVal val="visible"/>
                                      </p:to>
                                    </p:set>
                                    <p:animEffect transition="in" filter="wipe(left)">
                                      <p:cBhvr>
                                        <p:cTn id="124" dur="500"/>
                                        <p:tgtEl>
                                          <p:spTgt spid="98"/>
                                        </p:tgtEl>
                                      </p:cBhvr>
                                    </p:animEffect>
                                  </p:childTnLst>
                                </p:cTn>
                              </p:par>
                              <p:par>
                                <p:cTn id="125" presetID="22" presetClass="entr" presetSubtype="8" fill="hold" nodeType="withEffect">
                                  <p:stCondLst>
                                    <p:cond delay="0"/>
                                  </p:stCondLst>
                                  <p:childTnLst>
                                    <p:set>
                                      <p:cBhvr>
                                        <p:cTn id="126" dur="1" fill="hold">
                                          <p:stCondLst>
                                            <p:cond delay="0"/>
                                          </p:stCondLst>
                                        </p:cTn>
                                        <p:tgtEl>
                                          <p:spTgt spid="28"/>
                                        </p:tgtEl>
                                        <p:attrNameLst>
                                          <p:attrName>style.visibility</p:attrName>
                                        </p:attrNameLst>
                                      </p:cBhvr>
                                      <p:to>
                                        <p:strVal val="visible"/>
                                      </p:to>
                                    </p:set>
                                    <p:animEffect transition="in" filter="wipe(left)">
                                      <p:cBhvr>
                                        <p:cTn id="127" dur="500"/>
                                        <p:tgtEl>
                                          <p:spTgt spid="28"/>
                                        </p:tgtEl>
                                      </p:cBhvr>
                                    </p:animEffect>
                                  </p:childTnLst>
                                </p:cTn>
                              </p:par>
                              <p:par>
                                <p:cTn id="128" presetID="10" presetClass="entr" presetSubtype="0" fill="hold" grpId="0" nodeType="withEffect">
                                  <p:stCondLst>
                                    <p:cond delay="0"/>
                                  </p:stCondLst>
                                  <p:childTnLst>
                                    <p:set>
                                      <p:cBhvr>
                                        <p:cTn id="129" dur="1" fill="hold">
                                          <p:stCondLst>
                                            <p:cond delay="0"/>
                                          </p:stCondLst>
                                        </p:cTn>
                                        <p:tgtEl>
                                          <p:spTgt spid="122"/>
                                        </p:tgtEl>
                                        <p:attrNameLst>
                                          <p:attrName>style.visibility</p:attrName>
                                        </p:attrNameLst>
                                      </p:cBhvr>
                                      <p:to>
                                        <p:strVal val="visible"/>
                                      </p:to>
                                    </p:set>
                                    <p:animEffect transition="in" filter="fade">
                                      <p:cBhvr>
                                        <p:cTn id="130" dur="500"/>
                                        <p:tgtEl>
                                          <p:spTgt spid="122"/>
                                        </p:tgtEl>
                                      </p:cBhvr>
                                    </p:animEffect>
                                  </p:childTnLst>
                                </p:cTn>
                              </p:par>
                              <p:par>
                                <p:cTn id="131" presetID="10" presetClass="entr" presetSubtype="0" fill="hold" grpId="0" nodeType="withEffect">
                                  <p:stCondLst>
                                    <p:cond delay="0"/>
                                  </p:stCondLst>
                                  <p:childTnLst>
                                    <p:set>
                                      <p:cBhvr>
                                        <p:cTn id="132" dur="1" fill="hold">
                                          <p:stCondLst>
                                            <p:cond delay="0"/>
                                          </p:stCondLst>
                                        </p:cTn>
                                        <p:tgtEl>
                                          <p:spTgt spid="126"/>
                                        </p:tgtEl>
                                        <p:attrNameLst>
                                          <p:attrName>style.visibility</p:attrName>
                                        </p:attrNameLst>
                                      </p:cBhvr>
                                      <p:to>
                                        <p:strVal val="visible"/>
                                      </p:to>
                                    </p:set>
                                    <p:animEffect transition="in" filter="fade">
                                      <p:cBhvr>
                                        <p:cTn id="133" dur="500"/>
                                        <p:tgtEl>
                                          <p:spTgt spid="126"/>
                                        </p:tgtEl>
                                      </p:cBhvr>
                                    </p:animEffect>
                                  </p:childTnLst>
                                </p:cTn>
                              </p:par>
                            </p:childTnLst>
                          </p:cTn>
                        </p:par>
                        <p:par>
                          <p:cTn id="134" fill="hold">
                            <p:stCondLst>
                              <p:cond delay="500"/>
                            </p:stCondLst>
                            <p:childTnLst>
                              <p:par>
                                <p:cTn id="135" presetID="10" presetClass="entr" presetSubtype="0" fill="hold" nodeType="afterEffect">
                                  <p:stCondLst>
                                    <p:cond delay="0"/>
                                  </p:stCondLst>
                                  <p:childTnLst>
                                    <p:set>
                                      <p:cBhvr>
                                        <p:cTn id="136" dur="1" fill="hold">
                                          <p:stCondLst>
                                            <p:cond delay="0"/>
                                          </p:stCondLst>
                                        </p:cTn>
                                        <p:tgtEl>
                                          <p:spTgt spid="27"/>
                                        </p:tgtEl>
                                        <p:attrNameLst>
                                          <p:attrName>style.visibility</p:attrName>
                                        </p:attrNameLst>
                                      </p:cBhvr>
                                      <p:to>
                                        <p:strVal val="visible"/>
                                      </p:to>
                                    </p:set>
                                    <p:animEffect transition="in" filter="fade">
                                      <p:cBhvr>
                                        <p:cTn id="13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 grpId="0"/>
      <p:bldP spid="123" grpId="0"/>
      <p:bldP spid="204" grpId="0"/>
      <p:bldP spid="205" grpId="0"/>
      <p:bldP spid="207" grpId="0" animBg="1"/>
      <p:bldP spid="208" grpId="0" animBg="1"/>
      <p:bldP spid="209" grpId="0" animBg="1"/>
      <p:bldP spid="210" grpId="0" animBg="1"/>
      <p:bldP spid="211" grpId="0"/>
      <p:bldP spid="96" grpId="0"/>
      <p:bldP spid="122" grpId="0"/>
      <p:bldP spid="126" grpId="0" animBg="1"/>
      <p:bldP spid="14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D8EFD3-9BB8-CE48-A8DC-5FAE0A85E3E1}"/>
              </a:ext>
            </a:extLst>
          </p:cNvPr>
          <p:cNvSpPr>
            <a:spLocks noGrp="1"/>
          </p:cNvSpPr>
          <p:nvPr>
            <p:ph type="title"/>
          </p:nvPr>
        </p:nvSpPr>
        <p:spPr/>
        <p:txBody>
          <a:bodyPr/>
          <a:lstStyle/>
          <a:p>
            <a:r>
              <a:rPr lang="en-US"/>
              <a:t>Advanced networking: Prerequisites</a:t>
            </a:r>
          </a:p>
        </p:txBody>
      </p:sp>
      <p:sp>
        <p:nvSpPr>
          <p:cNvPr id="13" name="Text Placeholder 12">
            <a:extLst>
              <a:ext uri="{FF2B5EF4-FFF2-40B4-BE49-F238E27FC236}">
                <a16:creationId xmlns:a16="http://schemas.microsoft.com/office/drawing/2014/main" id="{7716F455-E71E-D544-B537-CF573A4BDBC3}"/>
              </a:ext>
            </a:extLst>
          </p:cNvPr>
          <p:cNvSpPr>
            <a:spLocks noGrp="1"/>
          </p:cNvSpPr>
          <p:nvPr>
            <p:ph type="body" sz="quarter" idx="13"/>
          </p:nvPr>
        </p:nvSpPr>
        <p:spPr>
          <a:xfrm>
            <a:off x="455995" y="1711036"/>
            <a:ext cx="11306469" cy="4006225"/>
          </a:xfrm>
        </p:spPr>
        <p:txBody>
          <a:bodyPr/>
          <a:lstStyle/>
          <a:p>
            <a:pPr marL="285750" indent="-285750">
              <a:buFont typeface="Arial" panose="020B0604020202020204" pitchFamily="34" charset="0"/>
              <a:buChar char="•"/>
            </a:pPr>
            <a:r>
              <a:rPr lang="en-US" sz="1800">
                <a:solidFill>
                  <a:schemeClr val="tx1"/>
                </a:solidFill>
                <a:latin typeface="+mn-lt"/>
              </a:rPr>
              <a:t>The virtual network for the AKS cluster must allow outbound internet connectivity.</a:t>
            </a:r>
          </a:p>
          <a:p>
            <a:pPr marL="285750" indent="-285750">
              <a:buFont typeface="Arial" panose="020B0604020202020204" pitchFamily="34" charset="0"/>
              <a:buChar char="•"/>
            </a:pPr>
            <a:endParaRPr lang="en-US" sz="1800">
              <a:solidFill>
                <a:schemeClr val="tx1"/>
              </a:solidFill>
              <a:latin typeface="+mn-lt"/>
            </a:endParaRPr>
          </a:p>
          <a:p>
            <a:pPr marL="285750" indent="-285750">
              <a:buFont typeface="Arial" panose="020B0604020202020204" pitchFamily="34" charset="0"/>
              <a:buChar char="•"/>
            </a:pPr>
            <a:r>
              <a:rPr lang="en-US" sz="1800">
                <a:solidFill>
                  <a:schemeClr val="tx1"/>
                </a:solidFill>
                <a:latin typeface="+mn-lt"/>
              </a:rPr>
              <a:t>Don't create more than one AKS cluster in the same subnet.</a:t>
            </a:r>
          </a:p>
          <a:p>
            <a:pPr marL="285750" indent="-285750">
              <a:buFont typeface="Arial" panose="020B0604020202020204" pitchFamily="34" charset="0"/>
              <a:buChar char="•"/>
            </a:pPr>
            <a:endParaRPr lang="en-US" sz="1800">
              <a:solidFill>
                <a:schemeClr val="tx1"/>
              </a:solidFill>
              <a:latin typeface="+mn-lt"/>
            </a:endParaRPr>
          </a:p>
          <a:p>
            <a:pPr marL="285750" indent="-285750">
              <a:buFont typeface="Arial" panose="020B0604020202020204" pitchFamily="34" charset="0"/>
              <a:buChar char="•"/>
            </a:pPr>
            <a:r>
              <a:rPr lang="en-US" sz="1800">
                <a:solidFill>
                  <a:schemeClr val="tx1"/>
                </a:solidFill>
                <a:latin typeface="+mn-lt"/>
              </a:rPr>
              <a:t>AKS clusters may not use 169.254.0.0/16, 172.30.0.0/16, or 172.31.0.0/16 for the Kubernetes service address range.</a:t>
            </a:r>
          </a:p>
          <a:p>
            <a:pPr marL="285750" indent="-285750">
              <a:buFont typeface="Arial" panose="020B0604020202020204" pitchFamily="34" charset="0"/>
              <a:buChar char="•"/>
            </a:pPr>
            <a:endParaRPr lang="en-US" sz="1800">
              <a:solidFill>
                <a:schemeClr val="tx1"/>
              </a:solidFill>
              <a:latin typeface="+mn-lt"/>
            </a:endParaRPr>
          </a:p>
          <a:p>
            <a:pPr marL="285750" indent="-285750">
              <a:buFont typeface="Arial" panose="020B0604020202020204" pitchFamily="34" charset="0"/>
              <a:buChar char="•"/>
            </a:pPr>
            <a:r>
              <a:rPr lang="en-US" sz="1800">
                <a:solidFill>
                  <a:schemeClr val="tx1"/>
                </a:solidFill>
                <a:latin typeface="+mn-lt"/>
              </a:rPr>
              <a:t>The service principal used by the AKS cluster must have at least </a:t>
            </a:r>
            <a:r>
              <a:rPr lang="en-US" sz="1800">
                <a:solidFill>
                  <a:schemeClr val="tx1"/>
                </a:solidFill>
                <a:latin typeface="+mn-lt"/>
                <a:hlinkClick r:id="rId3">
                  <a:extLst>
                    <a:ext uri="{A12FA001-AC4F-418D-AE19-62706E023703}">
                      <ahyp:hlinkClr xmlns:ahyp="http://schemas.microsoft.com/office/drawing/2018/hyperlinkcolor" val="tx"/>
                    </a:ext>
                  </a:extLst>
                </a:hlinkClick>
              </a:rPr>
              <a:t>Network Contributor</a:t>
            </a:r>
            <a:r>
              <a:rPr lang="en-US" sz="1800">
                <a:solidFill>
                  <a:schemeClr val="tx1"/>
                </a:solidFill>
                <a:latin typeface="+mn-lt"/>
              </a:rPr>
              <a:t> permissions on the subnet within your virtual network. If you wish to define a </a:t>
            </a:r>
            <a:r>
              <a:rPr lang="en-US" sz="1800">
                <a:solidFill>
                  <a:schemeClr val="tx1"/>
                </a:solidFill>
                <a:latin typeface="+mn-lt"/>
                <a:hlinkClick r:id="rId4">
                  <a:extLst>
                    <a:ext uri="{A12FA001-AC4F-418D-AE19-62706E023703}">
                      <ahyp:hlinkClr xmlns:ahyp="http://schemas.microsoft.com/office/drawing/2018/hyperlinkcolor" val="tx"/>
                    </a:ext>
                  </a:extLst>
                </a:hlinkClick>
              </a:rPr>
              <a:t>custom role</a:t>
            </a:r>
            <a:r>
              <a:rPr lang="en-US" sz="1800">
                <a:solidFill>
                  <a:schemeClr val="tx1"/>
                </a:solidFill>
                <a:latin typeface="+mn-lt"/>
              </a:rPr>
              <a:t> instead of using the built-in Network Contributor role, the following permissions are required:</a:t>
            </a:r>
          </a:p>
          <a:p>
            <a:pPr marL="733943" lvl="2" indent="-285750">
              <a:buFont typeface="Arial" panose="020B0604020202020204" pitchFamily="34" charset="0"/>
              <a:buChar char="•"/>
            </a:pPr>
            <a:r>
              <a:rPr lang="en-US" sz="1600" err="1">
                <a:solidFill>
                  <a:srgbClr val="0D0D0D"/>
                </a:solidFill>
                <a:latin typeface="+mn-lt"/>
              </a:rPr>
              <a:t>Microsoft.Network</a:t>
            </a:r>
            <a:r>
              <a:rPr lang="en-US" sz="1600">
                <a:solidFill>
                  <a:srgbClr val="0D0D0D"/>
                </a:solidFill>
                <a:latin typeface="+mn-lt"/>
              </a:rPr>
              <a:t>/</a:t>
            </a:r>
            <a:r>
              <a:rPr lang="en-US" sz="1600" err="1">
                <a:solidFill>
                  <a:srgbClr val="0D0D0D"/>
                </a:solidFill>
                <a:latin typeface="+mn-lt"/>
              </a:rPr>
              <a:t>virtualNetworks</a:t>
            </a:r>
            <a:r>
              <a:rPr lang="en-US" sz="1600">
                <a:solidFill>
                  <a:srgbClr val="0D0D0D"/>
                </a:solidFill>
                <a:latin typeface="+mn-lt"/>
              </a:rPr>
              <a:t>/subnets/join/action</a:t>
            </a:r>
          </a:p>
          <a:p>
            <a:pPr marL="733943" lvl="2" indent="-285750">
              <a:buFont typeface="Arial" panose="020B0604020202020204" pitchFamily="34" charset="0"/>
              <a:buChar char="•"/>
            </a:pPr>
            <a:r>
              <a:rPr lang="en-US" sz="1600" err="1">
                <a:solidFill>
                  <a:srgbClr val="0D0D0D"/>
                </a:solidFill>
                <a:latin typeface="+mn-lt"/>
              </a:rPr>
              <a:t>Microsoft.Network</a:t>
            </a:r>
            <a:r>
              <a:rPr lang="en-US" sz="1600">
                <a:solidFill>
                  <a:srgbClr val="0D0D0D"/>
                </a:solidFill>
                <a:latin typeface="+mn-lt"/>
              </a:rPr>
              <a:t>/</a:t>
            </a:r>
            <a:r>
              <a:rPr lang="en-US" sz="1600" err="1">
                <a:solidFill>
                  <a:srgbClr val="0D0D0D"/>
                </a:solidFill>
                <a:latin typeface="+mn-lt"/>
              </a:rPr>
              <a:t>virtualNetworks</a:t>
            </a:r>
            <a:r>
              <a:rPr lang="en-US" sz="1600">
                <a:solidFill>
                  <a:srgbClr val="0D0D0D"/>
                </a:solidFill>
                <a:latin typeface="+mn-lt"/>
              </a:rPr>
              <a:t>/subnets/read</a:t>
            </a:r>
          </a:p>
          <a:p>
            <a:pPr lvl="1"/>
            <a:endParaRPr lang="en-GB" sz="1800"/>
          </a:p>
        </p:txBody>
      </p:sp>
      <p:sp>
        <p:nvSpPr>
          <p:cNvPr id="4" name="Footer Placeholder 3">
            <a:extLst>
              <a:ext uri="{FF2B5EF4-FFF2-40B4-BE49-F238E27FC236}">
                <a16:creationId xmlns:a16="http://schemas.microsoft.com/office/drawing/2014/main" id="{2C038D5D-2A49-0243-B19C-E6CB2B671760}"/>
              </a:ext>
            </a:extLst>
          </p:cNvPr>
          <p:cNvSpPr>
            <a:spLocks noGrp="1"/>
          </p:cNvSpPr>
          <p:nvPr>
            <p:ph type="ftr" sz="quarter" idx="3"/>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3C3C41">
                    <a:tint val="75000"/>
                  </a:srgbClr>
                </a:solidFill>
                <a:effectLst/>
                <a:uLnTx/>
                <a:uFillTx/>
                <a:latin typeface="Segoe UI"/>
                <a:ea typeface="+mn-ea"/>
                <a:cs typeface="+mn-cs"/>
              </a:rPr>
              <a:t>© Microsoft Corporation                                                                                  								                                Azure </a:t>
            </a:r>
          </a:p>
        </p:txBody>
      </p:sp>
    </p:spTree>
    <p:extLst>
      <p:ext uri="{BB962C8B-B14F-4D97-AF65-F5344CB8AC3E}">
        <p14:creationId xmlns:p14="http://schemas.microsoft.com/office/powerpoint/2010/main" val="537013116"/>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Advanced networking: Planning IP addressing for your cluster</a:t>
            </a:r>
          </a:p>
        </p:txBody>
      </p:sp>
      <p:sp>
        <p:nvSpPr>
          <p:cNvPr id="11" name="Footer Placeholder 10">
            <a:extLst>
              <a:ext uri="{FF2B5EF4-FFF2-40B4-BE49-F238E27FC236}">
                <a16:creationId xmlns:a16="http://schemas.microsoft.com/office/drawing/2014/main" id="{014FEBD9-9B8F-405E-B2C4-AFA41F57C3A0}"/>
              </a:ext>
            </a:extLst>
          </p:cNvPr>
          <p:cNvSpPr>
            <a:spLocks noGrp="1"/>
          </p:cNvSpPr>
          <p:nvPr>
            <p:ph type="ftr" sz="quarter" idx="3"/>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3C3C41">
                    <a:tint val="75000"/>
                  </a:srgbClr>
                </a:solidFill>
                <a:effectLst/>
                <a:uLnTx/>
                <a:uFillTx/>
                <a:latin typeface="Segoe UI"/>
                <a:ea typeface="+mn-ea"/>
                <a:cs typeface="+mn-cs"/>
              </a:rPr>
              <a:t>© Microsoft Corporation                                                                                  								                                   Azure</a:t>
            </a:r>
          </a:p>
        </p:txBody>
      </p:sp>
      <p:sp>
        <p:nvSpPr>
          <p:cNvPr id="19" name="Trapezoid 18">
            <a:extLst>
              <a:ext uri="{FF2B5EF4-FFF2-40B4-BE49-F238E27FC236}">
                <a16:creationId xmlns:a16="http://schemas.microsoft.com/office/drawing/2014/main" id="{0FC3648C-6640-354C-B7D9-3489BDC338B4}"/>
              </a:ext>
            </a:extLst>
          </p:cNvPr>
          <p:cNvSpPr/>
          <p:nvPr/>
        </p:nvSpPr>
        <p:spPr bwMode="auto">
          <a:xfrm rot="16200000">
            <a:off x="6197967" y="-789237"/>
            <a:ext cx="2413659" cy="6749059"/>
          </a:xfrm>
          <a:prstGeom prst="trapezoid">
            <a:avLst/>
          </a:prstGeom>
          <a:solidFill>
            <a:schemeClr val="bg1">
              <a:lumMod val="8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568"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0" name="Plus Sign 11">
            <a:extLst>
              <a:ext uri="{FF2B5EF4-FFF2-40B4-BE49-F238E27FC236}">
                <a16:creationId xmlns:a16="http://schemas.microsoft.com/office/drawing/2014/main" id="{0BA23E64-84AD-F945-A6E9-A5FC9D0211B8}"/>
              </a:ext>
            </a:extLst>
          </p:cNvPr>
          <p:cNvSpPr/>
          <p:nvPr/>
        </p:nvSpPr>
        <p:spPr bwMode="auto">
          <a:xfrm>
            <a:off x="6499439" y="2379243"/>
            <a:ext cx="423984" cy="422417"/>
          </a:xfrm>
          <a:prstGeom prst="mathPlus">
            <a:avLst/>
          </a:prstGeom>
          <a:solidFill>
            <a:srgbClr val="D83B0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568"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22" name="Group 21">
            <a:extLst>
              <a:ext uri="{FF2B5EF4-FFF2-40B4-BE49-F238E27FC236}">
                <a16:creationId xmlns:a16="http://schemas.microsoft.com/office/drawing/2014/main" id="{7A9B5DDD-6A4C-2E41-BFCE-3E5D2CD54FF6}"/>
              </a:ext>
            </a:extLst>
          </p:cNvPr>
          <p:cNvGrpSpPr/>
          <p:nvPr/>
        </p:nvGrpSpPr>
        <p:grpSpPr>
          <a:xfrm>
            <a:off x="641448" y="1990013"/>
            <a:ext cx="3579924" cy="1181217"/>
            <a:chOff x="2953265" y="2700235"/>
            <a:chExt cx="3651709" cy="1204903"/>
          </a:xfrm>
        </p:grpSpPr>
        <p:sp>
          <p:nvSpPr>
            <p:cNvPr id="23" name="Rectangle: Rounded Corners 32">
              <a:extLst>
                <a:ext uri="{FF2B5EF4-FFF2-40B4-BE49-F238E27FC236}">
                  <a16:creationId xmlns:a16="http://schemas.microsoft.com/office/drawing/2014/main" id="{45F2DC38-AB3E-424A-9DCD-7EEA8FF14F09}"/>
                </a:ext>
              </a:extLst>
            </p:cNvPr>
            <p:cNvSpPr/>
            <p:nvPr/>
          </p:nvSpPr>
          <p:spPr bwMode="auto">
            <a:xfrm>
              <a:off x="2953265" y="2700235"/>
              <a:ext cx="3651709" cy="1204903"/>
            </a:xfrm>
            <a:prstGeom prst="roundRect">
              <a:avLst/>
            </a:prstGeom>
            <a:solidFill>
              <a:schemeClr val="accent2">
                <a:lumMod val="10000"/>
                <a:lumOff val="90000"/>
              </a:schemeClr>
            </a:solidFill>
            <a:ln w="19050">
              <a:solidFill>
                <a:schemeClr val="accent1"/>
              </a:solid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b"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176" b="1" i="0" u="none" strike="noStrike" kern="1200" cap="none" spc="0" normalizeH="0" baseline="0" noProof="0">
                  <a:ln>
                    <a:noFill/>
                  </a:ln>
                  <a:solidFill>
                    <a:srgbClr val="1A1A1A"/>
                  </a:solidFill>
                  <a:effectLst/>
                  <a:uLnTx/>
                  <a:uFillTx/>
                  <a:latin typeface="Segoe UI"/>
                  <a:ea typeface="+mn-ea"/>
                  <a:cs typeface="+mn-cs"/>
                </a:rPr>
                <a:t>Azure </a:t>
              </a:r>
              <a:r>
                <a:rPr kumimoji="0" lang="en-US" sz="1176" b="1" i="0" u="none" strike="noStrike" kern="1200" cap="none" spc="0" normalizeH="0" baseline="0" noProof="0" err="1">
                  <a:ln>
                    <a:noFill/>
                  </a:ln>
                  <a:solidFill>
                    <a:srgbClr val="1A1A1A"/>
                  </a:solidFill>
                  <a:effectLst/>
                  <a:uLnTx/>
                  <a:uFillTx/>
                  <a:latin typeface="Segoe UI"/>
                  <a:ea typeface="+mn-ea"/>
                  <a:cs typeface="+mn-cs"/>
                </a:rPr>
                <a:t>VNet</a:t>
              </a:r>
              <a:endParaRPr kumimoji="0" lang="en-US" sz="1176" b="1" i="0" u="none" strike="noStrike" kern="1200" cap="none" spc="0" normalizeH="0" baseline="0" noProof="0">
                <a:ln>
                  <a:noFill/>
                </a:ln>
                <a:solidFill>
                  <a:srgbClr val="1A1A1A"/>
                </a:solidFill>
                <a:effectLst/>
                <a:uLnTx/>
                <a:uFillTx/>
                <a:latin typeface="Segoe UI"/>
                <a:ea typeface="+mn-ea"/>
                <a:cs typeface="+mn-cs"/>
              </a:endParaRPr>
            </a:p>
          </p:txBody>
        </p:sp>
        <p:pic>
          <p:nvPicPr>
            <p:cNvPr id="24" name="Picture 23">
              <a:extLst>
                <a:ext uri="{FF2B5EF4-FFF2-40B4-BE49-F238E27FC236}">
                  <a16:creationId xmlns:a16="http://schemas.microsoft.com/office/drawing/2014/main" id="{25478459-52CD-B34F-AEF5-324DE52345E7}"/>
                </a:ext>
              </a:extLst>
            </p:cNvPr>
            <p:cNvPicPr>
              <a:picLocks noChangeAspect="1"/>
            </p:cNvPicPr>
            <p:nvPr/>
          </p:nvPicPr>
          <p:blipFill>
            <a:blip r:embed="rId3"/>
            <a:stretch>
              <a:fillRect/>
            </a:stretch>
          </p:blipFill>
          <p:spPr>
            <a:xfrm>
              <a:off x="4555747" y="3389111"/>
              <a:ext cx="375270" cy="218664"/>
            </a:xfrm>
            <a:prstGeom prst="rect">
              <a:avLst/>
            </a:prstGeom>
          </p:spPr>
        </p:pic>
      </p:grpSp>
      <p:sp>
        <p:nvSpPr>
          <p:cNvPr id="25" name="Rectangle: Rounded Corners 34">
            <a:extLst>
              <a:ext uri="{FF2B5EF4-FFF2-40B4-BE49-F238E27FC236}">
                <a16:creationId xmlns:a16="http://schemas.microsoft.com/office/drawing/2014/main" id="{1C51DAD4-FDEC-5B4F-97F8-E9B673C38ABC}"/>
              </a:ext>
            </a:extLst>
          </p:cNvPr>
          <p:cNvSpPr/>
          <p:nvPr/>
        </p:nvSpPr>
        <p:spPr bwMode="auto">
          <a:xfrm>
            <a:off x="3095461" y="2134707"/>
            <a:ext cx="962649" cy="972320"/>
          </a:xfrm>
          <a:prstGeom prst="roundRect">
            <a:avLst/>
          </a:prstGeom>
          <a:solidFill>
            <a:srgbClr val="D83B01"/>
          </a:solidFill>
          <a:ln w="19050">
            <a:solidFill>
              <a:schemeClr val="tx1"/>
            </a:solid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176" b="1" i="0" u="none" strike="noStrike" kern="1200" cap="none" spc="0" normalizeH="0" baseline="0" noProof="0">
                <a:ln>
                  <a:noFill/>
                </a:ln>
                <a:solidFill>
                  <a:srgbClr val="FFFFFF"/>
                </a:solidFill>
                <a:effectLst/>
                <a:uLnTx/>
                <a:uFillTx/>
                <a:latin typeface="Segoe UI"/>
                <a:ea typeface="+mn-ea"/>
                <a:cs typeface="+mn-cs"/>
              </a:rPr>
              <a:t>AKS </a:t>
            </a:r>
          </a:p>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176" b="1" i="0" u="none" strike="noStrike" kern="1200" cap="none" spc="0" normalizeH="0" baseline="0" noProof="0">
                <a:ln>
                  <a:noFill/>
                </a:ln>
                <a:solidFill>
                  <a:srgbClr val="FFFFFF"/>
                </a:solidFill>
                <a:effectLst/>
                <a:uLnTx/>
                <a:uFillTx/>
                <a:latin typeface="Segoe UI"/>
                <a:ea typeface="+mn-ea"/>
                <a:cs typeface="+mn-cs"/>
              </a:rPr>
              <a:t>Subnet</a:t>
            </a:r>
          </a:p>
        </p:txBody>
      </p:sp>
      <p:sp>
        <p:nvSpPr>
          <p:cNvPr id="26" name="Rectangle: Rounded Corners 35">
            <a:extLst>
              <a:ext uri="{FF2B5EF4-FFF2-40B4-BE49-F238E27FC236}">
                <a16:creationId xmlns:a16="http://schemas.microsoft.com/office/drawing/2014/main" id="{B0C4AD45-3B24-A340-93A6-A99540F720C6}"/>
              </a:ext>
            </a:extLst>
          </p:cNvPr>
          <p:cNvSpPr/>
          <p:nvPr/>
        </p:nvSpPr>
        <p:spPr bwMode="auto">
          <a:xfrm>
            <a:off x="746414" y="2134707"/>
            <a:ext cx="962649" cy="336860"/>
          </a:xfrm>
          <a:prstGeom prst="roundRect">
            <a:avLst/>
          </a:prstGeom>
          <a:solidFill>
            <a:schemeClr val="tx1">
              <a:lumMod val="10000"/>
              <a:lumOff val="90000"/>
            </a:schemeClr>
          </a:solidFill>
          <a:ln w="19050">
            <a:solidFill>
              <a:schemeClr val="tx1"/>
            </a:solid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b"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078" b="1" i="0" u="none" strike="noStrike" kern="1200" cap="none" spc="0" normalizeH="0" baseline="0" noProof="0">
                <a:ln>
                  <a:noFill/>
                </a:ln>
                <a:solidFill>
                  <a:srgbClr val="1A1A1A"/>
                </a:solidFill>
                <a:effectLst/>
                <a:uLnTx/>
                <a:uFillTx/>
                <a:latin typeface="Segoe UI"/>
                <a:ea typeface="+mn-ea"/>
                <a:cs typeface="+mn-cs"/>
              </a:rPr>
              <a:t>Frontend</a:t>
            </a:r>
          </a:p>
        </p:txBody>
      </p:sp>
      <p:sp>
        <p:nvSpPr>
          <p:cNvPr id="27" name="Rectangle: Rounded Corners 38">
            <a:extLst>
              <a:ext uri="{FF2B5EF4-FFF2-40B4-BE49-F238E27FC236}">
                <a16:creationId xmlns:a16="http://schemas.microsoft.com/office/drawing/2014/main" id="{B6028771-8285-E84C-BE3A-2190A85F9041}"/>
              </a:ext>
            </a:extLst>
          </p:cNvPr>
          <p:cNvSpPr/>
          <p:nvPr/>
        </p:nvSpPr>
        <p:spPr bwMode="auto">
          <a:xfrm>
            <a:off x="746414" y="2609595"/>
            <a:ext cx="962649" cy="336860"/>
          </a:xfrm>
          <a:prstGeom prst="roundRect">
            <a:avLst/>
          </a:prstGeom>
          <a:solidFill>
            <a:schemeClr val="tx1">
              <a:lumMod val="10000"/>
              <a:lumOff val="90000"/>
            </a:schemeClr>
          </a:solidFill>
          <a:ln w="19050">
            <a:solidFill>
              <a:schemeClr val="tx1"/>
            </a:solid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b"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078" b="1" i="0" u="none" strike="noStrike" kern="1200" cap="none" spc="0" normalizeH="0" baseline="0" noProof="0">
                <a:ln>
                  <a:noFill/>
                </a:ln>
                <a:solidFill>
                  <a:srgbClr val="1A1A1A"/>
                </a:solidFill>
                <a:effectLst/>
                <a:uLnTx/>
                <a:uFillTx/>
                <a:latin typeface="Segoe UI"/>
                <a:ea typeface="+mn-ea"/>
                <a:cs typeface="+mn-cs"/>
              </a:rPr>
              <a:t>App tier</a:t>
            </a:r>
          </a:p>
        </p:txBody>
      </p:sp>
      <p:sp>
        <p:nvSpPr>
          <p:cNvPr id="28" name="Rectangle: Rounded Corners 39">
            <a:extLst>
              <a:ext uri="{FF2B5EF4-FFF2-40B4-BE49-F238E27FC236}">
                <a16:creationId xmlns:a16="http://schemas.microsoft.com/office/drawing/2014/main" id="{97118710-AC14-3145-880C-521673C226E6}"/>
              </a:ext>
            </a:extLst>
          </p:cNvPr>
          <p:cNvSpPr/>
          <p:nvPr/>
        </p:nvSpPr>
        <p:spPr bwMode="auto">
          <a:xfrm>
            <a:off x="1920938" y="2134707"/>
            <a:ext cx="962649" cy="336860"/>
          </a:xfrm>
          <a:prstGeom prst="roundRect">
            <a:avLst/>
          </a:prstGeom>
          <a:solidFill>
            <a:schemeClr val="tx1">
              <a:lumMod val="10000"/>
              <a:lumOff val="90000"/>
            </a:schemeClr>
          </a:solidFill>
          <a:ln w="19050">
            <a:solidFill>
              <a:schemeClr val="tx1"/>
            </a:solid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b"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078" b="1" i="0" u="none" strike="noStrike" kern="1200" cap="none" spc="0" normalizeH="0" baseline="0" noProof="0">
                <a:ln>
                  <a:noFill/>
                </a:ln>
                <a:solidFill>
                  <a:srgbClr val="1A1A1A"/>
                </a:solidFill>
                <a:effectLst/>
                <a:uLnTx/>
                <a:uFillTx/>
                <a:latin typeface="Segoe UI"/>
                <a:ea typeface="+mn-ea"/>
                <a:cs typeface="+mn-cs"/>
              </a:rPr>
              <a:t>Data tier</a:t>
            </a:r>
          </a:p>
        </p:txBody>
      </p:sp>
      <p:grpSp>
        <p:nvGrpSpPr>
          <p:cNvPr id="29" name="Group 28">
            <a:extLst>
              <a:ext uri="{FF2B5EF4-FFF2-40B4-BE49-F238E27FC236}">
                <a16:creationId xmlns:a16="http://schemas.microsoft.com/office/drawing/2014/main" id="{FA882242-74E5-F34B-A726-F2F09CC0904A}"/>
              </a:ext>
            </a:extLst>
          </p:cNvPr>
          <p:cNvGrpSpPr/>
          <p:nvPr/>
        </p:nvGrpSpPr>
        <p:grpSpPr>
          <a:xfrm>
            <a:off x="4478110" y="2259686"/>
            <a:ext cx="1924063" cy="645272"/>
            <a:chOff x="4567905" y="2304500"/>
            <a:chExt cx="1962644" cy="658211"/>
          </a:xfrm>
        </p:grpSpPr>
        <p:pic>
          <p:nvPicPr>
            <p:cNvPr id="30" name="Picture 29">
              <a:extLst>
                <a:ext uri="{FF2B5EF4-FFF2-40B4-BE49-F238E27FC236}">
                  <a16:creationId xmlns:a16="http://schemas.microsoft.com/office/drawing/2014/main" id="{4366E4A3-BF08-6D4C-9DFD-F4E8C539A9BF}"/>
                </a:ext>
              </a:extLst>
            </p:cNvPr>
            <p:cNvPicPr>
              <a:picLocks noChangeAspect="1"/>
            </p:cNvPicPr>
            <p:nvPr/>
          </p:nvPicPr>
          <p:blipFill>
            <a:blip r:embed="rId4"/>
            <a:stretch>
              <a:fillRect/>
            </a:stretch>
          </p:blipFill>
          <p:spPr>
            <a:xfrm>
              <a:off x="4567905" y="2304500"/>
              <a:ext cx="614256" cy="625370"/>
            </a:xfrm>
            <a:prstGeom prst="rect">
              <a:avLst/>
            </a:prstGeom>
          </p:spPr>
        </p:pic>
        <p:pic>
          <p:nvPicPr>
            <p:cNvPr id="31" name="Picture 30">
              <a:extLst>
                <a:ext uri="{FF2B5EF4-FFF2-40B4-BE49-F238E27FC236}">
                  <a16:creationId xmlns:a16="http://schemas.microsoft.com/office/drawing/2014/main" id="{AD195F95-00EE-724E-8AA1-88CAFD4D07A7}"/>
                </a:ext>
              </a:extLst>
            </p:cNvPr>
            <p:cNvPicPr>
              <a:picLocks noChangeAspect="1"/>
            </p:cNvPicPr>
            <p:nvPr/>
          </p:nvPicPr>
          <p:blipFill>
            <a:blip r:embed="rId4"/>
            <a:stretch>
              <a:fillRect/>
            </a:stretch>
          </p:blipFill>
          <p:spPr>
            <a:xfrm>
              <a:off x="5242099" y="2320920"/>
              <a:ext cx="614256" cy="625370"/>
            </a:xfrm>
            <a:prstGeom prst="rect">
              <a:avLst/>
            </a:prstGeom>
          </p:spPr>
        </p:pic>
        <p:pic>
          <p:nvPicPr>
            <p:cNvPr id="32" name="Picture 31">
              <a:extLst>
                <a:ext uri="{FF2B5EF4-FFF2-40B4-BE49-F238E27FC236}">
                  <a16:creationId xmlns:a16="http://schemas.microsoft.com/office/drawing/2014/main" id="{B1737313-C625-E045-AC00-6FE2001D72AD}"/>
                </a:ext>
              </a:extLst>
            </p:cNvPr>
            <p:cNvPicPr>
              <a:picLocks noChangeAspect="1"/>
            </p:cNvPicPr>
            <p:nvPr/>
          </p:nvPicPr>
          <p:blipFill>
            <a:blip r:embed="rId4"/>
            <a:stretch>
              <a:fillRect/>
            </a:stretch>
          </p:blipFill>
          <p:spPr>
            <a:xfrm>
              <a:off x="5916293" y="2337341"/>
              <a:ext cx="614256" cy="625370"/>
            </a:xfrm>
            <a:prstGeom prst="rect">
              <a:avLst/>
            </a:prstGeom>
          </p:spPr>
        </p:pic>
      </p:grpSp>
      <p:sp>
        <p:nvSpPr>
          <p:cNvPr id="33" name="Rectangle 32">
            <a:extLst>
              <a:ext uri="{FF2B5EF4-FFF2-40B4-BE49-F238E27FC236}">
                <a16:creationId xmlns:a16="http://schemas.microsoft.com/office/drawing/2014/main" id="{0DBEABFE-8BAF-3840-B1BF-4B24AD86A179}"/>
              </a:ext>
            </a:extLst>
          </p:cNvPr>
          <p:cNvSpPr/>
          <p:nvPr/>
        </p:nvSpPr>
        <p:spPr>
          <a:xfrm>
            <a:off x="5176177" y="2839487"/>
            <a:ext cx="507906" cy="452590"/>
          </a:xfrm>
          <a:prstGeom prst="rect">
            <a:avLst/>
          </a:prstGeom>
        </p:spPr>
        <p:txBody>
          <a:bodyPr wrap="none">
            <a:sp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r>
              <a:rPr kumimoji="0" lang="en-US" sz="2353" b="0" i="0" u="none" strike="noStrike" kern="1200" cap="none" spc="0" normalizeH="0" baseline="0" noProof="0">
                <a:ln>
                  <a:noFill/>
                </a:ln>
                <a:solidFill>
                  <a:srgbClr val="D83B01"/>
                </a:solidFill>
                <a:effectLst/>
                <a:uLnTx/>
                <a:uFillTx/>
                <a:latin typeface="Segoe UI"/>
                <a:ea typeface="+mn-ea"/>
                <a:cs typeface="+mn-cs"/>
              </a:rPr>
              <a:t>50</a:t>
            </a:r>
            <a:endParaRPr kumimoji="0" lang="sv-SE" sz="1961" b="0" i="0" u="none" strike="noStrike" kern="1200" cap="none" spc="0" normalizeH="0" baseline="0" noProof="0">
              <a:ln>
                <a:noFill/>
              </a:ln>
              <a:solidFill>
                <a:srgbClr val="D83B01"/>
              </a:solidFill>
              <a:effectLst/>
              <a:uLnTx/>
              <a:uFillTx/>
              <a:latin typeface="Segoe UI"/>
              <a:ea typeface="+mn-ea"/>
              <a:cs typeface="+mn-cs"/>
            </a:endParaRPr>
          </a:p>
        </p:txBody>
      </p:sp>
      <p:grpSp>
        <p:nvGrpSpPr>
          <p:cNvPr id="34" name="Group 33">
            <a:extLst>
              <a:ext uri="{FF2B5EF4-FFF2-40B4-BE49-F238E27FC236}">
                <a16:creationId xmlns:a16="http://schemas.microsoft.com/office/drawing/2014/main" id="{EF7BC779-C0CA-4640-9D53-3613ABD612F5}"/>
              </a:ext>
            </a:extLst>
          </p:cNvPr>
          <p:cNvGrpSpPr/>
          <p:nvPr/>
        </p:nvGrpSpPr>
        <p:grpSpPr>
          <a:xfrm>
            <a:off x="7057522" y="2046743"/>
            <a:ext cx="1290249" cy="1052557"/>
            <a:chOff x="7199039" y="2087287"/>
            <a:chExt cx="1316121" cy="1073663"/>
          </a:xfrm>
        </p:grpSpPr>
        <p:pic>
          <p:nvPicPr>
            <p:cNvPr id="35" name="Picture 34">
              <a:extLst>
                <a:ext uri="{FF2B5EF4-FFF2-40B4-BE49-F238E27FC236}">
                  <a16:creationId xmlns:a16="http://schemas.microsoft.com/office/drawing/2014/main" id="{43FA02FC-5794-4A4F-BCA2-922392C6C0F7}"/>
                </a:ext>
              </a:extLst>
            </p:cNvPr>
            <p:cNvPicPr>
              <a:picLocks noChangeAspect="1"/>
            </p:cNvPicPr>
            <p:nvPr/>
          </p:nvPicPr>
          <p:blipFill>
            <a:blip r:embed="rId5"/>
            <a:stretch>
              <a:fillRect/>
            </a:stretch>
          </p:blipFill>
          <p:spPr>
            <a:xfrm>
              <a:off x="7199039" y="2087287"/>
              <a:ext cx="366953" cy="276292"/>
            </a:xfrm>
            <a:prstGeom prst="rect">
              <a:avLst/>
            </a:prstGeom>
          </p:spPr>
        </p:pic>
        <p:pic>
          <p:nvPicPr>
            <p:cNvPr id="36" name="Picture 35">
              <a:extLst>
                <a:ext uri="{FF2B5EF4-FFF2-40B4-BE49-F238E27FC236}">
                  <a16:creationId xmlns:a16="http://schemas.microsoft.com/office/drawing/2014/main" id="{01D177D5-DA5A-254C-AC76-6318534B669B}"/>
                </a:ext>
              </a:extLst>
            </p:cNvPr>
            <p:cNvPicPr>
              <a:picLocks noChangeAspect="1"/>
            </p:cNvPicPr>
            <p:nvPr/>
          </p:nvPicPr>
          <p:blipFill>
            <a:blip r:embed="rId5"/>
            <a:stretch>
              <a:fillRect/>
            </a:stretch>
          </p:blipFill>
          <p:spPr>
            <a:xfrm>
              <a:off x="7204570" y="2879154"/>
              <a:ext cx="366953" cy="276292"/>
            </a:xfrm>
            <a:prstGeom prst="rect">
              <a:avLst/>
            </a:prstGeom>
          </p:spPr>
        </p:pic>
        <p:pic>
          <p:nvPicPr>
            <p:cNvPr id="37" name="Picture 36">
              <a:extLst>
                <a:ext uri="{FF2B5EF4-FFF2-40B4-BE49-F238E27FC236}">
                  <a16:creationId xmlns:a16="http://schemas.microsoft.com/office/drawing/2014/main" id="{81E8BB4E-2581-A845-BE74-D85D1DE17B47}"/>
                </a:ext>
              </a:extLst>
            </p:cNvPr>
            <p:cNvPicPr>
              <a:picLocks noChangeAspect="1"/>
            </p:cNvPicPr>
            <p:nvPr/>
          </p:nvPicPr>
          <p:blipFill>
            <a:blip r:embed="rId5"/>
            <a:stretch>
              <a:fillRect/>
            </a:stretch>
          </p:blipFill>
          <p:spPr>
            <a:xfrm>
              <a:off x="7199039" y="2483221"/>
              <a:ext cx="366953" cy="276292"/>
            </a:xfrm>
            <a:prstGeom prst="rect">
              <a:avLst/>
            </a:prstGeom>
          </p:spPr>
        </p:pic>
        <p:pic>
          <p:nvPicPr>
            <p:cNvPr id="38" name="Picture 37">
              <a:extLst>
                <a:ext uri="{FF2B5EF4-FFF2-40B4-BE49-F238E27FC236}">
                  <a16:creationId xmlns:a16="http://schemas.microsoft.com/office/drawing/2014/main" id="{9E2CFA6D-0AAE-F04F-BFFE-7B61EFD43C10}"/>
                </a:ext>
              </a:extLst>
            </p:cNvPr>
            <p:cNvPicPr>
              <a:picLocks noChangeAspect="1"/>
            </p:cNvPicPr>
            <p:nvPr/>
          </p:nvPicPr>
          <p:blipFill>
            <a:blip r:embed="rId5"/>
            <a:stretch>
              <a:fillRect/>
            </a:stretch>
          </p:blipFill>
          <p:spPr>
            <a:xfrm>
              <a:off x="7684225" y="2087287"/>
              <a:ext cx="366953" cy="276292"/>
            </a:xfrm>
            <a:prstGeom prst="rect">
              <a:avLst/>
            </a:prstGeom>
          </p:spPr>
        </p:pic>
        <p:pic>
          <p:nvPicPr>
            <p:cNvPr id="39" name="Picture 38">
              <a:extLst>
                <a:ext uri="{FF2B5EF4-FFF2-40B4-BE49-F238E27FC236}">
                  <a16:creationId xmlns:a16="http://schemas.microsoft.com/office/drawing/2014/main" id="{E9CB21D8-DA0C-8245-AFA0-646AE03236E9}"/>
                </a:ext>
              </a:extLst>
            </p:cNvPr>
            <p:cNvPicPr>
              <a:picLocks noChangeAspect="1"/>
            </p:cNvPicPr>
            <p:nvPr/>
          </p:nvPicPr>
          <p:blipFill>
            <a:blip r:embed="rId5"/>
            <a:stretch>
              <a:fillRect/>
            </a:stretch>
          </p:blipFill>
          <p:spPr>
            <a:xfrm>
              <a:off x="7689756" y="2879154"/>
              <a:ext cx="366953" cy="276292"/>
            </a:xfrm>
            <a:prstGeom prst="rect">
              <a:avLst/>
            </a:prstGeom>
          </p:spPr>
        </p:pic>
        <p:pic>
          <p:nvPicPr>
            <p:cNvPr id="40" name="Picture 39">
              <a:extLst>
                <a:ext uri="{FF2B5EF4-FFF2-40B4-BE49-F238E27FC236}">
                  <a16:creationId xmlns:a16="http://schemas.microsoft.com/office/drawing/2014/main" id="{05E244FF-194F-CE43-BDEB-AE2C32B4A2E8}"/>
                </a:ext>
              </a:extLst>
            </p:cNvPr>
            <p:cNvPicPr>
              <a:picLocks noChangeAspect="1"/>
            </p:cNvPicPr>
            <p:nvPr/>
          </p:nvPicPr>
          <p:blipFill>
            <a:blip r:embed="rId5"/>
            <a:stretch>
              <a:fillRect/>
            </a:stretch>
          </p:blipFill>
          <p:spPr>
            <a:xfrm>
              <a:off x="7684225" y="2483221"/>
              <a:ext cx="366953" cy="276292"/>
            </a:xfrm>
            <a:prstGeom prst="rect">
              <a:avLst/>
            </a:prstGeom>
          </p:spPr>
        </p:pic>
        <p:pic>
          <p:nvPicPr>
            <p:cNvPr id="41" name="Picture 40">
              <a:extLst>
                <a:ext uri="{FF2B5EF4-FFF2-40B4-BE49-F238E27FC236}">
                  <a16:creationId xmlns:a16="http://schemas.microsoft.com/office/drawing/2014/main" id="{3D29DE41-C82E-3D47-B624-0067E564D559}"/>
                </a:ext>
              </a:extLst>
            </p:cNvPr>
            <p:cNvPicPr>
              <a:picLocks noChangeAspect="1"/>
            </p:cNvPicPr>
            <p:nvPr/>
          </p:nvPicPr>
          <p:blipFill>
            <a:blip r:embed="rId5"/>
            <a:stretch>
              <a:fillRect/>
            </a:stretch>
          </p:blipFill>
          <p:spPr>
            <a:xfrm>
              <a:off x="8142676" y="2092791"/>
              <a:ext cx="366953" cy="276292"/>
            </a:xfrm>
            <a:prstGeom prst="rect">
              <a:avLst/>
            </a:prstGeom>
          </p:spPr>
        </p:pic>
        <p:pic>
          <p:nvPicPr>
            <p:cNvPr id="42" name="Picture 41">
              <a:extLst>
                <a:ext uri="{FF2B5EF4-FFF2-40B4-BE49-F238E27FC236}">
                  <a16:creationId xmlns:a16="http://schemas.microsoft.com/office/drawing/2014/main" id="{20C77B5D-50AA-1747-AAE4-60422387E4FD}"/>
                </a:ext>
              </a:extLst>
            </p:cNvPr>
            <p:cNvPicPr>
              <a:picLocks noChangeAspect="1"/>
            </p:cNvPicPr>
            <p:nvPr/>
          </p:nvPicPr>
          <p:blipFill>
            <a:blip r:embed="rId5"/>
            <a:stretch>
              <a:fillRect/>
            </a:stretch>
          </p:blipFill>
          <p:spPr>
            <a:xfrm>
              <a:off x="8148207" y="2884658"/>
              <a:ext cx="366953" cy="276292"/>
            </a:xfrm>
            <a:prstGeom prst="rect">
              <a:avLst/>
            </a:prstGeom>
          </p:spPr>
        </p:pic>
        <p:pic>
          <p:nvPicPr>
            <p:cNvPr id="43" name="Picture 42">
              <a:extLst>
                <a:ext uri="{FF2B5EF4-FFF2-40B4-BE49-F238E27FC236}">
                  <a16:creationId xmlns:a16="http://schemas.microsoft.com/office/drawing/2014/main" id="{9D5F5A2D-6778-AF49-BF6A-C1FC0BDD8CB0}"/>
                </a:ext>
              </a:extLst>
            </p:cNvPr>
            <p:cNvPicPr>
              <a:picLocks noChangeAspect="1"/>
            </p:cNvPicPr>
            <p:nvPr/>
          </p:nvPicPr>
          <p:blipFill>
            <a:blip r:embed="rId5"/>
            <a:stretch>
              <a:fillRect/>
            </a:stretch>
          </p:blipFill>
          <p:spPr>
            <a:xfrm>
              <a:off x="8142676" y="2488725"/>
              <a:ext cx="366953" cy="276292"/>
            </a:xfrm>
            <a:prstGeom prst="rect">
              <a:avLst/>
            </a:prstGeom>
          </p:spPr>
        </p:pic>
      </p:grpSp>
      <p:sp>
        <p:nvSpPr>
          <p:cNvPr id="44" name="Rectangle 43">
            <a:extLst>
              <a:ext uri="{FF2B5EF4-FFF2-40B4-BE49-F238E27FC236}">
                <a16:creationId xmlns:a16="http://schemas.microsoft.com/office/drawing/2014/main" id="{7F967A1A-EE2E-E246-B5B3-35CE3E1364DB}"/>
              </a:ext>
            </a:extLst>
          </p:cNvPr>
          <p:cNvSpPr/>
          <p:nvPr/>
        </p:nvSpPr>
        <p:spPr>
          <a:xfrm>
            <a:off x="7075414" y="3069676"/>
            <a:ext cx="1309366" cy="452590"/>
          </a:xfrm>
          <a:prstGeom prst="rect">
            <a:avLst/>
          </a:prstGeom>
        </p:spPr>
        <p:txBody>
          <a:bodyPr wrap="none">
            <a:sp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r>
              <a:rPr kumimoji="0" lang="en-US" sz="2353" b="0" i="0" u="none" strike="noStrike" kern="1200" cap="none" spc="0" normalizeH="0" baseline="0" noProof="0">
                <a:ln>
                  <a:noFill/>
                </a:ln>
                <a:solidFill>
                  <a:srgbClr val="D83B01"/>
                </a:solidFill>
                <a:effectLst/>
                <a:uLnTx/>
                <a:uFillTx/>
                <a:latin typeface="Segoe UI"/>
                <a:ea typeface="+mn-ea"/>
                <a:cs typeface="+mn-cs"/>
              </a:rPr>
              <a:t>(50 * 30)</a:t>
            </a:r>
          </a:p>
        </p:txBody>
      </p:sp>
      <p:grpSp>
        <p:nvGrpSpPr>
          <p:cNvPr id="45" name="Group 44">
            <a:extLst>
              <a:ext uri="{FF2B5EF4-FFF2-40B4-BE49-F238E27FC236}">
                <a16:creationId xmlns:a16="http://schemas.microsoft.com/office/drawing/2014/main" id="{ED43859F-CB3C-434E-A3B1-45021B6DD24E}"/>
              </a:ext>
            </a:extLst>
          </p:cNvPr>
          <p:cNvGrpSpPr/>
          <p:nvPr/>
        </p:nvGrpSpPr>
        <p:grpSpPr>
          <a:xfrm>
            <a:off x="9475060" y="2247523"/>
            <a:ext cx="1309569" cy="724143"/>
            <a:chOff x="8646416" y="2342600"/>
            <a:chExt cx="1335829" cy="738664"/>
          </a:xfrm>
        </p:grpSpPr>
        <p:sp>
          <p:nvSpPr>
            <p:cNvPr id="46" name="Equals 64">
              <a:extLst>
                <a:ext uri="{FF2B5EF4-FFF2-40B4-BE49-F238E27FC236}">
                  <a16:creationId xmlns:a16="http://schemas.microsoft.com/office/drawing/2014/main" id="{6A153EB8-3D4D-9B47-970D-F4836049CE0E}"/>
                </a:ext>
              </a:extLst>
            </p:cNvPr>
            <p:cNvSpPr/>
            <p:nvPr/>
          </p:nvSpPr>
          <p:spPr bwMode="auto">
            <a:xfrm>
              <a:off x="8646416" y="2508082"/>
              <a:ext cx="439897" cy="398103"/>
            </a:xfrm>
            <a:prstGeom prst="mathEqual">
              <a:avLst/>
            </a:prstGeom>
            <a:solidFill>
              <a:srgbClr val="D83B0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568"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47" name="Rectangle 46">
              <a:extLst>
                <a:ext uri="{FF2B5EF4-FFF2-40B4-BE49-F238E27FC236}">
                  <a16:creationId xmlns:a16="http://schemas.microsoft.com/office/drawing/2014/main" id="{A064DA99-ADC8-A04C-B91D-DCAE66ED0C4E}"/>
                </a:ext>
              </a:extLst>
            </p:cNvPr>
            <p:cNvSpPr/>
            <p:nvPr/>
          </p:nvSpPr>
          <p:spPr>
            <a:xfrm>
              <a:off x="9098670" y="2342600"/>
              <a:ext cx="883575" cy="738664"/>
            </a:xfrm>
            <a:prstGeom prst="rect">
              <a:avLst/>
            </a:prstGeom>
          </p:spPr>
          <p:txBody>
            <a:bodyPr wrap="none">
              <a:sp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r>
                <a:rPr kumimoji="0" lang="en-US" sz="2353" b="0" i="0" u="none" strike="noStrike" kern="1200" cap="none" spc="0" normalizeH="0" baseline="0" noProof="0">
                  <a:ln>
                    <a:noFill/>
                  </a:ln>
                  <a:solidFill>
                    <a:srgbClr val="D83B01"/>
                  </a:solidFill>
                  <a:effectLst/>
                  <a:uLnTx/>
                  <a:uFillTx/>
                  <a:latin typeface="Segoe UI"/>
                  <a:ea typeface="+mn-ea"/>
                  <a:cs typeface="+mn-cs"/>
                </a:rPr>
                <a:t>1565</a:t>
              </a:r>
            </a:p>
            <a:p>
              <a:pPr marL="0" marR="0" lvl="0" indent="0" algn="l" defTabSz="896354"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D83B01"/>
                  </a:solidFill>
                  <a:effectLst/>
                  <a:uLnTx/>
                  <a:uFillTx/>
                  <a:latin typeface="Segoe UI"/>
                  <a:ea typeface="+mn-ea"/>
                  <a:cs typeface="+mn-cs"/>
                </a:rPr>
                <a:t>(&gt; /21)</a:t>
              </a:r>
            </a:p>
          </p:txBody>
        </p:sp>
      </p:grpSp>
      <p:sp>
        <p:nvSpPr>
          <p:cNvPr id="48" name="Plus Sign 36">
            <a:extLst>
              <a:ext uri="{FF2B5EF4-FFF2-40B4-BE49-F238E27FC236}">
                <a16:creationId xmlns:a16="http://schemas.microsoft.com/office/drawing/2014/main" id="{BD7CB06B-6C8C-4D43-B172-1D10788A70E7}"/>
              </a:ext>
            </a:extLst>
          </p:cNvPr>
          <p:cNvSpPr/>
          <p:nvPr/>
        </p:nvSpPr>
        <p:spPr bwMode="auto">
          <a:xfrm>
            <a:off x="8439865" y="2393682"/>
            <a:ext cx="423984" cy="422417"/>
          </a:xfrm>
          <a:prstGeom prst="mathPlus">
            <a:avLst/>
          </a:prstGeom>
          <a:solidFill>
            <a:srgbClr val="D83B0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568"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49" name="Group 48">
            <a:extLst>
              <a:ext uri="{FF2B5EF4-FFF2-40B4-BE49-F238E27FC236}">
                <a16:creationId xmlns:a16="http://schemas.microsoft.com/office/drawing/2014/main" id="{D8A78D89-29D5-F345-8CD6-948CA37837DE}"/>
              </a:ext>
            </a:extLst>
          </p:cNvPr>
          <p:cNvGrpSpPr/>
          <p:nvPr/>
        </p:nvGrpSpPr>
        <p:grpSpPr>
          <a:xfrm>
            <a:off x="8922711" y="2142726"/>
            <a:ext cx="423610" cy="858574"/>
            <a:chOff x="9101630" y="2185196"/>
            <a:chExt cx="432104" cy="875790"/>
          </a:xfrm>
        </p:grpSpPr>
        <p:pic>
          <p:nvPicPr>
            <p:cNvPr id="50" name="Picture 49">
              <a:extLst>
                <a:ext uri="{FF2B5EF4-FFF2-40B4-BE49-F238E27FC236}">
                  <a16:creationId xmlns:a16="http://schemas.microsoft.com/office/drawing/2014/main" id="{4B23EDE6-B1F0-4147-B325-E28CC13762F0}"/>
                </a:ext>
              </a:extLst>
            </p:cNvPr>
            <p:cNvPicPr>
              <a:picLocks noChangeAspect="1"/>
            </p:cNvPicPr>
            <p:nvPr/>
          </p:nvPicPr>
          <p:blipFill>
            <a:blip r:embed="rId6"/>
            <a:stretch>
              <a:fillRect/>
            </a:stretch>
          </p:blipFill>
          <p:spPr>
            <a:xfrm>
              <a:off x="9101630" y="2628882"/>
              <a:ext cx="432104" cy="432104"/>
            </a:xfrm>
            <a:prstGeom prst="rect">
              <a:avLst/>
            </a:prstGeom>
          </p:spPr>
        </p:pic>
        <p:pic>
          <p:nvPicPr>
            <p:cNvPr id="51" name="Picture 50">
              <a:extLst>
                <a:ext uri="{FF2B5EF4-FFF2-40B4-BE49-F238E27FC236}">
                  <a16:creationId xmlns:a16="http://schemas.microsoft.com/office/drawing/2014/main" id="{9E9D3F3D-B58C-654A-970F-1F8506175FC5}"/>
                </a:ext>
              </a:extLst>
            </p:cNvPr>
            <p:cNvPicPr>
              <a:picLocks noChangeAspect="1"/>
            </p:cNvPicPr>
            <p:nvPr/>
          </p:nvPicPr>
          <p:blipFill>
            <a:blip r:embed="rId7"/>
            <a:stretch>
              <a:fillRect/>
            </a:stretch>
          </p:blipFill>
          <p:spPr>
            <a:xfrm>
              <a:off x="9130633" y="2185196"/>
              <a:ext cx="372593" cy="372593"/>
            </a:xfrm>
            <a:prstGeom prst="rect">
              <a:avLst/>
            </a:prstGeom>
          </p:spPr>
        </p:pic>
      </p:grpSp>
      <p:sp>
        <p:nvSpPr>
          <p:cNvPr id="52" name="Rectangle 51">
            <a:extLst>
              <a:ext uri="{FF2B5EF4-FFF2-40B4-BE49-F238E27FC236}">
                <a16:creationId xmlns:a16="http://schemas.microsoft.com/office/drawing/2014/main" id="{88BA9C2B-960C-5340-B3C1-CEFE410F7D36}"/>
              </a:ext>
            </a:extLst>
          </p:cNvPr>
          <p:cNvSpPr/>
          <p:nvPr/>
        </p:nvSpPr>
        <p:spPr>
          <a:xfrm>
            <a:off x="8879825" y="2998154"/>
            <a:ext cx="507906" cy="452590"/>
          </a:xfrm>
          <a:prstGeom prst="rect">
            <a:avLst/>
          </a:prstGeom>
        </p:spPr>
        <p:txBody>
          <a:bodyPr wrap="none">
            <a:sp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r>
              <a:rPr kumimoji="0" lang="en-US" sz="2353" b="0" i="0" u="none" strike="noStrike" kern="1200" cap="none" spc="0" normalizeH="0" baseline="0" noProof="0">
                <a:ln>
                  <a:noFill/>
                </a:ln>
                <a:solidFill>
                  <a:srgbClr val="D83B01"/>
                </a:solidFill>
                <a:effectLst/>
                <a:uLnTx/>
                <a:uFillTx/>
                <a:latin typeface="Segoe UI"/>
                <a:ea typeface="+mn-ea"/>
                <a:cs typeface="+mn-cs"/>
              </a:rPr>
              <a:t>15</a:t>
            </a:r>
            <a:endParaRPr kumimoji="0" lang="sv-SE" sz="1730" b="0" i="0" u="none" strike="noStrike" kern="1200" cap="none" spc="0" normalizeH="0" baseline="0" noProof="0">
              <a:ln>
                <a:noFill/>
              </a:ln>
              <a:solidFill>
                <a:srgbClr val="1A1A1A"/>
              </a:solidFill>
              <a:effectLst/>
              <a:uLnTx/>
              <a:uFillTx/>
              <a:latin typeface="Segoe UI"/>
              <a:ea typeface="+mn-ea"/>
              <a:cs typeface="+mn-cs"/>
            </a:endParaRPr>
          </a:p>
        </p:txBody>
      </p:sp>
      <p:sp>
        <p:nvSpPr>
          <p:cNvPr id="55" name="Rectangle 54">
            <a:extLst>
              <a:ext uri="{FF2B5EF4-FFF2-40B4-BE49-F238E27FC236}">
                <a16:creationId xmlns:a16="http://schemas.microsoft.com/office/drawing/2014/main" id="{C3FCE639-60D8-C84C-A56E-23BBA59C71DE}"/>
              </a:ext>
            </a:extLst>
          </p:cNvPr>
          <p:cNvSpPr/>
          <p:nvPr/>
        </p:nvSpPr>
        <p:spPr>
          <a:xfrm>
            <a:off x="455995" y="3987074"/>
            <a:ext cx="2334293" cy="380104"/>
          </a:xfrm>
          <a:prstGeom prst="rect">
            <a:avLst/>
          </a:prstGeom>
        </p:spPr>
        <p:txBody>
          <a:bodyPr wrap="none">
            <a:spAutoFit/>
          </a:bodyPr>
          <a:lstStyle/>
          <a:p>
            <a:pPr marL="0" marR="0" lvl="0" indent="0" algn="l" defTabSz="914367" rtl="0" eaLnBrk="1" fontAlgn="auto" latinLnBrk="0" hangingPunct="1">
              <a:lnSpc>
                <a:spcPts val="2353"/>
              </a:lnSpc>
              <a:spcBef>
                <a:spcPts val="0"/>
              </a:spcBef>
              <a:spcAft>
                <a:spcPts val="0"/>
              </a:spcAft>
              <a:buClrTx/>
              <a:buSzPct val="90000"/>
              <a:buFontTx/>
              <a:buNone/>
              <a:tabLst/>
              <a:defRPr/>
            </a:pPr>
            <a:r>
              <a:rPr kumimoji="0" lang="en-US" sz="1961" b="0" i="0" u="none" strike="noStrike" kern="1200" cap="none" spc="0" normalizeH="0" baseline="0" noProof="0">
                <a:ln>
                  <a:noFill/>
                </a:ln>
                <a:solidFill>
                  <a:srgbClr val="3C3C41"/>
                </a:solidFill>
                <a:effectLst/>
                <a:uLnTx/>
                <a:uFillTx/>
                <a:latin typeface="Segoe UI Semibold"/>
                <a:ea typeface="+mn-ea"/>
                <a:cs typeface="+mn-cs"/>
              </a:rPr>
              <a:t>Additional subnets</a:t>
            </a:r>
          </a:p>
        </p:txBody>
      </p:sp>
      <p:sp>
        <p:nvSpPr>
          <p:cNvPr id="58" name="Text Placeholder 2">
            <a:extLst>
              <a:ext uri="{FF2B5EF4-FFF2-40B4-BE49-F238E27FC236}">
                <a16:creationId xmlns:a16="http://schemas.microsoft.com/office/drawing/2014/main" id="{7B241FB2-CF17-C447-AB5B-0FB99CCBDA9A}"/>
              </a:ext>
            </a:extLst>
          </p:cNvPr>
          <p:cNvSpPr txBox="1">
            <a:spLocks/>
          </p:cNvSpPr>
          <p:nvPr/>
        </p:nvSpPr>
        <p:spPr>
          <a:xfrm>
            <a:off x="593517" y="4517692"/>
            <a:ext cx="7299392" cy="1436217"/>
          </a:xfrm>
          <a:prstGeom prst="rect">
            <a:avLst/>
          </a:prstGeom>
          <a:noFill/>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372" b="0" i="0" u="none" strike="noStrike" kern="1200" cap="none" spc="0" normalizeH="0" baseline="0" noProof="0">
                <a:ln>
                  <a:noFill/>
                </a:ln>
                <a:solidFill>
                  <a:srgbClr val="0078D3"/>
                </a:solidFill>
                <a:effectLst/>
                <a:uLnTx/>
                <a:uFillTx/>
                <a:latin typeface="Segoe UI Semibold"/>
                <a:ea typeface="+mn-ea"/>
                <a:cs typeface="Segoe UI Semilight" panose="020B0402040204020203" pitchFamily="34" charset="0"/>
              </a:rPr>
              <a:t>Kubernetes service address range</a:t>
            </a:r>
          </a:p>
          <a:p>
            <a:pPr marL="672290" marR="0" lvl="1" indent="-448193" algn="l" defTabSz="91436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1372" b="0" i="0" u="none" strike="noStrike" kern="1200" cap="none" spc="0" normalizeH="0" baseline="0" noProof="0">
                <a:ln>
                  <a:noFill/>
                </a:ln>
                <a:solidFill>
                  <a:srgbClr val="3C3C41"/>
                </a:solidFill>
                <a:effectLst/>
                <a:uLnTx/>
                <a:uFillTx/>
                <a:latin typeface="Segoe UI"/>
                <a:ea typeface="+mn-ea"/>
                <a:cs typeface="+mn-cs"/>
              </a:rPr>
              <a:t>Non-overlapping with other subnets in your network (does not need to be routable) and not 169.254.0.0/16, 172.30.0.0/16 and 172.31.0.0/16. </a:t>
            </a:r>
            <a:r>
              <a:rPr kumimoji="0" lang="en-US" sz="1372" b="0" i="0" u="none" strike="noStrike" kern="1200" cap="none" spc="0" normalizeH="0" baseline="0" noProof="0">
                <a:ln>
                  <a:noFill/>
                </a:ln>
                <a:solidFill>
                  <a:srgbClr val="3C3C41"/>
                </a:solidFill>
                <a:effectLst/>
                <a:uLnTx/>
                <a:uFillTx/>
                <a:latin typeface="Segoe UI"/>
                <a:ea typeface="+mn-ea"/>
                <a:cs typeface="+mn-cs"/>
                <a:sym typeface="Wingdings" panose="05000000000000000000" pitchFamily="2" charset="2"/>
              </a:rPr>
              <a:t> </a:t>
            </a:r>
            <a:endParaRPr kumimoji="0" lang="en-US" sz="1372" b="0" i="0" u="none" strike="noStrike" kern="1200" cap="none" spc="0" normalizeH="0" baseline="0" noProof="0">
              <a:ln>
                <a:noFill/>
              </a:ln>
              <a:solidFill>
                <a:srgbClr val="3C3C41"/>
              </a:solidFill>
              <a:effectLst/>
              <a:uLnTx/>
              <a:uFillTx/>
              <a:latin typeface="Segoe UI"/>
              <a:ea typeface="+mn-ea"/>
              <a:cs typeface="+mn-cs"/>
            </a:endParaRPr>
          </a:p>
          <a:p>
            <a:pPr marL="672290" marR="0" lvl="1" indent="-448193" algn="l" defTabSz="91436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1372" b="0" i="0" u="none" strike="noStrike" kern="1200" cap="none" spc="0" normalizeH="0" baseline="0" noProof="0">
                <a:ln>
                  <a:noFill/>
                </a:ln>
                <a:solidFill>
                  <a:srgbClr val="3C3C41"/>
                </a:solidFill>
                <a:effectLst/>
                <a:uLnTx/>
                <a:uFillTx/>
                <a:latin typeface="Segoe UI"/>
                <a:ea typeface="+mn-ea"/>
                <a:cs typeface="+mn-cs"/>
              </a:rPr>
              <a:t>Smaller than /12</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372" b="0" i="0" u="none" strike="noStrike" kern="1200" cap="none" spc="0" normalizeH="0" baseline="0" noProof="0">
                <a:ln>
                  <a:noFill/>
                </a:ln>
                <a:solidFill>
                  <a:srgbClr val="0078D3"/>
                </a:solidFill>
                <a:effectLst/>
                <a:uLnTx/>
                <a:uFillTx/>
                <a:latin typeface="Segoe UI Semibold"/>
                <a:ea typeface="+mn-ea"/>
                <a:cs typeface="Segoe UI Semilight" panose="020B0402040204020203" pitchFamily="34" charset="0"/>
              </a:rPr>
              <a:t>Docker bridge address</a:t>
            </a:r>
          </a:p>
          <a:p>
            <a:pPr marL="672290" marR="0" lvl="1" indent="-448193" algn="l" defTabSz="91436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1372" b="0" i="0" u="none" strike="noStrike" kern="1200" cap="none" spc="0" normalizeH="0" baseline="0" noProof="0">
                <a:ln>
                  <a:noFill/>
                </a:ln>
                <a:solidFill>
                  <a:srgbClr val="3C3C41"/>
                </a:solidFill>
                <a:effectLst/>
                <a:uLnTx/>
                <a:uFillTx/>
                <a:latin typeface="Segoe UI"/>
                <a:ea typeface="+mn-ea"/>
                <a:cs typeface="+mn-cs"/>
              </a:rPr>
              <a:t>Non-overlapping with AKS Subnet</a:t>
            </a:r>
          </a:p>
        </p:txBody>
      </p:sp>
    </p:spTree>
    <p:extLst>
      <p:ext uri="{BB962C8B-B14F-4D97-AF65-F5344CB8AC3E}">
        <p14:creationId xmlns:p14="http://schemas.microsoft.com/office/powerpoint/2010/main" val="8530442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 presetClass="entr" presetSubtype="0" fill="hold" nodeType="withEffect">
                                  <p:stCondLst>
                                    <p:cond delay="0"/>
                                  </p:stCondLst>
                                  <p:childTnLst>
                                    <p:set>
                                      <p:cBhvr>
                                        <p:cTn id="9" dur="1" fill="hold">
                                          <p:stCondLst>
                                            <p:cond delay="0"/>
                                          </p:stCondLst>
                                        </p:cTn>
                                        <p:tgtEl>
                                          <p:spTgt spid="29"/>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20"/>
                                        </p:tgtEl>
                                        <p:attrNameLst>
                                          <p:attrName>style.visibility</p:attrName>
                                        </p:attrNameLst>
                                      </p:cBhvr>
                                      <p:to>
                                        <p:strVal val="visible"/>
                                      </p:to>
                                    </p:set>
                                    <p:animEffect transition="in" filter="fade">
                                      <p:cBhvr>
                                        <p:cTn id="14" dur="500"/>
                                        <p:tgtEl>
                                          <p:spTgt spid="20"/>
                                        </p:tgtEl>
                                      </p:cBhvr>
                                    </p:animEffect>
                                  </p:childTnLst>
                                </p:cTn>
                              </p:par>
                              <p:par>
                                <p:cTn id="15" presetID="1" presetClass="entr" presetSubtype="0" fill="hold" nodeType="withEffect">
                                  <p:stCondLst>
                                    <p:cond delay="0"/>
                                  </p:stCondLst>
                                  <p:childTnLst>
                                    <p:set>
                                      <p:cBhvr>
                                        <p:cTn id="16" dur="1" fill="hold">
                                          <p:stCondLst>
                                            <p:cond delay="0"/>
                                          </p:stCondLst>
                                        </p:cTn>
                                        <p:tgtEl>
                                          <p:spTgt spid="3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48"/>
                                        </p:tgtEl>
                                        <p:attrNameLst>
                                          <p:attrName>style.visibility</p:attrName>
                                        </p:attrNameLst>
                                      </p:cBhvr>
                                      <p:to>
                                        <p:strVal val="visible"/>
                                      </p:to>
                                    </p:set>
                                    <p:animEffect transition="in" filter="fade">
                                      <p:cBhvr>
                                        <p:cTn id="21" dur="500"/>
                                        <p:tgtEl>
                                          <p:spTgt spid="48"/>
                                        </p:tgtEl>
                                      </p:cBhvr>
                                    </p:animEffect>
                                  </p:childTnLst>
                                </p:cTn>
                              </p:par>
                              <p:par>
                                <p:cTn id="22" presetID="10" presetClass="entr" presetSubtype="0" fill="hold" nodeType="withEffect">
                                  <p:stCondLst>
                                    <p:cond delay="0"/>
                                  </p:stCondLst>
                                  <p:childTnLst>
                                    <p:set>
                                      <p:cBhvr>
                                        <p:cTn id="23" dur="1" fill="hold">
                                          <p:stCondLst>
                                            <p:cond delay="0"/>
                                          </p:stCondLst>
                                        </p:cTn>
                                        <p:tgtEl>
                                          <p:spTgt spid="49"/>
                                        </p:tgtEl>
                                        <p:attrNameLst>
                                          <p:attrName>style.visibility</p:attrName>
                                        </p:attrNameLst>
                                      </p:cBhvr>
                                      <p:to>
                                        <p:strVal val="visible"/>
                                      </p:to>
                                    </p:set>
                                    <p:animEffect transition="in" filter="fade">
                                      <p:cBhvr>
                                        <p:cTn id="24" dur="500"/>
                                        <p:tgtEl>
                                          <p:spTgt spid="49"/>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33" grpId="0"/>
      <p:bldP spid="44" grpId="0"/>
      <p:bldP spid="48" grpId="0" animBg="1"/>
      <p:bldP spid="52" grpId="0"/>
    </p:bld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E6C51-B28A-4274-9C34-31D5D5D4DA7B}"/>
              </a:ext>
            </a:extLst>
          </p:cNvPr>
          <p:cNvSpPr>
            <a:spLocks noGrp="1"/>
          </p:cNvSpPr>
          <p:nvPr>
            <p:ph type="title"/>
          </p:nvPr>
        </p:nvSpPr>
        <p:spPr>
          <a:xfrm>
            <a:off x="588263" y="457200"/>
            <a:ext cx="11018520" cy="795089"/>
          </a:xfrm>
        </p:spPr>
        <p:txBody>
          <a:bodyPr/>
          <a:lstStyle/>
          <a:p>
            <a:r>
              <a:rPr lang="en-GB" dirty="0">
                <a:cs typeface="Segoe UI"/>
              </a:rPr>
              <a:t>Summary</a:t>
            </a:r>
            <a:br>
              <a:rPr lang="en-GB" dirty="0"/>
            </a:br>
            <a:endParaRPr lang="en-GB" dirty="0"/>
          </a:p>
        </p:txBody>
      </p:sp>
      <p:sp>
        <p:nvSpPr>
          <p:cNvPr id="5" name="Text Placeholder 4">
            <a:extLst>
              <a:ext uri="{FF2B5EF4-FFF2-40B4-BE49-F238E27FC236}">
                <a16:creationId xmlns:a16="http://schemas.microsoft.com/office/drawing/2014/main" id="{75111763-A426-4AAD-853D-5D46E82FB906}"/>
              </a:ext>
            </a:extLst>
          </p:cNvPr>
          <p:cNvSpPr>
            <a:spLocks noGrp="1"/>
          </p:cNvSpPr>
          <p:nvPr>
            <p:ph type="body" sz="quarter" idx="10"/>
          </p:nvPr>
        </p:nvSpPr>
        <p:spPr/>
        <p:txBody>
          <a:bodyPr/>
          <a:lstStyle/>
          <a:p>
            <a:endParaRPr lang="en-US"/>
          </a:p>
        </p:txBody>
      </p:sp>
      <p:graphicFrame>
        <p:nvGraphicFramePr>
          <p:cNvPr id="6" name="Table 5">
            <a:extLst>
              <a:ext uri="{FF2B5EF4-FFF2-40B4-BE49-F238E27FC236}">
                <a16:creationId xmlns:a16="http://schemas.microsoft.com/office/drawing/2014/main" id="{13B4C234-E0F2-439E-B861-8AD6EA65CB7D}"/>
              </a:ext>
            </a:extLst>
          </p:cNvPr>
          <p:cNvGraphicFramePr>
            <a:graphicFrameLocks noGrp="1"/>
          </p:cNvGraphicFramePr>
          <p:nvPr/>
        </p:nvGraphicFramePr>
        <p:xfrm>
          <a:off x="429536" y="1052044"/>
          <a:ext cx="11503941" cy="5257800"/>
        </p:xfrm>
        <a:graphic>
          <a:graphicData uri="http://schemas.openxmlformats.org/drawingml/2006/table">
            <a:tbl>
              <a:tblPr firstRow="1" bandRow="1">
                <a:tableStyleId>{00A15C55-8517-42AA-B614-E9B94910E393}</a:tableStyleId>
              </a:tblPr>
              <a:tblGrid>
                <a:gridCol w="4193979">
                  <a:extLst>
                    <a:ext uri="{9D8B030D-6E8A-4147-A177-3AD203B41FA5}">
                      <a16:colId xmlns:a16="http://schemas.microsoft.com/office/drawing/2014/main" val="4123808731"/>
                    </a:ext>
                  </a:extLst>
                </a:gridCol>
                <a:gridCol w="3475315">
                  <a:extLst>
                    <a:ext uri="{9D8B030D-6E8A-4147-A177-3AD203B41FA5}">
                      <a16:colId xmlns:a16="http://schemas.microsoft.com/office/drawing/2014/main" val="1049529349"/>
                    </a:ext>
                  </a:extLst>
                </a:gridCol>
                <a:gridCol w="3834647">
                  <a:extLst>
                    <a:ext uri="{9D8B030D-6E8A-4147-A177-3AD203B41FA5}">
                      <a16:colId xmlns:a16="http://schemas.microsoft.com/office/drawing/2014/main" val="3436248451"/>
                    </a:ext>
                  </a:extLst>
                </a:gridCol>
              </a:tblGrid>
              <a:tr h="370840">
                <a:tc>
                  <a:txBody>
                    <a:bodyPr/>
                    <a:lstStyle/>
                    <a:p>
                      <a:pPr algn="l" fontAlgn="b"/>
                      <a:r>
                        <a:rPr lang="en-US">
                          <a:effectLst/>
                        </a:rPr>
                        <a:t>Capability</a:t>
                      </a:r>
                    </a:p>
                  </a:txBody>
                  <a:tcPr marL="76200" marR="76200" marT="57150" marB="57150" anchor="b"/>
                </a:tc>
                <a:tc>
                  <a:txBody>
                    <a:bodyPr/>
                    <a:lstStyle/>
                    <a:p>
                      <a:pPr algn="l" fontAlgn="b"/>
                      <a:r>
                        <a:rPr lang="en-US">
                          <a:effectLst/>
                        </a:rPr>
                        <a:t>Kubenet</a:t>
                      </a:r>
                    </a:p>
                  </a:txBody>
                  <a:tcPr marL="76200" marR="76200" marT="57150" marB="57150" anchor="b"/>
                </a:tc>
                <a:tc>
                  <a:txBody>
                    <a:bodyPr/>
                    <a:lstStyle/>
                    <a:p>
                      <a:pPr algn="l" fontAlgn="b"/>
                      <a:r>
                        <a:rPr lang="en-US" dirty="0">
                          <a:effectLst/>
                        </a:rPr>
                        <a:t>Azure CNI</a:t>
                      </a:r>
                    </a:p>
                  </a:txBody>
                  <a:tcPr marL="76200" marR="76200" marT="57150" marB="57150" anchor="b"/>
                </a:tc>
                <a:extLst>
                  <a:ext uri="{0D108BD9-81ED-4DB2-BD59-A6C34878D82A}">
                    <a16:rowId xmlns:a16="http://schemas.microsoft.com/office/drawing/2014/main" val="529848630"/>
                  </a:ext>
                </a:extLst>
              </a:tr>
              <a:tr h="370840">
                <a:tc>
                  <a:txBody>
                    <a:bodyPr/>
                    <a:lstStyle/>
                    <a:p>
                      <a:pPr algn="l" fontAlgn="t"/>
                      <a:r>
                        <a:rPr lang="en-US">
                          <a:effectLst/>
                        </a:rPr>
                        <a:t>Deploy cluster in existing or new virtual network</a:t>
                      </a:r>
                    </a:p>
                  </a:txBody>
                  <a:tcPr marL="76200" marR="76200" marT="57150" marB="57150"/>
                </a:tc>
                <a:tc>
                  <a:txBody>
                    <a:bodyPr/>
                    <a:lstStyle/>
                    <a:p>
                      <a:pPr algn="l" fontAlgn="t"/>
                      <a:r>
                        <a:rPr lang="en-US" dirty="0">
                          <a:effectLst/>
                        </a:rPr>
                        <a:t>Supported</a:t>
                      </a:r>
                    </a:p>
                  </a:txBody>
                  <a:tcPr marL="76200" marR="76200" marT="57150" marB="57150"/>
                </a:tc>
                <a:tc>
                  <a:txBody>
                    <a:bodyPr/>
                    <a:lstStyle/>
                    <a:p>
                      <a:pPr algn="l" fontAlgn="t"/>
                      <a:r>
                        <a:rPr lang="en-US">
                          <a:effectLst/>
                        </a:rPr>
                        <a:t>Supported</a:t>
                      </a:r>
                    </a:p>
                  </a:txBody>
                  <a:tcPr marL="76200" marR="76200" marT="57150" marB="57150"/>
                </a:tc>
                <a:extLst>
                  <a:ext uri="{0D108BD9-81ED-4DB2-BD59-A6C34878D82A}">
                    <a16:rowId xmlns:a16="http://schemas.microsoft.com/office/drawing/2014/main" val="905917561"/>
                  </a:ext>
                </a:extLst>
              </a:tr>
              <a:tr h="370840">
                <a:tc>
                  <a:txBody>
                    <a:bodyPr/>
                    <a:lstStyle/>
                    <a:p>
                      <a:pPr algn="l" fontAlgn="t"/>
                      <a:r>
                        <a:rPr lang="en-US">
                          <a:effectLst/>
                        </a:rPr>
                        <a:t>Pod-pod connectivity</a:t>
                      </a:r>
                    </a:p>
                  </a:txBody>
                  <a:tcPr marL="76200" marR="76200" marT="57150" marB="57150"/>
                </a:tc>
                <a:tc>
                  <a:txBody>
                    <a:bodyPr/>
                    <a:lstStyle/>
                    <a:p>
                      <a:pPr algn="l" fontAlgn="t"/>
                      <a:r>
                        <a:rPr lang="en-US">
                          <a:effectLst/>
                        </a:rPr>
                        <a:t>Supported</a:t>
                      </a:r>
                    </a:p>
                  </a:txBody>
                  <a:tcPr marL="76200" marR="76200" marT="57150" marB="57150"/>
                </a:tc>
                <a:tc>
                  <a:txBody>
                    <a:bodyPr/>
                    <a:lstStyle/>
                    <a:p>
                      <a:pPr algn="l" fontAlgn="t"/>
                      <a:r>
                        <a:rPr lang="en-US">
                          <a:effectLst/>
                        </a:rPr>
                        <a:t>Supported</a:t>
                      </a:r>
                    </a:p>
                  </a:txBody>
                  <a:tcPr marL="76200" marR="76200" marT="57150" marB="57150"/>
                </a:tc>
                <a:extLst>
                  <a:ext uri="{0D108BD9-81ED-4DB2-BD59-A6C34878D82A}">
                    <a16:rowId xmlns:a16="http://schemas.microsoft.com/office/drawing/2014/main" val="3905321139"/>
                  </a:ext>
                </a:extLst>
              </a:tr>
              <a:tr h="370840">
                <a:tc>
                  <a:txBody>
                    <a:bodyPr/>
                    <a:lstStyle/>
                    <a:p>
                      <a:pPr algn="l" fontAlgn="t"/>
                      <a:r>
                        <a:rPr lang="en-US">
                          <a:effectLst/>
                        </a:rPr>
                        <a:t>Pod-VM connectivity; VM in the same virtual network</a:t>
                      </a:r>
                    </a:p>
                  </a:txBody>
                  <a:tcPr marL="76200" marR="76200" marT="57150" marB="57150"/>
                </a:tc>
                <a:tc>
                  <a:txBody>
                    <a:bodyPr/>
                    <a:lstStyle/>
                    <a:p>
                      <a:pPr algn="l" fontAlgn="t"/>
                      <a:r>
                        <a:rPr lang="en-US">
                          <a:effectLst/>
                        </a:rPr>
                        <a:t>Works when initiated by pod</a:t>
                      </a:r>
                    </a:p>
                  </a:txBody>
                  <a:tcPr marL="76200" marR="76200" marT="57150" marB="57150"/>
                </a:tc>
                <a:tc>
                  <a:txBody>
                    <a:bodyPr/>
                    <a:lstStyle/>
                    <a:p>
                      <a:pPr algn="l" fontAlgn="t"/>
                      <a:r>
                        <a:rPr lang="en-US">
                          <a:effectLst/>
                        </a:rPr>
                        <a:t>Works both ways</a:t>
                      </a:r>
                    </a:p>
                  </a:txBody>
                  <a:tcPr marL="76200" marR="76200" marT="57150" marB="57150"/>
                </a:tc>
                <a:extLst>
                  <a:ext uri="{0D108BD9-81ED-4DB2-BD59-A6C34878D82A}">
                    <a16:rowId xmlns:a16="http://schemas.microsoft.com/office/drawing/2014/main" val="889956029"/>
                  </a:ext>
                </a:extLst>
              </a:tr>
              <a:tr h="370840">
                <a:tc>
                  <a:txBody>
                    <a:bodyPr/>
                    <a:lstStyle/>
                    <a:p>
                      <a:pPr algn="l" fontAlgn="t"/>
                      <a:r>
                        <a:rPr lang="en-US">
                          <a:effectLst/>
                        </a:rPr>
                        <a:t>Pod-VM connectivity; VM in peered virtual network</a:t>
                      </a:r>
                    </a:p>
                  </a:txBody>
                  <a:tcPr marL="76200" marR="76200" marT="57150" marB="57150"/>
                </a:tc>
                <a:tc>
                  <a:txBody>
                    <a:bodyPr/>
                    <a:lstStyle/>
                    <a:p>
                      <a:pPr algn="l" fontAlgn="t"/>
                      <a:r>
                        <a:rPr lang="en-US">
                          <a:effectLst/>
                        </a:rPr>
                        <a:t>Works when initiated by pod</a:t>
                      </a:r>
                    </a:p>
                  </a:txBody>
                  <a:tcPr marL="76200" marR="76200" marT="57150" marB="57150"/>
                </a:tc>
                <a:tc>
                  <a:txBody>
                    <a:bodyPr/>
                    <a:lstStyle/>
                    <a:p>
                      <a:pPr algn="l" fontAlgn="t"/>
                      <a:r>
                        <a:rPr lang="en-US">
                          <a:effectLst/>
                        </a:rPr>
                        <a:t>Works both ways</a:t>
                      </a:r>
                    </a:p>
                  </a:txBody>
                  <a:tcPr marL="76200" marR="76200" marT="57150" marB="57150"/>
                </a:tc>
                <a:extLst>
                  <a:ext uri="{0D108BD9-81ED-4DB2-BD59-A6C34878D82A}">
                    <a16:rowId xmlns:a16="http://schemas.microsoft.com/office/drawing/2014/main" val="3170810262"/>
                  </a:ext>
                </a:extLst>
              </a:tr>
              <a:tr h="370840">
                <a:tc>
                  <a:txBody>
                    <a:bodyPr/>
                    <a:lstStyle/>
                    <a:p>
                      <a:pPr algn="l" fontAlgn="t"/>
                      <a:r>
                        <a:rPr lang="en-US">
                          <a:effectLst/>
                        </a:rPr>
                        <a:t>On-premises access using VPN or Express Route</a:t>
                      </a:r>
                    </a:p>
                  </a:txBody>
                  <a:tcPr marL="76200" marR="76200" marT="57150" marB="57150"/>
                </a:tc>
                <a:tc>
                  <a:txBody>
                    <a:bodyPr/>
                    <a:lstStyle/>
                    <a:p>
                      <a:pPr algn="l" fontAlgn="t"/>
                      <a:r>
                        <a:rPr lang="en-US">
                          <a:effectLst/>
                        </a:rPr>
                        <a:t>Works when initiated by pod</a:t>
                      </a:r>
                    </a:p>
                  </a:txBody>
                  <a:tcPr marL="76200" marR="76200" marT="57150" marB="57150"/>
                </a:tc>
                <a:tc>
                  <a:txBody>
                    <a:bodyPr/>
                    <a:lstStyle/>
                    <a:p>
                      <a:pPr algn="l" fontAlgn="t"/>
                      <a:r>
                        <a:rPr lang="en-US">
                          <a:effectLst/>
                        </a:rPr>
                        <a:t>Works both ways</a:t>
                      </a:r>
                    </a:p>
                  </a:txBody>
                  <a:tcPr marL="76200" marR="76200" marT="57150" marB="57150"/>
                </a:tc>
                <a:extLst>
                  <a:ext uri="{0D108BD9-81ED-4DB2-BD59-A6C34878D82A}">
                    <a16:rowId xmlns:a16="http://schemas.microsoft.com/office/drawing/2014/main" val="862625081"/>
                  </a:ext>
                </a:extLst>
              </a:tr>
              <a:tr h="370840">
                <a:tc>
                  <a:txBody>
                    <a:bodyPr/>
                    <a:lstStyle/>
                    <a:p>
                      <a:pPr algn="l" fontAlgn="t"/>
                      <a:r>
                        <a:rPr lang="en-US">
                          <a:effectLst/>
                        </a:rPr>
                        <a:t>Access to resources secured by service endpoints</a:t>
                      </a:r>
                    </a:p>
                  </a:txBody>
                  <a:tcPr marL="76200" marR="76200" marT="57150" marB="57150"/>
                </a:tc>
                <a:tc>
                  <a:txBody>
                    <a:bodyPr/>
                    <a:lstStyle/>
                    <a:p>
                      <a:pPr algn="l" fontAlgn="t"/>
                      <a:r>
                        <a:rPr lang="en-US">
                          <a:effectLst/>
                        </a:rPr>
                        <a:t>Supported</a:t>
                      </a:r>
                    </a:p>
                  </a:txBody>
                  <a:tcPr marL="76200" marR="76200" marT="57150" marB="57150"/>
                </a:tc>
                <a:tc>
                  <a:txBody>
                    <a:bodyPr/>
                    <a:lstStyle/>
                    <a:p>
                      <a:pPr algn="l" fontAlgn="t"/>
                      <a:r>
                        <a:rPr lang="en-US">
                          <a:effectLst/>
                        </a:rPr>
                        <a:t>Supported</a:t>
                      </a:r>
                    </a:p>
                  </a:txBody>
                  <a:tcPr marL="76200" marR="76200" marT="57150" marB="57150"/>
                </a:tc>
                <a:extLst>
                  <a:ext uri="{0D108BD9-81ED-4DB2-BD59-A6C34878D82A}">
                    <a16:rowId xmlns:a16="http://schemas.microsoft.com/office/drawing/2014/main" val="1364818035"/>
                  </a:ext>
                </a:extLst>
              </a:tr>
              <a:tr h="370840">
                <a:tc>
                  <a:txBody>
                    <a:bodyPr/>
                    <a:lstStyle/>
                    <a:p>
                      <a:pPr algn="l" fontAlgn="t"/>
                      <a:r>
                        <a:rPr lang="en-US" dirty="0">
                          <a:effectLst/>
                        </a:rPr>
                        <a:t>Multiple clusters/resources per Subnet</a:t>
                      </a:r>
                    </a:p>
                  </a:txBody>
                  <a:tcPr marL="76200" marR="76200" marT="57150" marB="57150"/>
                </a:tc>
                <a:tc>
                  <a:txBody>
                    <a:bodyPr/>
                    <a:lstStyle/>
                    <a:p>
                      <a:pPr algn="l" fontAlgn="t"/>
                      <a:r>
                        <a:rPr lang="en-US" dirty="0">
                          <a:effectLst/>
                        </a:rPr>
                        <a:t>Not-Supported</a:t>
                      </a:r>
                    </a:p>
                  </a:txBody>
                  <a:tcPr marL="76200" marR="76200" marT="57150" marB="57150"/>
                </a:tc>
                <a:tc>
                  <a:txBody>
                    <a:bodyPr/>
                    <a:lstStyle/>
                    <a:p>
                      <a:pPr algn="l" fontAlgn="t"/>
                      <a:r>
                        <a:rPr lang="en-US" dirty="0">
                          <a:effectLst/>
                        </a:rPr>
                        <a:t>Supported</a:t>
                      </a:r>
                    </a:p>
                  </a:txBody>
                  <a:tcPr marL="76200" marR="76200" marT="57150" marB="57150"/>
                </a:tc>
                <a:extLst>
                  <a:ext uri="{0D108BD9-81ED-4DB2-BD59-A6C34878D82A}">
                    <a16:rowId xmlns:a16="http://schemas.microsoft.com/office/drawing/2014/main" val="3945992302"/>
                  </a:ext>
                </a:extLst>
              </a:tr>
              <a:tr h="370840">
                <a:tc>
                  <a:txBody>
                    <a:bodyPr/>
                    <a:lstStyle/>
                    <a:p>
                      <a:pPr algn="l" fontAlgn="t"/>
                      <a:r>
                        <a:rPr lang="en-US" dirty="0">
                          <a:effectLst/>
                        </a:rPr>
                        <a:t>Default Azure DNS and Private Zones</a:t>
                      </a:r>
                    </a:p>
                  </a:txBody>
                  <a:tcPr marL="76200" marR="76200" marT="57150" marB="57150"/>
                </a:tc>
                <a:tc>
                  <a:txBody>
                    <a:bodyPr/>
                    <a:lstStyle/>
                    <a:p>
                      <a:pPr algn="l" fontAlgn="t"/>
                      <a:r>
                        <a:rPr lang="en-US" dirty="0">
                          <a:effectLst/>
                        </a:rPr>
                        <a:t>Supported</a:t>
                      </a:r>
                    </a:p>
                  </a:txBody>
                  <a:tcPr marL="76200" marR="76200" marT="57150" marB="57150"/>
                </a:tc>
                <a:tc>
                  <a:txBody>
                    <a:bodyPr/>
                    <a:lstStyle/>
                    <a:p>
                      <a:pPr algn="l" fontAlgn="t"/>
                      <a:r>
                        <a:rPr lang="en-US" dirty="0">
                          <a:effectLst/>
                        </a:rPr>
                        <a:t>Supported</a:t>
                      </a:r>
                    </a:p>
                  </a:txBody>
                  <a:tcPr marL="76200" marR="76200" marT="57150" marB="57150"/>
                </a:tc>
                <a:extLst>
                  <a:ext uri="{0D108BD9-81ED-4DB2-BD59-A6C34878D82A}">
                    <a16:rowId xmlns:a16="http://schemas.microsoft.com/office/drawing/2014/main" val="2137105725"/>
                  </a:ext>
                </a:extLst>
              </a:tr>
              <a:tr h="370840">
                <a:tc>
                  <a:txBody>
                    <a:bodyPr/>
                    <a:lstStyle/>
                    <a:p>
                      <a:pPr algn="l" fontAlgn="t"/>
                      <a:r>
                        <a:rPr lang="en-US" dirty="0">
                          <a:effectLst/>
                        </a:rPr>
                        <a:t>Support egress lockdown and custom UDRs</a:t>
                      </a:r>
                    </a:p>
                  </a:txBody>
                  <a:tcPr marL="76200" marR="76200" marT="57150" marB="57150"/>
                </a:tc>
                <a:tc>
                  <a:txBody>
                    <a:bodyPr/>
                    <a:lstStyle/>
                    <a:p>
                      <a:pPr algn="l" fontAlgn="t"/>
                      <a:r>
                        <a:rPr lang="en-US" dirty="0">
                          <a:effectLst/>
                        </a:rPr>
                        <a:t>Supported***</a:t>
                      </a:r>
                    </a:p>
                  </a:txBody>
                  <a:tcPr marL="76200" marR="76200" marT="57150" marB="57150"/>
                </a:tc>
                <a:tc>
                  <a:txBody>
                    <a:bodyPr/>
                    <a:lstStyle/>
                    <a:p>
                      <a:pPr algn="l" fontAlgn="t"/>
                      <a:r>
                        <a:rPr lang="en-US" dirty="0">
                          <a:effectLst/>
                        </a:rPr>
                        <a:t>Supported</a:t>
                      </a:r>
                    </a:p>
                  </a:txBody>
                  <a:tcPr marL="76200" marR="76200" marT="57150" marB="57150"/>
                </a:tc>
                <a:extLst>
                  <a:ext uri="{0D108BD9-81ED-4DB2-BD59-A6C34878D82A}">
                    <a16:rowId xmlns:a16="http://schemas.microsoft.com/office/drawing/2014/main" val="3235568342"/>
                  </a:ext>
                </a:extLst>
              </a:tr>
            </a:tbl>
          </a:graphicData>
        </a:graphic>
      </p:graphicFrame>
    </p:spTree>
    <p:extLst>
      <p:ext uri="{BB962C8B-B14F-4D97-AF65-F5344CB8AC3E}">
        <p14:creationId xmlns:p14="http://schemas.microsoft.com/office/powerpoint/2010/main" val="4124832771"/>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Cluster Provisioning</a:t>
            </a:r>
          </a:p>
        </p:txBody>
      </p:sp>
    </p:spTree>
    <p:extLst>
      <p:ext uri="{BB962C8B-B14F-4D97-AF65-F5344CB8AC3E}">
        <p14:creationId xmlns:p14="http://schemas.microsoft.com/office/powerpoint/2010/main" val="389210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4" name="Group 303">
            <a:extLst>
              <a:ext uri="{FF2B5EF4-FFF2-40B4-BE49-F238E27FC236}">
                <a16:creationId xmlns:a16="http://schemas.microsoft.com/office/drawing/2014/main" id="{F28CDA09-AEF0-4898-9C58-DEEEB07020C0}"/>
              </a:ext>
            </a:extLst>
          </p:cNvPr>
          <p:cNvGrpSpPr/>
          <p:nvPr/>
        </p:nvGrpSpPr>
        <p:grpSpPr>
          <a:xfrm>
            <a:off x="8074264" y="2704012"/>
            <a:ext cx="3505528" cy="3309377"/>
            <a:chOff x="7290914" y="1524858"/>
            <a:chExt cx="3575821" cy="3375737"/>
          </a:xfrm>
        </p:grpSpPr>
        <p:sp>
          <p:nvSpPr>
            <p:cNvPr id="79" name="Rectangle: Rounded Corners 78">
              <a:extLst>
                <a:ext uri="{FF2B5EF4-FFF2-40B4-BE49-F238E27FC236}">
                  <a16:creationId xmlns:a16="http://schemas.microsoft.com/office/drawing/2014/main" id="{DD672A2C-0E76-4878-8D95-DAC900DFF440}"/>
                </a:ext>
              </a:extLst>
            </p:cNvPr>
            <p:cNvSpPr/>
            <p:nvPr/>
          </p:nvSpPr>
          <p:spPr bwMode="auto">
            <a:xfrm>
              <a:off x="7290914" y="1725480"/>
              <a:ext cx="3575821" cy="3175115"/>
            </a:xfrm>
            <a:prstGeom prst="roundRect">
              <a:avLst>
                <a:gd name="adj" fmla="val 3125"/>
              </a:avLst>
            </a:prstGeom>
            <a:solidFill>
              <a:srgbClr val="0078D4">
                <a:alpha val="1000"/>
              </a:srgbClr>
            </a:solidFill>
            <a:ln w="12700">
              <a:solidFill>
                <a:srgbClr val="0078D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80" name="Title 1">
              <a:extLst>
                <a:ext uri="{FF2B5EF4-FFF2-40B4-BE49-F238E27FC236}">
                  <a16:creationId xmlns:a16="http://schemas.microsoft.com/office/drawing/2014/main" id="{E16BD7A4-C0FD-4602-B2A3-094064DD3B02}"/>
                </a:ext>
              </a:extLst>
            </p:cNvPr>
            <p:cNvSpPr txBox="1">
              <a:spLocks/>
            </p:cNvSpPr>
            <p:nvPr/>
          </p:nvSpPr>
          <p:spPr>
            <a:xfrm>
              <a:off x="8520136" y="1524858"/>
              <a:ext cx="1097280" cy="153888"/>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AKS with RBAC</a:t>
              </a:r>
            </a:p>
          </p:txBody>
        </p:sp>
      </p:grpSp>
      <p:cxnSp>
        <p:nvCxnSpPr>
          <p:cNvPr id="21" name="Connector: Elbow 20">
            <a:extLst>
              <a:ext uri="{FF2B5EF4-FFF2-40B4-BE49-F238E27FC236}">
                <a16:creationId xmlns:a16="http://schemas.microsoft.com/office/drawing/2014/main" id="{C397D6E4-492F-4E52-AAB6-9F45C4DC41C0}"/>
              </a:ext>
            </a:extLst>
          </p:cNvPr>
          <p:cNvCxnSpPr>
            <a:cxnSpLocks/>
            <a:stCxn id="9" idx="2"/>
          </p:cNvCxnSpPr>
          <p:nvPr/>
        </p:nvCxnSpPr>
        <p:spPr>
          <a:xfrm rot="16200000" flipH="1">
            <a:off x="7338023" y="3777601"/>
            <a:ext cx="1118713" cy="1165353"/>
          </a:xfrm>
          <a:prstGeom prst="bentConnector2">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 name="Title 3">
            <a:extLst>
              <a:ext uri="{FF2B5EF4-FFF2-40B4-BE49-F238E27FC236}">
                <a16:creationId xmlns:a16="http://schemas.microsoft.com/office/drawing/2014/main" id="{32A61F95-2685-4713-86DC-3AFB4225276C}"/>
              </a:ext>
            </a:extLst>
          </p:cNvPr>
          <p:cNvSpPr>
            <a:spLocks noGrp="1"/>
          </p:cNvSpPr>
          <p:nvPr>
            <p:ph type="title"/>
          </p:nvPr>
        </p:nvSpPr>
        <p:spPr>
          <a:xfrm>
            <a:off x="455995" y="620827"/>
            <a:ext cx="3619938" cy="402302"/>
          </a:xfrm>
        </p:spPr>
        <p:txBody>
          <a:bodyPr/>
          <a:lstStyle/>
          <a:p>
            <a:r>
              <a:rPr lang="en-US"/>
              <a:t>Security overview</a:t>
            </a:r>
          </a:p>
        </p:txBody>
      </p:sp>
      <p:sp>
        <p:nvSpPr>
          <p:cNvPr id="5" name="Title 16">
            <a:extLst>
              <a:ext uri="{FF2B5EF4-FFF2-40B4-BE49-F238E27FC236}">
                <a16:creationId xmlns:a16="http://schemas.microsoft.com/office/drawing/2014/main" id="{E11E89A8-D213-4CB5-AC86-21156A03DC0B}"/>
              </a:ext>
            </a:extLst>
          </p:cNvPr>
          <p:cNvSpPr txBox="1">
            <a:spLocks/>
          </p:cNvSpPr>
          <p:nvPr/>
        </p:nvSpPr>
        <p:spPr>
          <a:xfrm>
            <a:off x="455995" y="1670921"/>
            <a:ext cx="3316772" cy="935351"/>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68605" marR="0" lvl="0" indent="-268605" algn="l" defTabSz="932742" rtl="0" eaLnBrk="1" fontAlgn="auto" latinLnBrk="0" hangingPunct="1">
              <a:lnSpc>
                <a:spcPct val="100000"/>
              </a:lnSpc>
              <a:spcBef>
                <a:spcPct val="0"/>
              </a:spcBef>
              <a:spcAft>
                <a:spcPts val="0"/>
              </a:spcAft>
              <a:buClrTx/>
              <a:buSzTx/>
              <a:buFont typeface="+mj-lt"/>
              <a:buAutoNum type="arabicPeriod"/>
              <a:tabLst/>
              <a:defRPr/>
            </a:pPr>
            <a:r>
              <a:rPr kumimoji="0" lang="en-US" sz="1350" b="0" i="0" u="none" strike="noStrike" kern="1200" cap="none" spc="0" normalizeH="0" baseline="0" noProof="0">
                <a:ln w="3175">
                  <a:noFill/>
                </a:ln>
                <a:solidFill>
                  <a:srgbClr val="0078D4"/>
                </a:solidFill>
                <a:effectLst/>
                <a:uLnTx/>
                <a:uFillTx/>
                <a:latin typeface="Segoe UI"/>
                <a:ea typeface="+mn-ea"/>
                <a:cs typeface="Segoe UI"/>
              </a:rPr>
              <a:t>͏</a:t>
            </a:r>
            <a:r>
              <a:rPr kumimoji="0" lang="en-US" sz="1350" b="1" i="0" u="none" strike="noStrike" kern="1200" cap="none" spc="0" normalizeH="0" baseline="0" noProof="0">
                <a:ln w="3175">
                  <a:noFill/>
                </a:ln>
                <a:solidFill>
                  <a:srgbClr val="0078D4"/>
                </a:solidFill>
                <a:effectLst/>
                <a:uLnTx/>
                <a:uFillTx/>
                <a:latin typeface="Segoe UI Semibold"/>
                <a:ea typeface="+mn-ea"/>
                <a:cs typeface="Segoe UI"/>
              </a:rPr>
              <a:t>Image and container level security</a:t>
            </a:r>
            <a:endParaRPr kumimoji="0" lang="en-US" sz="1350" b="1" i="0" u="none" strike="noStrike" kern="1200" cap="none" spc="-50" normalizeH="0" baseline="0" noProof="0">
              <a:ln w="3175">
                <a:noFill/>
              </a:ln>
              <a:gradFill>
                <a:gsLst>
                  <a:gs pos="1250">
                    <a:srgbClr val="000000"/>
                  </a:gs>
                  <a:gs pos="100000">
                    <a:srgbClr val="000000"/>
                  </a:gs>
                </a:gsLst>
                <a:lin ang="5400000" scaled="0"/>
              </a:gradFill>
              <a:effectLst/>
              <a:uLnTx/>
              <a:uFillTx/>
              <a:latin typeface="Segoe UI Semibold"/>
              <a:ea typeface="+mn-ea"/>
              <a:cs typeface="Segoe UI"/>
            </a:endParaRPr>
          </a:p>
          <a:p>
            <a:pPr marL="537210" marR="0" lvl="0" indent="-268605" algn="l" defTabSz="932742" rtl="0" eaLnBrk="1" fontAlgn="auto" latinLnBrk="0" hangingPunct="1">
              <a:lnSpc>
                <a:spcPct val="100000"/>
              </a:lnSpc>
              <a:spcBef>
                <a:spcPct val="0"/>
              </a:spcBef>
              <a:spcAft>
                <a:spcPts val="0"/>
              </a:spcAft>
              <a:buClrTx/>
              <a:buSzTx/>
              <a:buFont typeface="Arial" panose="020B0604020202020204" pitchFamily="34" charset="0"/>
              <a:buChar char="•"/>
              <a:tabLst/>
              <a:defRPr/>
            </a:pPr>
            <a:r>
              <a:rPr kumimoji="0" lang="en-US" sz="1150" b="0" i="0" u="none" strike="noStrike" kern="1200" cap="none" spc="0" normalizeH="0" baseline="0" noProof="0">
                <a:ln w="3175">
                  <a:noFill/>
                </a:ln>
                <a:solidFill>
                  <a:srgbClr val="0078D4"/>
                </a:solidFill>
                <a:effectLst/>
                <a:uLnTx/>
                <a:uFillTx/>
                <a:latin typeface="Segoe UI"/>
                <a:ea typeface="+mn-ea"/>
                <a:cs typeface="Segoe UI"/>
              </a:rPr>
              <a:t>AAD authenticated Container registry access</a:t>
            </a:r>
          </a:p>
          <a:p>
            <a:pPr marL="537210" marR="0" lvl="0" indent="-268605" algn="l" defTabSz="932742" rtl="0" eaLnBrk="1" fontAlgn="auto" latinLnBrk="0" hangingPunct="1">
              <a:lnSpc>
                <a:spcPct val="100000"/>
              </a:lnSpc>
              <a:spcBef>
                <a:spcPct val="0"/>
              </a:spcBef>
              <a:spcAft>
                <a:spcPts val="0"/>
              </a:spcAft>
              <a:buClrTx/>
              <a:buSzTx/>
              <a:buFont typeface="Arial" panose="020B0604020202020204" pitchFamily="34" charset="0"/>
              <a:buChar char="•"/>
              <a:tabLst/>
              <a:defRPr/>
            </a:pPr>
            <a:r>
              <a:rPr kumimoji="0" lang="en-US" sz="1150" b="0" i="0" u="none" strike="noStrike" kern="1200" cap="none" spc="0" normalizeH="0" baseline="0" noProof="0">
                <a:ln w="3175">
                  <a:noFill/>
                </a:ln>
                <a:solidFill>
                  <a:srgbClr val="0078D4"/>
                </a:solidFill>
                <a:effectLst/>
                <a:uLnTx/>
                <a:uFillTx/>
                <a:latin typeface="Segoe UI"/>
                <a:ea typeface="+mn-ea"/>
                <a:cs typeface="Segoe UI"/>
              </a:rPr>
              <a:t>ACR image scanning and content trust for image validation</a:t>
            </a:r>
          </a:p>
        </p:txBody>
      </p:sp>
      <p:grpSp>
        <p:nvGrpSpPr>
          <p:cNvPr id="63" name="Group 62">
            <a:extLst>
              <a:ext uri="{FF2B5EF4-FFF2-40B4-BE49-F238E27FC236}">
                <a16:creationId xmlns:a16="http://schemas.microsoft.com/office/drawing/2014/main" id="{F5A99342-8860-47C1-A2A8-10415E074B63}"/>
              </a:ext>
            </a:extLst>
          </p:cNvPr>
          <p:cNvGrpSpPr/>
          <p:nvPr/>
        </p:nvGrpSpPr>
        <p:grpSpPr>
          <a:xfrm>
            <a:off x="5301483" y="2790098"/>
            <a:ext cx="806782" cy="1010823"/>
            <a:chOff x="4934024" y="2596690"/>
            <a:chExt cx="822960" cy="1031092"/>
          </a:xfrm>
        </p:grpSpPr>
        <p:sp>
          <p:nvSpPr>
            <p:cNvPr id="64" name="Title 1">
              <a:extLst>
                <a:ext uri="{FF2B5EF4-FFF2-40B4-BE49-F238E27FC236}">
                  <a16:creationId xmlns:a16="http://schemas.microsoft.com/office/drawing/2014/main" id="{F0F830FC-1968-4422-99B5-E14BAD316FDF}"/>
                </a:ext>
              </a:extLst>
            </p:cNvPr>
            <p:cNvSpPr txBox="1">
              <a:spLocks/>
            </p:cNvSpPr>
            <p:nvPr/>
          </p:nvSpPr>
          <p:spPr>
            <a:xfrm>
              <a:off x="4986714" y="2596690"/>
              <a:ext cx="717581"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896182"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Developer</a:t>
              </a:r>
            </a:p>
          </p:txBody>
        </p:sp>
        <p:sp>
          <p:nvSpPr>
            <p:cNvPr id="65" name="Rectangle: Rounded Corners 64">
              <a:extLst>
                <a:ext uri="{FF2B5EF4-FFF2-40B4-BE49-F238E27FC236}">
                  <a16:creationId xmlns:a16="http://schemas.microsoft.com/office/drawing/2014/main" id="{D55C6798-CD96-43E3-AB2C-81F466264E1B}"/>
                </a:ext>
              </a:extLst>
            </p:cNvPr>
            <p:cNvSpPr/>
            <p:nvPr/>
          </p:nvSpPr>
          <p:spPr bwMode="auto">
            <a:xfrm>
              <a:off x="4934024" y="2804822"/>
              <a:ext cx="822960" cy="822960"/>
            </a:xfrm>
            <a:prstGeom prst="roundRect">
              <a:avLst>
                <a:gd name="adj" fmla="val 3125"/>
              </a:avLst>
            </a:prstGeom>
            <a:solidFill>
              <a:srgbClr val="FCFDFE">
                <a:alpha val="1000"/>
              </a:srgbClr>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66" name="people_4" title="Icon of a person">
              <a:extLst>
                <a:ext uri="{FF2B5EF4-FFF2-40B4-BE49-F238E27FC236}">
                  <a16:creationId xmlns:a16="http://schemas.microsoft.com/office/drawing/2014/main" id="{56A5EF2F-CA62-4C86-AA13-66531138FCDF}"/>
                </a:ext>
              </a:extLst>
            </p:cNvPr>
            <p:cNvSpPr>
              <a:spLocks noChangeAspect="1" noEditPoints="1"/>
            </p:cNvSpPr>
            <p:nvPr/>
          </p:nvSpPr>
          <p:spPr bwMode="auto">
            <a:xfrm>
              <a:off x="5127796" y="2972909"/>
              <a:ext cx="435416" cy="486787"/>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58" name="Group 157">
            <a:extLst>
              <a:ext uri="{FF2B5EF4-FFF2-40B4-BE49-F238E27FC236}">
                <a16:creationId xmlns:a16="http://schemas.microsoft.com/office/drawing/2014/main" id="{615677D5-3747-4882-BD74-8938C8CD81BD}"/>
              </a:ext>
            </a:extLst>
          </p:cNvPr>
          <p:cNvGrpSpPr/>
          <p:nvPr/>
        </p:nvGrpSpPr>
        <p:grpSpPr>
          <a:xfrm>
            <a:off x="6911313" y="2419435"/>
            <a:ext cx="961430" cy="1381486"/>
            <a:chOff x="6104643" y="2983401"/>
            <a:chExt cx="980709" cy="1409188"/>
          </a:xfrm>
        </p:grpSpPr>
        <p:grpSp>
          <p:nvGrpSpPr>
            <p:cNvPr id="67" name="Group 66">
              <a:extLst>
                <a:ext uri="{FF2B5EF4-FFF2-40B4-BE49-F238E27FC236}">
                  <a16:creationId xmlns:a16="http://schemas.microsoft.com/office/drawing/2014/main" id="{55477749-8576-4D6B-9640-35E1E7DFA3AD}"/>
                </a:ext>
              </a:extLst>
            </p:cNvPr>
            <p:cNvGrpSpPr/>
            <p:nvPr/>
          </p:nvGrpSpPr>
          <p:grpSpPr>
            <a:xfrm>
              <a:off x="6104643" y="2983401"/>
              <a:ext cx="822960" cy="1409188"/>
              <a:chOff x="6461837" y="3220278"/>
              <a:chExt cx="822960" cy="1409188"/>
            </a:xfrm>
          </p:grpSpPr>
          <p:sp>
            <p:nvSpPr>
              <p:cNvPr id="9" name="Rectangle: Rounded Corners 8">
                <a:extLst>
                  <a:ext uri="{FF2B5EF4-FFF2-40B4-BE49-F238E27FC236}">
                    <a16:creationId xmlns:a16="http://schemas.microsoft.com/office/drawing/2014/main" id="{FF351039-C02B-4A75-9E6F-593D51DBBF5C}"/>
                  </a:ext>
                </a:extLst>
              </p:cNvPr>
              <p:cNvSpPr/>
              <p:nvPr/>
            </p:nvSpPr>
            <p:spPr bwMode="auto">
              <a:xfrm>
                <a:off x="6461837" y="3806506"/>
                <a:ext cx="822960" cy="822960"/>
              </a:xfrm>
              <a:prstGeom prst="roundRect">
                <a:avLst>
                  <a:gd name="adj" fmla="val 3125"/>
                </a:avLst>
              </a:prstGeom>
              <a:solidFill>
                <a:srgbClr val="0078D4">
                  <a:alpha val="1000"/>
                </a:srgbClr>
              </a:solidFill>
              <a:ln w="12700">
                <a:solidFill>
                  <a:srgbClr val="0078D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000000"/>
                  </a:solidFill>
                  <a:effectLst/>
                  <a:uLnTx/>
                  <a:uFillTx/>
                  <a:latin typeface="Segoe UI"/>
                  <a:ea typeface="+mn-ea"/>
                  <a:cs typeface="Segoe UI" pitchFamily="34" charset="0"/>
                </a:endParaRPr>
              </a:p>
            </p:txBody>
          </p:sp>
          <p:pic>
            <p:nvPicPr>
              <p:cNvPr id="10" name="Graphic 9">
                <a:extLst>
                  <a:ext uri="{FF2B5EF4-FFF2-40B4-BE49-F238E27FC236}">
                    <a16:creationId xmlns:a16="http://schemas.microsoft.com/office/drawing/2014/main" id="{2253AFFA-51D9-41C6-9F2D-0C8697DD3DC5}"/>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545677" y="3890346"/>
                <a:ext cx="655280" cy="655280"/>
              </a:xfrm>
              <a:prstGeom prst="rect">
                <a:avLst/>
              </a:prstGeom>
            </p:spPr>
          </p:pic>
          <p:sp>
            <p:nvSpPr>
              <p:cNvPr id="11" name="TextBox 10">
                <a:extLst>
                  <a:ext uri="{FF2B5EF4-FFF2-40B4-BE49-F238E27FC236}">
                    <a16:creationId xmlns:a16="http://schemas.microsoft.com/office/drawing/2014/main" id="{D9526060-763C-427A-97EA-E92F87D16CEB}"/>
                  </a:ext>
                </a:extLst>
              </p:cNvPr>
              <p:cNvSpPr txBox="1"/>
              <p:nvPr/>
            </p:nvSpPr>
            <p:spPr>
              <a:xfrm>
                <a:off x="6461837" y="3220278"/>
                <a:ext cx="822959" cy="553998"/>
              </a:xfrm>
              <a:prstGeom prst="rect">
                <a:avLst/>
              </a:prstGeom>
              <a:noFill/>
            </p:spPr>
            <p:txBody>
              <a:bodyPr wrap="square" lIns="44821" tIns="44821" rIns="44821" bIns="44821" rtlCol="0">
                <a:spAutoFit/>
              </a:bodyPr>
              <a:lstStyle/>
              <a:p>
                <a:pPr marL="0" marR="0" lvl="0" indent="0" algn="ctr" defTabSz="896182"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Azure Container Registry</a:t>
                </a:r>
              </a:p>
            </p:txBody>
          </p:sp>
        </p:grpSp>
        <p:sp>
          <p:nvSpPr>
            <p:cNvPr id="69" name="Rectangle 68">
              <a:extLst>
                <a:ext uri="{FF2B5EF4-FFF2-40B4-BE49-F238E27FC236}">
                  <a16:creationId xmlns:a16="http://schemas.microsoft.com/office/drawing/2014/main" id="{A4A85216-385E-4028-9A43-6D329A82BC2D}"/>
                </a:ext>
              </a:extLst>
            </p:cNvPr>
            <p:cNvSpPr/>
            <p:nvPr/>
          </p:nvSpPr>
          <p:spPr bwMode="auto">
            <a:xfrm>
              <a:off x="6755569" y="3505581"/>
              <a:ext cx="77449"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8" name="Picture 14" descr="Related image">
              <a:extLst>
                <a:ext uri="{FF2B5EF4-FFF2-40B4-BE49-F238E27FC236}">
                  <a16:creationId xmlns:a16="http://schemas.microsoft.com/office/drawing/2014/main" id="{8AE0EA99-9991-45C9-B619-CEEBFBB783F9}"/>
                </a:ext>
              </a:extLst>
            </p:cNvPr>
            <p:cNvPicPr>
              <a:picLocks noChangeAspect="1" noChangeArrowheads="1"/>
            </p:cNvPicPr>
            <p:nvPr/>
          </p:nvPicPr>
          <p:blipFill>
            <a:blip r:embed="rId5"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778161" y="3419313"/>
              <a:ext cx="307191" cy="307191"/>
            </a:xfrm>
            <a:prstGeom prst="rect">
              <a:avLst/>
            </a:prstGeom>
            <a:solidFill>
              <a:schemeClr val="bg1"/>
            </a:solidFill>
          </p:spPr>
        </p:pic>
      </p:grpSp>
      <p:grpSp>
        <p:nvGrpSpPr>
          <p:cNvPr id="151" name="Group 150">
            <a:extLst>
              <a:ext uri="{FF2B5EF4-FFF2-40B4-BE49-F238E27FC236}">
                <a16:creationId xmlns:a16="http://schemas.microsoft.com/office/drawing/2014/main" id="{7F314B4B-5D31-4727-B174-28CBA317D94E}"/>
              </a:ext>
            </a:extLst>
          </p:cNvPr>
          <p:cNvGrpSpPr/>
          <p:nvPr/>
        </p:nvGrpSpPr>
        <p:grpSpPr>
          <a:xfrm>
            <a:off x="8257405" y="1461819"/>
            <a:ext cx="703475" cy="892759"/>
            <a:chOff x="6441503" y="259620"/>
            <a:chExt cx="717581" cy="910661"/>
          </a:xfrm>
        </p:grpSpPr>
        <p:sp>
          <p:nvSpPr>
            <p:cNvPr id="143" name="Title 1">
              <a:extLst>
                <a:ext uri="{FF2B5EF4-FFF2-40B4-BE49-F238E27FC236}">
                  <a16:creationId xmlns:a16="http://schemas.microsoft.com/office/drawing/2014/main" id="{863E40B0-02C7-4F4C-A673-B4DD45AFD7B0}"/>
                </a:ext>
              </a:extLst>
            </p:cNvPr>
            <p:cNvSpPr txBox="1">
              <a:spLocks/>
            </p:cNvSpPr>
            <p:nvPr/>
          </p:nvSpPr>
          <p:spPr>
            <a:xfrm>
              <a:off x="6441503" y="259620"/>
              <a:ext cx="717581"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896182"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Internal User</a:t>
              </a:r>
            </a:p>
          </p:txBody>
        </p:sp>
        <p:grpSp>
          <p:nvGrpSpPr>
            <p:cNvPr id="150" name="Group 149">
              <a:extLst>
                <a:ext uri="{FF2B5EF4-FFF2-40B4-BE49-F238E27FC236}">
                  <a16:creationId xmlns:a16="http://schemas.microsoft.com/office/drawing/2014/main" id="{D1481A81-8C5E-4825-8ADA-010D7A0910E5}"/>
                </a:ext>
              </a:extLst>
            </p:cNvPr>
            <p:cNvGrpSpPr/>
            <p:nvPr/>
          </p:nvGrpSpPr>
          <p:grpSpPr>
            <a:xfrm>
              <a:off x="6525973" y="621641"/>
              <a:ext cx="548640" cy="548640"/>
              <a:chOff x="6415158" y="621641"/>
              <a:chExt cx="548640" cy="548640"/>
            </a:xfrm>
          </p:grpSpPr>
          <p:sp>
            <p:nvSpPr>
              <p:cNvPr id="144" name="Rectangle: Rounded Corners 143">
                <a:extLst>
                  <a:ext uri="{FF2B5EF4-FFF2-40B4-BE49-F238E27FC236}">
                    <a16:creationId xmlns:a16="http://schemas.microsoft.com/office/drawing/2014/main" id="{68940647-5420-4776-8319-8469C21DFC35}"/>
                  </a:ext>
                </a:extLst>
              </p:cNvPr>
              <p:cNvSpPr/>
              <p:nvPr/>
            </p:nvSpPr>
            <p:spPr bwMode="auto">
              <a:xfrm>
                <a:off x="6415158" y="621641"/>
                <a:ext cx="548640" cy="548640"/>
              </a:xfrm>
              <a:prstGeom prst="roundRect">
                <a:avLst>
                  <a:gd name="adj" fmla="val 3125"/>
                </a:avLst>
              </a:prstGeom>
              <a:solidFill>
                <a:srgbClr val="FCFDFE">
                  <a:alpha val="1000"/>
                </a:srgbClr>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45" name="people_4" title="Icon of a person">
                <a:extLst>
                  <a:ext uri="{FF2B5EF4-FFF2-40B4-BE49-F238E27FC236}">
                    <a16:creationId xmlns:a16="http://schemas.microsoft.com/office/drawing/2014/main" id="{098D4A12-C6C5-4AF3-969C-5EA03AA72FE1}"/>
                  </a:ext>
                </a:extLst>
              </p:cNvPr>
              <p:cNvSpPr>
                <a:spLocks noChangeAspect="1" noEditPoints="1"/>
              </p:cNvSpPr>
              <p:nvPr/>
            </p:nvSpPr>
            <p:spPr bwMode="auto">
              <a:xfrm>
                <a:off x="6528879" y="716414"/>
                <a:ext cx="321199" cy="359095"/>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296" name="Group 295">
            <a:extLst>
              <a:ext uri="{FF2B5EF4-FFF2-40B4-BE49-F238E27FC236}">
                <a16:creationId xmlns:a16="http://schemas.microsoft.com/office/drawing/2014/main" id="{C7BA8E04-9506-470D-875F-BCF82C7C01CB}"/>
              </a:ext>
            </a:extLst>
          </p:cNvPr>
          <p:cNvGrpSpPr/>
          <p:nvPr/>
        </p:nvGrpSpPr>
        <p:grpSpPr>
          <a:xfrm>
            <a:off x="8190730" y="2999805"/>
            <a:ext cx="836825" cy="885289"/>
            <a:chOff x="7409716" y="1891410"/>
            <a:chExt cx="853605" cy="903041"/>
          </a:xfrm>
        </p:grpSpPr>
        <p:grpSp>
          <p:nvGrpSpPr>
            <p:cNvPr id="171" name="Group 170">
              <a:extLst>
                <a:ext uri="{FF2B5EF4-FFF2-40B4-BE49-F238E27FC236}">
                  <a16:creationId xmlns:a16="http://schemas.microsoft.com/office/drawing/2014/main" id="{581EEBA7-6A87-4C30-9809-FF5859859FE7}"/>
                </a:ext>
              </a:extLst>
            </p:cNvPr>
            <p:cNvGrpSpPr/>
            <p:nvPr/>
          </p:nvGrpSpPr>
          <p:grpSpPr>
            <a:xfrm>
              <a:off x="7562198" y="2245811"/>
              <a:ext cx="548640" cy="548640"/>
              <a:chOff x="5936050" y="566796"/>
              <a:chExt cx="822960" cy="822960"/>
            </a:xfrm>
          </p:grpSpPr>
          <p:sp>
            <p:nvSpPr>
              <p:cNvPr id="166" name="Rectangle: Rounded Corners 68">
                <a:extLst>
                  <a:ext uri="{FF2B5EF4-FFF2-40B4-BE49-F238E27FC236}">
                    <a16:creationId xmlns:a16="http://schemas.microsoft.com/office/drawing/2014/main" id="{D438043F-F37E-4E93-8F34-925D1A66AEAE}"/>
                  </a:ext>
                </a:extLst>
              </p:cNvPr>
              <p:cNvSpPr/>
              <p:nvPr/>
            </p:nvSpPr>
            <p:spPr bwMode="auto">
              <a:xfrm>
                <a:off x="5936050" y="566796"/>
                <a:ext cx="822960" cy="82296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63" name="Freeform: Shape 162">
                <a:extLst>
                  <a:ext uri="{FF2B5EF4-FFF2-40B4-BE49-F238E27FC236}">
                    <a16:creationId xmlns:a16="http://schemas.microsoft.com/office/drawing/2014/main" id="{029C30F5-C6EE-45E1-B578-0497F5FDF940}"/>
                  </a:ext>
                </a:extLst>
              </p:cNvPr>
              <p:cNvSpPr/>
              <p:nvPr/>
            </p:nvSpPr>
            <p:spPr>
              <a:xfrm>
                <a:off x="6050995" y="776856"/>
                <a:ext cx="593070" cy="402840"/>
              </a:xfrm>
              <a:custGeom>
                <a:avLst/>
                <a:gdLst>
                  <a:gd name="connsiteX0" fmla="*/ 501491 w 504825"/>
                  <a:gd name="connsiteY0" fmla="*/ 302419 h 342900"/>
                  <a:gd name="connsiteX1" fmla="*/ 456724 w 504825"/>
                  <a:gd name="connsiteY1" fmla="*/ 20479 h 342900"/>
                  <a:gd name="connsiteX2" fmla="*/ 443389 w 504825"/>
                  <a:gd name="connsiteY2" fmla="*/ 7144 h 342900"/>
                  <a:gd name="connsiteX3" fmla="*/ 70009 w 504825"/>
                  <a:gd name="connsiteY3" fmla="*/ 7144 h 342900"/>
                  <a:gd name="connsiteX4" fmla="*/ 56674 w 504825"/>
                  <a:gd name="connsiteY4" fmla="*/ 20479 h 342900"/>
                  <a:gd name="connsiteX5" fmla="*/ 7144 w 504825"/>
                  <a:gd name="connsiteY5" fmla="*/ 302419 h 342900"/>
                  <a:gd name="connsiteX6" fmla="*/ 7144 w 504825"/>
                  <a:gd name="connsiteY6" fmla="*/ 302419 h 342900"/>
                  <a:gd name="connsiteX7" fmla="*/ 7144 w 504825"/>
                  <a:gd name="connsiteY7" fmla="*/ 303371 h 342900"/>
                  <a:gd name="connsiteX8" fmla="*/ 7144 w 504825"/>
                  <a:gd name="connsiteY8" fmla="*/ 305276 h 342900"/>
                  <a:gd name="connsiteX9" fmla="*/ 7144 w 504825"/>
                  <a:gd name="connsiteY9" fmla="*/ 305276 h 342900"/>
                  <a:gd name="connsiteX10" fmla="*/ 7144 w 504825"/>
                  <a:gd name="connsiteY10" fmla="*/ 310039 h 342900"/>
                  <a:gd name="connsiteX11" fmla="*/ 28099 w 504825"/>
                  <a:gd name="connsiteY11" fmla="*/ 335756 h 342900"/>
                  <a:gd name="connsiteX12" fmla="*/ 28099 w 504825"/>
                  <a:gd name="connsiteY12" fmla="*/ 335756 h 342900"/>
                  <a:gd name="connsiteX13" fmla="*/ 28099 w 504825"/>
                  <a:gd name="connsiteY13" fmla="*/ 335756 h 342900"/>
                  <a:gd name="connsiteX14" fmla="*/ 42386 w 504825"/>
                  <a:gd name="connsiteY14" fmla="*/ 335756 h 342900"/>
                  <a:gd name="connsiteX15" fmla="*/ 481489 w 504825"/>
                  <a:gd name="connsiteY15" fmla="*/ 335756 h 342900"/>
                  <a:gd name="connsiteX16" fmla="*/ 502444 w 504825"/>
                  <a:gd name="connsiteY16" fmla="*/ 310039 h 342900"/>
                  <a:gd name="connsiteX17" fmla="*/ 501491 w 504825"/>
                  <a:gd name="connsiteY17" fmla="*/ 302419 h 342900"/>
                  <a:gd name="connsiteX18" fmla="*/ 345281 w 504825"/>
                  <a:gd name="connsiteY18" fmla="*/ 230029 h 342900"/>
                  <a:gd name="connsiteX19" fmla="*/ 290036 w 504825"/>
                  <a:gd name="connsiteY19" fmla="*/ 230029 h 342900"/>
                  <a:gd name="connsiteX20" fmla="*/ 282416 w 504825"/>
                  <a:gd name="connsiteY20" fmla="*/ 222409 h 342900"/>
                  <a:gd name="connsiteX21" fmla="*/ 290036 w 504825"/>
                  <a:gd name="connsiteY21" fmla="*/ 214789 h 342900"/>
                  <a:gd name="connsiteX22" fmla="*/ 315754 w 504825"/>
                  <a:gd name="connsiteY22" fmla="*/ 214789 h 342900"/>
                  <a:gd name="connsiteX23" fmla="*/ 253841 w 504825"/>
                  <a:gd name="connsiteY23" fmla="*/ 152876 h 342900"/>
                  <a:gd name="connsiteX24" fmla="*/ 253841 w 504825"/>
                  <a:gd name="connsiteY24" fmla="*/ 276701 h 342900"/>
                  <a:gd name="connsiteX25" fmla="*/ 272891 w 504825"/>
                  <a:gd name="connsiteY25" fmla="*/ 257651 h 342900"/>
                  <a:gd name="connsiteX26" fmla="*/ 284321 w 504825"/>
                  <a:gd name="connsiteY26" fmla="*/ 257651 h 342900"/>
                  <a:gd name="connsiteX27" fmla="*/ 284321 w 504825"/>
                  <a:gd name="connsiteY27" fmla="*/ 269081 h 342900"/>
                  <a:gd name="connsiteX28" fmla="*/ 246221 w 504825"/>
                  <a:gd name="connsiteY28" fmla="*/ 307181 h 342900"/>
                  <a:gd name="connsiteX29" fmla="*/ 207169 w 504825"/>
                  <a:gd name="connsiteY29" fmla="*/ 268129 h 342900"/>
                  <a:gd name="connsiteX30" fmla="*/ 205264 w 504825"/>
                  <a:gd name="connsiteY30" fmla="*/ 262414 h 342900"/>
                  <a:gd name="connsiteX31" fmla="*/ 207169 w 504825"/>
                  <a:gd name="connsiteY31" fmla="*/ 256699 h 342900"/>
                  <a:gd name="connsiteX32" fmla="*/ 218599 w 504825"/>
                  <a:gd name="connsiteY32" fmla="*/ 256699 h 342900"/>
                  <a:gd name="connsiteX33" fmla="*/ 238601 w 504825"/>
                  <a:gd name="connsiteY33" fmla="*/ 276701 h 342900"/>
                  <a:gd name="connsiteX34" fmla="*/ 238601 w 504825"/>
                  <a:gd name="connsiteY34" fmla="*/ 152876 h 342900"/>
                  <a:gd name="connsiteX35" fmla="*/ 176689 w 504825"/>
                  <a:gd name="connsiteY35" fmla="*/ 214789 h 342900"/>
                  <a:gd name="connsiteX36" fmla="*/ 204311 w 504825"/>
                  <a:gd name="connsiteY36" fmla="*/ 214789 h 342900"/>
                  <a:gd name="connsiteX37" fmla="*/ 211931 w 504825"/>
                  <a:gd name="connsiteY37" fmla="*/ 222409 h 342900"/>
                  <a:gd name="connsiteX38" fmla="*/ 204311 w 504825"/>
                  <a:gd name="connsiteY38" fmla="*/ 230029 h 342900"/>
                  <a:gd name="connsiteX39" fmla="*/ 149066 w 504825"/>
                  <a:gd name="connsiteY39" fmla="*/ 230029 h 342900"/>
                  <a:gd name="connsiteX40" fmla="*/ 149066 w 504825"/>
                  <a:gd name="connsiteY40" fmla="*/ 174784 h 342900"/>
                  <a:gd name="connsiteX41" fmla="*/ 156686 w 504825"/>
                  <a:gd name="connsiteY41" fmla="*/ 167164 h 342900"/>
                  <a:gd name="connsiteX42" fmla="*/ 164306 w 504825"/>
                  <a:gd name="connsiteY42" fmla="*/ 174784 h 342900"/>
                  <a:gd name="connsiteX43" fmla="*/ 164306 w 504825"/>
                  <a:gd name="connsiteY43" fmla="*/ 202406 h 342900"/>
                  <a:gd name="connsiteX44" fmla="*/ 237649 w 504825"/>
                  <a:gd name="connsiteY44" fmla="*/ 129064 h 342900"/>
                  <a:gd name="connsiteX45" fmla="*/ 237649 w 504825"/>
                  <a:gd name="connsiteY45" fmla="*/ 90964 h 342900"/>
                  <a:gd name="connsiteX46" fmla="*/ 220504 w 504825"/>
                  <a:gd name="connsiteY46" fmla="*/ 67151 h 342900"/>
                  <a:gd name="connsiteX47" fmla="*/ 245269 w 504825"/>
                  <a:gd name="connsiteY47" fmla="*/ 42386 h 342900"/>
                  <a:gd name="connsiteX48" fmla="*/ 270034 w 504825"/>
                  <a:gd name="connsiteY48" fmla="*/ 67151 h 342900"/>
                  <a:gd name="connsiteX49" fmla="*/ 252889 w 504825"/>
                  <a:gd name="connsiteY49" fmla="*/ 90964 h 342900"/>
                  <a:gd name="connsiteX50" fmla="*/ 252889 w 504825"/>
                  <a:gd name="connsiteY50" fmla="*/ 129064 h 342900"/>
                  <a:gd name="connsiteX51" fmla="*/ 328136 w 504825"/>
                  <a:gd name="connsiteY51" fmla="*/ 204311 h 342900"/>
                  <a:gd name="connsiteX52" fmla="*/ 328136 w 504825"/>
                  <a:gd name="connsiteY52" fmla="*/ 174784 h 342900"/>
                  <a:gd name="connsiteX53" fmla="*/ 335756 w 504825"/>
                  <a:gd name="connsiteY53" fmla="*/ 167164 h 342900"/>
                  <a:gd name="connsiteX54" fmla="*/ 343376 w 504825"/>
                  <a:gd name="connsiteY54" fmla="*/ 174784 h 342900"/>
                  <a:gd name="connsiteX55" fmla="*/ 343376 w 504825"/>
                  <a:gd name="connsiteY55" fmla="*/ 230029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504825" h="342900">
                    <a:moveTo>
                      <a:pt x="501491" y="302419"/>
                    </a:moveTo>
                    <a:lnTo>
                      <a:pt x="456724" y="20479"/>
                    </a:lnTo>
                    <a:cubicBezTo>
                      <a:pt x="455771" y="9049"/>
                      <a:pt x="446246" y="7144"/>
                      <a:pt x="443389" y="7144"/>
                    </a:cubicBezTo>
                    <a:lnTo>
                      <a:pt x="70009" y="7144"/>
                    </a:lnTo>
                    <a:cubicBezTo>
                      <a:pt x="67151" y="7144"/>
                      <a:pt x="56674" y="8096"/>
                      <a:pt x="56674" y="20479"/>
                    </a:cubicBezTo>
                    <a:lnTo>
                      <a:pt x="7144" y="302419"/>
                    </a:lnTo>
                    <a:lnTo>
                      <a:pt x="7144" y="302419"/>
                    </a:lnTo>
                    <a:cubicBezTo>
                      <a:pt x="7144" y="302419"/>
                      <a:pt x="7144" y="302419"/>
                      <a:pt x="7144" y="303371"/>
                    </a:cubicBezTo>
                    <a:lnTo>
                      <a:pt x="7144" y="305276"/>
                    </a:lnTo>
                    <a:lnTo>
                      <a:pt x="7144" y="305276"/>
                    </a:lnTo>
                    <a:cubicBezTo>
                      <a:pt x="7144" y="307181"/>
                      <a:pt x="7144" y="308134"/>
                      <a:pt x="7144" y="310039"/>
                    </a:cubicBezTo>
                    <a:cubicBezTo>
                      <a:pt x="7144" y="330994"/>
                      <a:pt x="24289" y="335756"/>
                      <a:pt x="28099" y="335756"/>
                    </a:cubicBezTo>
                    <a:lnTo>
                      <a:pt x="28099" y="335756"/>
                    </a:lnTo>
                    <a:lnTo>
                      <a:pt x="28099" y="335756"/>
                    </a:lnTo>
                    <a:lnTo>
                      <a:pt x="42386" y="335756"/>
                    </a:lnTo>
                    <a:lnTo>
                      <a:pt x="481489" y="335756"/>
                    </a:lnTo>
                    <a:cubicBezTo>
                      <a:pt x="485299" y="335756"/>
                      <a:pt x="502444" y="330994"/>
                      <a:pt x="502444" y="310039"/>
                    </a:cubicBezTo>
                    <a:cubicBezTo>
                      <a:pt x="501491" y="307181"/>
                      <a:pt x="501491" y="304324"/>
                      <a:pt x="501491" y="302419"/>
                    </a:cubicBezTo>
                    <a:close/>
                    <a:moveTo>
                      <a:pt x="345281" y="230029"/>
                    </a:moveTo>
                    <a:lnTo>
                      <a:pt x="290036" y="230029"/>
                    </a:lnTo>
                    <a:cubicBezTo>
                      <a:pt x="285274" y="230029"/>
                      <a:pt x="282416" y="226219"/>
                      <a:pt x="282416" y="222409"/>
                    </a:cubicBezTo>
                    <a:cubicBezTo>
                      <a:pt x="282416" y="217646"/>
                      <a:pt x="286226" y="214789"/>
                      <a:pt x="290036" y="214789"/>
                    </a:cubicBezTo>
                    <a:lnTo>
                      <a:pt x="315754" y="214789"/>
                    </a:lnTo>
                    <a:lnTo>
                      <a:pt x="253841" y="152876"/>
                    </a:lnTo>
                    <a:lnTo>
                      <a:pt x="253841" y="276701"/>
                    </a:lnTo>
                    <a:lnTo>
                      <a:pt x="272891" y="257651"/>
                    </a:lnTo>
                    <a:cubicBezTo>
                      <a:pt x="275749" y="254794"/>
                      <a:pt x="281464" y="254794"/>
                      <a:pt x="284321" y="257651"/>
                    </a:cubicBezTo>
                    <a:cubicBezTo>
                      <a:pt x="287179" y="260509"/>
                      <a:pt x="287179" y="266224"/>
                      <a:pt x="284321" y="269081"/>
                    </a:cubicBezTo>
                    <a:lnTo>
                      <a:pt x="246221" y="307181"/>
                    </a:lnTo>
                    <a:lnTo>
                      <a:pt x="207169" y="268129"/>
                    </a:lnTo>
                    <a:cubicBezTo>
                      <a:pt x="205264" y="266224"/>
                      <a:pt x="205264" y="264319"/>
                      <a:pt x="205264" y="262414"/>
                    </a:cubicBezTo>
                    <a:cubicBezTo>
                      <a:pt x="205264" y="260509"/>
                      <a:pt x="206216" y="258604"/>
                      <a:pt x="207169" y="256699"/>
                    </a:cubicBezTo>
                    <a:cubicBezTo>
                      <a:pt x="210026" y="253841"/>
                      <a:pt x="215741" y="253841"/>
                      <a:pt x="218599" y="256699"/>
                    </a:cubicBezTo>
                    <a:lnTo>
                      <a:pt x="238601" y="276701"/>
                    </a:lnTo>
                    <a:lnTo>
                      <a:pt x="238601" y="152876"/>
                    </a:lnTo>
                    <a:lnTo>
                      <a:pt x="176689" y="214789"/>
                    </a:lnTo>
                    <a:lnTo>
                      <a:pt x="204311" y="214789"/>
                    </a:lnTo>
                    <a:cubicBezTo>
                      <a:pt x="209074" y="214789"/>
                      <a:pt x="211931" y="218599"/>
                      <a:pt x="211931" y="222409"/>
                    </a:cubicBezTo>
                    <a:cubicBezTo>
                      <a:pt x="211931" y="227171"/>
                      <a:pt x="208121" y="230029"/>
                      <a:pt x="204311" y="230029"/>
                    </a:cubicBezTo>
                    <a:lnTo>
                      <a:pt x="149066" y="230029"/>
                    </a:lnTo>
                    <a:lnTo>
                      <a:pt x="149066" y="174784"/>
                    </a:lnTo>
                    <a:cubicBezTo>
                      <a:pt x="149066" y="170021"/>
                      <a:pt x="152876" y="167164"/>
                      <a:pt x="156686" y="167164"/>
                    </a:cubicBezTo>
                    <a:cubicBezTo>
                      <a:pt x="161449" y="167164"/>
                      <a:pt x="164306" y="170974"/>
                      <a:pt x="164306" y="174784"/>
                    </a:cubicBezTo>
                    <a:lnTo>
                      <a:pt x="164306" y="202406"/>
                    </a:lnTo>
                    <a:lnTo>
                      <a:pt x="237649" y="129064"/>
                    </a:lnTo>
                    <a:lnTo>
                      <a:pt x="237649" y="90964"/>
                    </a:lnTo>
                    <a:cubicBezTo>
                      <a:pt x="228124" y="87154"/>
                      <a:pt x="220504" y="78581"/>
                      <a:pt x="220504" y="67151"/>
                    </a:cubicBezTo>
                    <a:cubicBezTo>
                      <a:pt x="220504" y="52864"/>
                      <a:pt x="231934" y="42386"/>
                      <a:pt x="245269" y="42386"/>
                    </a:cubicBezTo>
                    <a:cubicBezTo>
                      <a:pt x="259556" y="42386"/>
                      <a:pt x="270034" y="53816"/>
                      <a:pt x="270034" y="67151"/>
                    </a:cubicBezTo>
                    <a:cubicBezTo>
                      <a:pt x="270034" y="78581"/>
                      <a:pt x="262414" y="87154"/>
                      <a:pt x="252889" y="90964"/>
                    </a:cubicBezTo>
                    <a:lnTo>
                      <a:pt x="252889" y="129064"/>
                    </a:lnTo>
                    <a:lnTo>
                      <a:pt x="328136" y="204311"/>
                    </a:lnTo>
                    <a:lnTo>
                      <a:pt x="328136" y="174784"/>
                    </a:lnTo>
                    <a:cubicBezTo>
                      <a:pt x="328136" y="170021"/>
                      <a:pt x="331946" y="167164"/>
                      <a:pt x="335756" y="167164"/>
                    </a:cubicBezTo>
                    <a:cubicBezTo>
                      <a:pt x="340519" y="167164"/>
                      <a:pt x="343376" y="170974"/>
                      <a:pt x="343376" y="174784"/>
                    </a:cubicBezTo>
                    <a:lnTo>
                      <a:pt x="343376" y="230029"/>
                    </a:lnTo>
                    <a:close/>
                  </a:path>
                </a:pathLst>
              </a:custGeom>
              <a:solidFill>
                <a:srgbClr val="0F78D4"/>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000000"/>
                  </a:solidFill>
                  <a:effectLst/>
                  <a:uLnTx/>
                  <a:uFillTx/>
                  <a:latin typeface="Segoe UI"/>
                  <a:ea typeface="+mn-ea"/>
                  <a:cs typeface="+mn-cs"/>
                </a:endParaRPr>
              </a:p>
            </p:txBody>
          </p:sp>
        </p:grpSp>
        <p:sp>
          <p:nvSpPr>
            <p:cNvPr id="165" name="Title 1">
              <a:extLst>
                <a:ext uri="{FF2B5EF4-FFF2-40B4-BE49-F238E27FC236}">
                  <a16:creationId xmlns:a16="http://schemas.microsoft.com/office/drawing/2014/main" id="{47DFE2DF-9E3D-4EA5-89B2-8656D4D2E6F7}"/>
                </a:ext>
              </a:extLst>
            </p:cNvPr>
            <p:cNvSpPr txBox="1">
              <a:spLocks/>
            </p:cNvSpPr>
            <p:nvPr/>
          </p:nvSpPr>
          <p:spPr>
            <a:xfrm>
              <a:off x="7409716" y="1891410"/>
              <a:ext cx="853605"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896182"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Internal </a:t>
              </a:r>
              <a:br>
                <a:rPr kumimoji="0" lang="en-US" sz="98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br>
              <a:r>
                <a:rPr kumimoji="0" lang="en-US" sz="98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Load Balancer</a:t>
              </a:r>
            </a:p>
          </p:txBody>
        </p:sp>
      </p:grpSp>
      <p:cxnSp>
        <p:nvCxnSpPr>
          <p:cNvPr id="178" name="Straight Arrow Connector 177">
            <a:extLst>
              <a:ext uri="{FF2B5EF4-FFF2-40B4-BE49-F238E27FC236}">
                <a16:creationId xmlns:a16="http://schemas.microsoft.com/office/drawing/2014/main" id="{B9C66D05-0150-4235-A000-1977C891BA6A}"/>
              </a:ext>
            </a:extLst>
          </p:cNvPr>
          <p:cNvCxnSpPr>
            <a:cxnSpLocks/>
            <a:stCxn id="144" idx="2"/>
            <a:endCxn id="165" idx="0"/>
          </p:cNvCxnSpPr>
          <p:nvPr/>
        </p:nvCxnSpPr>
        <p:spPr>
          <a:xfrm>
            <a:off x="8609142" y="2354578"/>
            <a:ext cx="1" cy="645227"/>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52" name="Group 151">
            <a:extLst>
              <a:ext uri="{FF2B5EF4-FFF2-40B4-BE49-F238E27FC236}">
                <a16:creationId xmlns:a16="http://schemas.microsoft.com/office/drawing/2014/main" id="{5D27D92D-4113-4659-BD5A-E04DED56BAE6}"/>
              </a:ext>
            </a:extLst>
          </p:cNvPr>
          <p:cNvGrpSpPr/>
          <p:nvPr/>
        </p:nvGrpSpPr>
        <p:grpSpPr>
          <a:xfrm>
            <a:off x="10695493" y="1461819"/>
            <a:ext cx="703475" cy="892759"/>
            <a:chOff x="6441503" y="259620"/>
            <a:chExt cx="717581" cy="910661"/>
          </a:xfrm>
        </p:grpSpPr>
        <p:sp>
          <p:nvSpPr>
            <p:cNvPr id="153" name="Title 1">
              <a:extLst>
                <a:ext uri="{FF2B5EF4-FFF2-40B4-BE49-F238E27FC236}">
                  <a16:creationId xmlns:a16="http://schemas.microsoft.com/office/drawing/2014/main" id="{FE336344-3535-4A55-94BD-78F8ED3E1412}"/>
                </a:ext>
              </a:extLst>
            </p:cNvPr>
            <p:cNvSpPr txBox="1">
              <a:spLocks/>
            </p:cNvSpPr>
            <p:nvPr/>
          </p:nvSpPr>
          <p:spPr>
            <a:xfrm>
              <a:off x="6441503" y="259620"/>
              <a:ext cx="717581"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896182"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External User</a:t>
              </a:r>
            </a:p>
          </p:txBody>
        </p:sp>
        <p:grpSp>
          <p:nvGrpSpPr>
            <p:cNvPr id="154" name="Group 153">
              <a:extLst>
                <a:ext uri="{FF2B5EF4-FFF2-40B4-BE49-F238E27FC236}">
                  <a16:creationId xmlns:a16="http://schemas.microsoft.com/office/drawing/2014/main" id="{C2F0D66F-3B5E-4BA7-826F-1CE912D8B206}"/>
                </a:ext>
              </a:extLst>
            </p:cNvPr>
            <p:cNvGrpSpPr/>
            <p:nvPr/>
          </p:nvGrpSpPr>
          <p:grpSpPr>
            <a:xfrm>
              <a:off x="6525973" y="621641"/>
              <a:ext cx="548640" cy="548640"/>
              <a:chOff x="6415158" y="621641"/>
              <a:chExt cx="548640" cy="548640"/>
            </a:xfrm>
          </p:grpSpPr>
          <p:sp>
            <p:nvSpPr>
              <p:cNvPr id="155" name="Rectangle: Rounded Corners 154">
                <a:extLst>
                  <a:ext uri="{FF2B5EF4-FFF2-40B4-BE49-F238E27FC236}">
                    <a16:creationId xmlns:a16="http://schemas.microsoft.com/office/drawing/2014/main" id="{1AA9D88B-58F3-4ADB-AC2E-64A1A02EA997}"/>
                  </a:ext>
                </a:extLst>
              </p:cNvPr>
              <p:cNvSpPr/>
              <p:nvPr/>
            </p:nvSpPr>
            <p:spPr bwMode="auto">
              <a:xfrm>
                <a:off x="6415158" y="621641"/>
                <a:ext cx="548640" cy="548640"/>
              </a:xfrm>
              <a:prstGeom prst="roundRect">
                <a:avLst>
                  <a:gd name="adj" fmla="val 3125"/>
                </a:avLst>
              </a:prstGeom>
              <a:solidFill>
                <a:srgbClr val="FCFDFE">
                  <a:alpha val="1000"/>
                </a:srgbClr>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56" name="people_4" title="Icon of a person">
                <a:extLst>
                  <a:ext uri="{FF2B5EF4-FFF2-40B4-BE49-F238E27FC236}">
                    <a16:creationId xmlns:a16="http://schemas.microsoft.com/office/drawing/2014/main" id="{BE712566-B5C3-4813-AD75-E92D303B48B7}"/>
                  </a:ext>
                </a:extLst>
              </p:cNvPr>
              <p:cNvSpPr>
                <a:spLocks noChangeAspect="1" noEditPoints="1"/>
              </p:cNvSpPr>
              <p:nvPr/>
            </p:nvSpPr>
            <p:spPr bwMode="auto">
              <a:xfrm>
                <a:off x="6528879" y="716414"/>
                <a:ext cx="321199" cy="359095"/>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297" name="Group 296">
            <a:extLst>
              <a:ext uri="{FF2B5EF4-FFF2-40B4-BE49-F238E27FC236}">
                <a16:creationId xmlns:a16="http://schemas.microsoft.com/office/drawing/2014/main" id="{99820A85-E4C5-436D-A51C-A7715BBF3DB9}"/>
              </a:ext>
            </a:extLst>
          </p:cNvPr>
          <p:cNvGrpSpPr/>
          <p:nvPr/>
        </p:nvGrpSpPr>
        <p:grpSpPr>
          <a:xfrm>
            <a:off x="10628818" y="2999805"/>
            <a:ext cx="836825" cy="885289"/>
            <a:chOff x="9896692" y="1891410"/>
            <a:chExt cx="853605" cy="903041"/>
          </a:xfrm>
        </p:grpSpPr>
        <p:grpSp>
          <p:nvGrpSpPr>
            <p:cNvPr id="174" name="Group 173">
              <a:extLst>
                <a:ext uri="{FF2B5EF4-FFF2-40B4-BE49-F238E27FC236}">
                  <a16:creationId xmlns:a16="http://schemas.microsoft.com/office/drawing/2014/main" id="{678745A1-8568-4737-BA3D-A52AA8185F8B}"/>
                </a:ext>
              </a:extLst>
            </p:cNvPr>
            <p:cNvGrpSpPr/>
            <p:nvPr/>
          </p:nvGrpSpPr>
          <p:grpSpPr>
            <a:xfrm>
              <a:off x="10049174" y="2245811"/>
              <a:ext cx="548640" cy="548640"/>
              <a:chOff x="5936050" y="566796"/>
              <a:chExt cx="822960" cy="822960"/>
            </a:xfrm>
          </p:grpSpPr>
          <p:sp>
            <p:nvSpPr>
              <p:cNvPr id="176" name="Rectangle: Rounded Corners 68">
                <a:extLst>
                  <a:ext uri="{FF2B5EF4-FFF2-40B4-BE49-F238E27FC236}">
                    <a16:creationId xmlns:a16="http://schemas.microsoft.com/office/drawing/2014/main" id="{222A94DF-1076-4F7E-BBDD-0DF74136C231}"/>
                  </a:ext>
                </a:extLst>
              </p:cNvPr>
              <p:cNvSpPr/>
              <p:nvPr/>
            </p:nvSpPr>
            <p:spPr bwMode="auto">
              <a:xfrm>
                <a:off x="5936050" y="566796"/>
                <a:ext cx="822960" cy="82296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77" name="Freeform: Shape 176">
                <a:extLst>
                  <a:ext uri="{FF2B5EF4-FFF2-40B4-BE49-F238E27FC236}">
                    <a16:creationId xmlns:a16="http://schemas.microsoft.com/office/drawing/2014/main" id="{C734F275-A7B4-4247-8FCD-8A589B8CAFEC}"/>
                  </a:ext>
                </a:extLst>
              </p:cNvPr>
              <p:cNvSpPr/>
              <p:nvPr/>
            </p:nvSpPr>
            <p:spPr>
              <a:xfrm>
                <a:off x="6050995" y="776856"/>
                <a:ext cx="593070" cy="402840"/>
              </a:xfrm>
              <a:custGeom>
                <a:avLst/>
                <a:gdLst>
                  <a:gd name="connsiteX0" fmla="*/ 501491 w 504825"/>
                  <a:gd name="connsiteY0" fmla="*/ 302419 h 342900"/>
                  <a:gd name="connsiteX1" fmla="*/ 456724 w 504825"/>
                  <a:gd name="connsiteY1" fmla="*/ 20479 h 342900"/>
                  <a:gd name="connsiteX2" fmla="*/ 443389 w 504825"/>
                  <a:gd name="connsiteY2" fmla="*/ 7144 h 342900"/>
                  <a:gd name="connsiteX3" fmla="*/ 70009 w 504825"/>
                  <a:gd name="connsiteY3" fmla="*/ 7144 h 342900"/>
                  <a:gd name="connsiteX4" fmla="*/ 56674 w 504825"/>
                  <a:gd name="connsiteY4" fmla="*/ 20479 h 342900"/>
                  <a:gd name="connsiteX5" fmla="*/ 7144 w 504825"/>
                  <a:gd name="connsiteY5" fmla="*/ 302419 h 342900"/>
                  <a:gd name="connsiteX6" fmla="*/ 7144 w 504825"/>
                  <a:gd name="connsiteY6" fmla="*/ 302419 h 342900"/>
                  <a:gd name="connsiteX7" fmla="*/ 7144 w 504825"/>
                  <a:gd name="connsiteY7" fmla="*/ 303371 h 342900"/>
                  <a:gd name="connsiteX8" fmla="*/ 7144 w 504825"/>
                  <a:gd name="connsiteY8" fmla="*/ 305276 h 342900"/>
                  <a:gd name="connsiteX9" fmla="*/ 7144 w 504825"/>
                  <a:gd name="connsiteY9" fmla="*/ 305276 h 342900"/>
                  <a:gd name="connsiteX10" fmla="*/ 7144 w 504825"/>
                  <a:gd name="connsiteY10" fmla="*/ 310039 h 342900"/>
                  <a:gd name="connsiteX11" fmla="*/ 28099 w 504825"/>
                  <a:gd name="connsiteY11" fmla="*/ 335756 h 342900"/>
                  <a:gd name="connsiteX12" fmla="*/ 28099 w 504825"/>
                  <a:gd name="connsiteY12" fmla="*/ 335756 h 342900"/>
                  <a:gd name="connsiteX13" fmla="*/ 28099 w 504825"/>
                  <a:gd name="connsiteY13" fmla="*/ 335756 h 342900"/>
                  <a:gd name="connsiteX14" fmla="*/ 42386 w 504825"/>
                  <a:gd name="connsiteY14" fmla="*/ 335756 h 342900"/>
                  <a:gd name="connsiteX15" fmla="*/ 481489 w 504825"/>
                  <a:gd name="connsiteY15" fmla="*/ 335756 h 342900"/>
                  <a:gd name="connsiteX16" fmla="*/ 502444 w 504825"/>
                  <a:gd name="connsiteY16" fmla="*/ 310039 h 342900"/>
                  <a:gd name="connsiteX17" fmla="*/ 501491 w 504825"/>
                  <a:gd name="connsiteY17" fmla="*/ 302419 h 342900"/>
                  <a:gd name="connsiteX18" fmla="*/ 345281 w 504825"/>
                  <a:gd name="connsiteY18" fmla="*/ 230029 h 342900"/>
                  <a:gd name="connsiteX19" fmla="*/ 290036 w 504825"/>
                  <a:gd name="connsiteY19" fmla="*/ 230029 h 342900"/>
                  <a:gd name="connsiteX20" fmla="*/ 282416 w 504825"/>
                  <a:gd name="connsiteY20" fmla="*/ 222409 h 342900"/>
                  <a:gd name="connsiteX21" fmla="*/ 290036 w 504825"/>
                  <a:gd name="connsiteY21" fmla="*/ 214789 h 342900"/>
                  <a:gd name="connsiteX22" fmla="*/ 315754 w 504825"/>
                  <a:gd name="connsiteY22" fmla="*/ 214789 h 342900"/>
                  <a:gd name="connsiteX23" fmla="*/ 253841 w 504825"/>
                  <a:gd name="connsiteY23" fmla="*/ 152876 h 342900"/>
                  <a:gd name="connsiteX24" fmla="*/ 253841 w 504825"/>
                  <a:gd name="connsiteY24" fmla="*/ 276701 h 342900"/>
                  <a:gd name="connsiteX25" fmla="*/ 272891 w 504825"/>
                  <a:gd name="connsiteY25" fmla="*/ 257651 h 342900"/>
                  <a:gd name="connsiteX26" fmla="*/ 284321 w 504825"/>
                  <a:gd name="connsiteY26" fmla="*/ 257651 h 342900"/>
                  <a:gd name="connsiteX27" fmla="*/ 284321 w 504825"/>
                  <a:gd name="connsiteY27" fmla="*/ 269081 h 342900"/>
                  <a:gd name="connsiteX28" fmla="*/ 246221 w 504825"/>
                  <a:gd name="connsiteY28" fmla="*/ 307181 h 342900"/>
                  <a:gd name="connsiteX29" fmla="*/ 207169 w 504825"/>
                  <a:gd name="connsiteY29" fmla="*/ 268129 h 342900"/>
                  <a:gd name="connsiteX30" fmla="*/ 205264 w 504825"/>
                  <a:gd name="connsiteY30" fmla="*/ 262414 h 342900"/>
                  <a:gd name="connsiteX31" fmla="*/ 207169 w 504825"/>
                  <a:gd name="connsiteY31" fmla="*/ 256699 h 342900"/>
                  <a:gd name="connsiteX32" fmla="*/ 218599 w 504825"/>
                  <a:gd name="connsiteY32" fmla="*/ 256699 h 342900"/>
                  <a:gd name="connsiteX33" fmla="*/ 238601 w 504825"/>
                  <a:gd name="connsiteY33" fmla="*/ 276701 h 342900"/>
                  <a:gd name="connsiteX34" fmla="*/ 238601 w 504825"/>
                  <a:gd name="connsiteY34" fmla="*/ 152876 h 342900"/>
                  <a:gd name="connsiteX35" fmla="*/ 176689 w 504825"/>
                  <a:gd name="connsiteY35" fmla="*/ 214789 h 342900"/>
                  <a:gd name="connsiteX36" fmla="*/ 204311 w 504825"/>
                  <a:gd name="connsiteY36" fmla="*/ 214789 h 342900"/>
                  <a:gd name="connsiteX37" fmla="*/ 211931 w 504825"/>
                  <a:gd name="connsiteY37" fmla="*/ 222409 h 342900"/>
                  <a:gd name="connsiteX38" fmla="*/ 204311 w 504825"/>
                  <a:gd name="connsiteY38" fmla="*/ 230029 h 342900"/>
                  <a:gd name="connsiteX39" fmla="*/ 149066 w 504825"/>
                  <a:gd name="connsiteY39" fmla="*/ 230029 h 342900"/>
                  <a:gd name="connsiteX40" fmla="*/ 149066 w 504825"/>
                  <a:gd name="connsiteY40" fmla="*/ 174784 h 342900"/>
                  <a:gd name="connsiteX41" fmla="*/ 156686 w 504825"/>
                  <a:gd name="connsiteY41" fmla="*/ 167164 h 342900"/>
                  <a:gd name="connsiteX42" fmla="*/ 164306 w 504825"/>
                  <a:gd name="connsiteY42" fmla="*/ 174784 h 342900"/>
                  <a:gd name="connsiteX43" fmla="*/ 164306 w 504825"/>
                  <a:gd name="connsiteY43" fmla="*/ 202406 h 342900"/>
                  <a:gd name="connsiteX44" fmla="*/ 237649 w 504825"/>
                  <a:gd name="connsiteY44" fmla="*/ 129064 h 342900"/>
                  <a:gd name="connsiteX45" fmla="*/ 237649 w 504825"/>
                  <a:gd name="connsiteY45" fmla="*/ 90964 h 342900"/>
                  <a:gd name="connsiteX46" fmla="*/ 220504 w 504825"/>
                  <a:gd name="connsiteY46" fmla="*/ 67151 h 342900"/>
                  <a:gd name="connsiteX47" fmla="*/ 245269 w 504825"/>
                  <a:gd name="connsiteY47" fmla="*/ 42386 h 342900"/>
                  <a:gd name="connsiteX48" fmla="*/ 270034 w 504825"/>
                  <a:gd name="connsiteY48" fmla="*/ 67151 h 342900"/>
                  <a:gd name="connsiteX49" fmla="*/ 252889 w 504825"/>
                  <a:gd name="connsiteY49" fmla="*/ 90964 h 342900"/>
                  <a:gd name="connsiteX50" fmla="*/ 252889 w 504825"/>
                  <a:gd name="connsiteY50" fmla="*/ 129064 h 342900"/>
                  <a:gd name="connsiteX51" fmla="*/ 328136 w 504825"/>
                  <a:gd name="connsiteY51" fmla="*/ 204311 h 342900"/>
                  <a:gd name="connsiteX52" fmla="*/ 328136 w 504825"/>
                  <a:gd name="connsiteY52" fmla="*/ 174784 h 342900"/>
                  <a:gd name="connsiteX53" fmla="*/ 335756 w 504825"/>
                  <a:gd name="connsiteY53" fmla="*/ 167164 h 342900"/>
                  <a:gd name="connsiteX54" fmla="*/ 343376 w 504825"/>
                  <a:gd name="connsiteY54" fmla="*/ 174784 h 342900"/>
                  <a:gd name="connsiteX55" fmla="*/ 343376 w 504825"/>
                  <a:gd name="connsiteY55" fmla="*/ 230029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504825" h="342900">
                    <a:moveTo>
                      <a:pt x="501491" y="302419"/>
                    </a:moveTo>
                    <a:lnTo>
                      <a:pt x="456724" y="20479"/>
                    </a:lnTo>
                    <a:cubicBezTo>
                      <a:pt x="455771" y="9049"/>
                      <a:pt x="446246" y="7144"/>
                      <a:pt x="443389" y="7144"/>
                    </a:cubicBezTo>
                    <a:lnTo>
                      <a:pt x="70009" y="7144"/>
                    </a:lnTo>
                    <a:cubicBezTo>
                      <a:pt x="67151" y="7144"/>
                      <a:pt x="56674" y="8096"/>
                      <a:pt x="56674" y="20479"/>
                    </a:cubicBezTo>
                    <a:lnTo>
                      <a:pt x="7144" y="302419"/>
                    </a:lnTo>
                    <a:lnTo>
                      <a:pt x="7144" y="302419"/>
                    </a:lnTo>
                    <a:cubicBezTo>
                      <a:pt x="7144" y="302419"/>
                      <a:pt x="7144" y="302419"/>
                      <a:pt x="7144" y="303371"/>
                    </a:cubicBezTo>
                    <a:lnTo>
                      <a:pt x="7144" y="305276"/>
                    </a:lnTo>
                    <a:lnTo>
                      <a:pt x="7144" y="305276"/>
                    </a:lnTo>
                    <a:cubicBezTo>
                      <a:pt x="7144" y="307181"/>
                      <a:pt x="7144" y="308134"/>
                      <a:pt x="7144" y="310039"/>
                    </a:cubicBezTo>
                    <a:cubicBezTo>
                      <a:pt x="7144" y="330994"/>
                      <a:pt x="24289" y="335756"/>
                      <a:pt x="28099" y="335756"/>
                    </a:cubicBezTo>
                    <a:lnTo>
                      <a:pt x="28099" y="335756"/>
                    </a:lnTo>
                    <a:lnTo>
                      <a:pt x="28099" y="335756"/>
                    </a:lnTo>
                    <a:lnTo>
                      <a:pt x="42386" y="335756"/>
                    </a:lnTo>
                    <a:lnTo>
                      <a:pt x="481489" y="335756"/>
                    </a:lnTo>
                    <a:cubicBezTo>
                      <a:pt x="485299" y="335756"/>
                      <a:pt x="502444" y="330994"/>
                      <a:pt x="502444" y="310039"/>
                    </a:cubicBezTo>
                    <a:cubicBezTo>
                      <a:pt x="501491" y="307181"/>
                      <a:pt x="501491" y="304324"/>
                      <a:pt x="501491" y="302419"/>
                    </a:cubicBezTo>
                    <a:close/>
                    <a:moveTo>
                      <a:pt x="345281" y="230029"/>
                    </a:moveTo>
                    <a:lnTo>
                      <a:pt x="290036" y="230029"/>
                    </a:lnTo>
                    <a:cubicBezTo>
                      <a:pt x="285274" y="230029"/>
                      <a:pt x="282416" y="226219"/>
                      <a:pt x="282416" y="222409"/>
                    </a:cubicBezTo>
                    <a:cubicBezTo>
                      <a:pt x="282416" y="217646"/>
                      <a:pt x="286226" y="214789"/>
                      <a:pt x="290036" y="214789"/>
                    </a:cubicBezTo>
                    <a:lnTo>
                      <a:pt x="315754" y="214789"/>
                    </a:lnTo>
                    <a:lnTo>
                      <a:pt x="253841" y="152876"/>
                    </a:lnTo>
                    <a:lnTo>
                      <a:pt x="253841" y="276701"/>
                    </a:lnTo>
                    <a:lnTo>
                      <a:pt x="272891" y="257651"/>
                    </a:lnTo>
                    <a:cubicBezTo>
                      <a:pt x="275749" y="254794"/>
                      <a:pt x="281464" y="254794"/>
                      <a:pt x="284321" y="257651"/>
                    </a:cubicBezTo>
                    <a:cubicBezTo>
                      <a:pt x="287179" y="260509"/>
                      <a:pt x="287179" y="266224"/>
                      <a:pt x="284321" y="269081"/>
                    </a:cubicBezTo>
                    <a:lnTo>
                      <a:pt x="246221" y="307181"/>
                    </a:lnTo>
                    <a:lnTo>
                      <a:pt x="207169" y="268129"/>
                    </a:lnTo>
                    <a:cubicBezTo>
                      <a:pt x="205264" y="266224"/>
                      <a:pt x="205264" y="264319"/>
                      <a:pt x="205264" y="262414"/>
                    </a:cubicBezTo>
                    <a:cubicBezTo>
                      <a:pt x="205264" y="260509"/>
                      <a:pt x="206216" y="258604"/>
                      <a:pt x="207169" y="256699"/>
                    </a:cubicBezTo>
                    <a:cubicBezTo>
                      <a:pt x="210026" y="253841"/>
                      <a:pt x="215741" y="253841"/>
                      <a:pt x="218599" y="256699"/>
                    </a:cubicBezTo>
                    <a:lnTo>
                      <a:pt x="238601" y="276701"/>
                    </a:lnTo>
                    <a:lnTo>
                      <a:pt x="238601" y="152876"/>
                    </a:lnTo>
                    <a:lnTo>
                      <a:pt x="176689" y="214789"/>
                    </a:lnTo>
                    <a:lnTo>
                      <a:pt x="204311" y="214789"/>
                    </a:lnTo>
                    <a:cubicBezTo>
                      <a:pt x="209074" y="214789"/>
                      <a:pt x="211931" y="218599"/>
                      <a:pt x="211931" y="222409"/>
                    </a:cubicBezTo>
                    <a:cubicBezTo>
                      <a:pt x="211931" y="227171"/>
                      <a:pt x="208121" y="230029"/>
                      <a:pt x="204311" y="230029"/>
                    </a:cubicBezTo>
                    <a:lnTo>
                      <a:pt x="149066" y="230029"/>
                    </a:lnTo>
                    <a:lnTo>
                      <a:pt x="149066" y="174784"/>
                    </a:lnTo>
                    <a:cubicBezTo>
                      <a:pt x="149066" y="170021"/>
                      <a:pt x="152876" y="167164"/>
                      <a:pt x="156686" y="167164"/>
                    </a:cubicBezTo>
                    <a:cubicBezTo>
                      <a:pt x="161449" y="167164"/>
                      <a:pt x="164306" y="170974"/>
                      <a:pt x="164306" y="174784"/>
                    </a:cubicBezTo>
                    <a:lnTo>
                      <a:pt x="164306" y="202406"/>
                    </a:lnTo>
                    <a:lnTo>
                      <a:pt x="237649" y="129064"/>
                    </a:lnTo>
                    <a:lnTo>
                      <a:pt x="237649" y="90964"/>
                    </a:lnTo>
                    <a:cubicBezTo>
                      <a:pt x="228124" y="87154"/>
                      <a:pt x="220504" y="78581"/>
                      <a:pt x="220504" y="67151"/>
                    </a:cubicBezTo>
                    <a:cubicBezTo>
                      <a:pt x="220504" y="52864"/>
                      <a:pt x="231934" y="42386"/>
                      <a:pt x="245269" y="42386"/>
                    </a:cubicBezTo>
                    <a:cubicBezTo>
                      <a:pt x="259556" y="42386"/>
                      <a:pt x="270034" y="53816"/>
                      <a:pt x="270034" y="67151"/>
                    </a:cubicBezTo>
                    <a:cubicBezTo>
                      <a:pt x="270034" y="78581"/>
                      <a:pt x="262414" y="87154"/>
                      <a:pt x="252889" y="90964"/>
                    </a:cubicBezTo>
                    <a:lnTo>
                      <a:pt x="252889" y="129064"/>
                    </a:lnTo>
                    <a:lnTo>
                      <a:pt x="328136" y="204311"/>
                    </a:lnTo>
                    <a:lnTo>
                      <a:pt x="328136" y="174784"/>
                    </a:lnTo>
                    <a:cubicBezTo>
                      <a:pt x="328136" y="170021"/>
                      <a:pt x="331946" y="167164"/>
                      <a:pt x="335756" y="167164"/>
                    </a:cubicBezTo>
                    <a:cubicBezTo>
                      <a:pt x="340519" y="167164"/>
                      <a:pt x="343376" y="170974"/>
                      <a:pt x="343376" y="174784"/>
                    </a:cubicBezTo>
                    <a:lnTo>
                      <a:pt x="343376" y="230029"/>
                    </a:lnTo>
                    <a:close/>
                  </a:path>
                </a:pathLst>
              </a:custGeom>
              <a:solidFill>
                <a:srgbClr val="0F78D4"/>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000000"/>
                  </a:solidFill>
                  <a:effectLst/>
                  <a:uLnTx/>
                  <a:uFillTx/>
                  <a:latin typeface="Segoe UI"/>
                  <a:ea typeface="+mn-ea"/>
                  <a:cs typeface="+mn-cs"/>
                </a:endParaRPr>
              </a:p>
            </p:txBody>
          </p:sp>
        </p:grpSp>
        <p:sp>
          <p:nvSpPr>
            <p:cNvPr id="175" name="Title 1">
              <a:extLst>
                <a:ext uri="{FF2B5EF4-FFF2-40B4-BE49-F238E27FC236}">
                  <a16:creationId xmlns:a16="http://schemas.microsoft.com/office/drawing/2014/main" id="{D3625A15-18B1-486C-9613-2E48836AA644}"/>
                </a:ext>
              </a:extLst>
            </p:cNvPr>
            <p:cNvSpPr txBox="1">
              <a:spLocks/>
            </p:cNvSpPr>
            <p:nvPr/>
          </p:nvSpPr>
          <p:spPr>
            <a:xfrm>
              <a:off x="9896692" y="1891410"/>
              <a:ext cx="853605"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896182"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External </a:t>
              </a:r>
              <a:br>
                <a:rPr kumimoji="0" lang="en-US" sz="98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br>
              <a:r>
                <a:rPr kumimoji="0" lang="en-US" sz="98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Load Balancer</a:t>
              </a:r>
            </a:p>
          </p:txBody>
        </p:sp>
      </p:grpSp>
      <p:cxnSp>
        <p:nvCxnSpPr>
          <p:cNvPr id="181" name="Straight Arrow Connector 180">
            <a:extLst>
              <a:ext uri="{FF2B5EF4-FFF2-40B4-BE49-F238E27FC236}">
                <a16:creationId xmlns:a16="http://schemas.microsoft.com/office/drawing/2014/main" id="{DDBA599F-EFA8-4540-B35F-10961ECC8F16}"/>
              </a:ext>
            </a:extLst>
          </p:cNvPr>
          <p:cNvCxnSpPr>
            <a:cxnSpLocks/>
            <a:stCxn id="155" idx="2"/>
            <a:endCxn id="175" idx="0"/>
          </p:cNvCxnSpPr>
          <p:nvPr/>
        </p:nvCxnSpPr>
        <p:spPr>
          <a:xfrm>
            <a:off x="11047230" y="2354578"/>
            <a:ext cx="1" cy="645227"/>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301" name="Group 300">
            <a:extLst>
              <a:ext uri="{FF2B5EF4-FFF2-40B4-BE49-F238E27FC236}">
                <a16:creationId xmlns:a16="http://schemas.microsoft.com/office/drawing/2014/main" id="{F91D0D14-4B21-4FFD-9A94-21D6E0525F35}"/>
              </a:ext>
            </a:extLst>
          </p:cNvPr>
          <p:cNvGrpSpPr/>
          <p:nvPr/>
        </p:nvGrpSpPr>
        <p:grpSpPr>
          <a:xfrm>
            <a:off x="8237274" y="3830368"/>
            <a:ext cx="3179507" cy="2088338"/>
            <a:chOff x="7457193" y="3197751"/>
            <a:chExt cx="3243263" cy="1590287"/>
          </a:xfrm>
        </p:grpSpPr>
        <p:sp>
          <p:nvSpPr>
            <p:cNvPr id="197" name="Rectangle: Rounded Corners 68">
              <a:extLst>
                <a:ext uri="{FF2B5EF4-FFF2-40B4-BE49-F238E27FC236}">
                  <a16:creationId xmlns:a16="http://schemas.microsoft.com/office/drawing/2014/main" id="{71B897B3-3A25-49B8-ABCA-832B589C4855}"/>
                </a:ext>
              </a:extLst>
            </p:cNvPr>
            <p:cNvSpPr/>
            <p:nvPr/>
          </p:nvSpPr>
          <p:spPr bwMode="auto">
            <a:xfrm>
              <a:off x="7457193" y="3352851"/>
              <a:ext cx="3243263" cy="1435187"/>
            </a:xfrm>
            <a:prstGeom prst="roundRect">
              <a:avLst>
                <a:gd name="adj" fmla="val 3125"/>
              </a:avLst>
            </a:prstGeom>
            <a:solidFill>
              <a:srgbClr val="0F78D4">
                <a:alpha val="1000"/>
              </a:srgbClr>
            </a:solidFill>
            <a:ln w="12700">
              <a:solidFill>
                <a:srgbClr val="0F78D4"/>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98" name="Title 1">
              <a:extLst>
                <a:ext uri="{FF2B5EF4-FFF2-40B4-BE49-F238E27FC236}">
                  <a16:creationId xmlns:a16="http://schemas.microsoft.com/office/drawing/2014/main" id="{EAD43EB0-FA32-40BB-B6D0-EEF8F450C4EA}"/>
                </a:ext>
              </a:extLst>
            </p:cNvPr>
            <p:cNvSpPr txBox="1">
              <a:spLocks/>
            </p:cNvSpPr>
            <p:nvPr/>
          </p:nvSpPr>
          <p:spPr>
            <a:xfrm>
              <a:off x="8530184" y="3197751"/>
              <a:ext cx="1097280" cy="114844"/>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Azure </a:t>
              </a:r>
              <a:r>
                <a:rPr kumimoji="0" lang="en-US" sz="980" b="0" i="0" u="none" strike="noStrike" kern="1200" cap="none" spc="0" normalizeH="0" baseline="0" noProof="0" err="1">
                  <a:ln w="3175">
                    <a:noFill/>
                  </a:ln>
                  <a:solidFill>
                    <a:srgbClr val="000000"/>
                  </a:solidFill>
                  <a:effectLst/>
                  <a:uLnTx/>
                  <a:uFillTx/>
                  <a:latin typeface="Segoe UI Semibold" panose="020B0702040204020203" pitchFamily="34" charset="0"/>
                  <a:ea typeface="+mn-ea"/>
                  <a:cs typeface="Segoe UI Semibold" panose="020B0702040204020203" pitchFamily="34" charset="0"/>
                </a:rPr>
                <a:t>VNet</a:t>
              </a:r>
              <a:endParaRPr kumimoji="0" lang="en-US" sz="98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grpSp>
      <p:grpSp>
        <p:nvGrpSpPr>
          <p:cNvPr id="305" name="Group 304">
            <a:extLst>
              <a:ext uri="{FF2B5EF4-FFF2-40B4-BE49-F238E27FC236}">
                <a16:creationId xmlns:a16="http://schemas.microsoft.com/office/drawing/2014/main" id="{D527EBA2-D3F1-4676-97B6-61A98064DA84}"/>
              </a:ext>
            </a:extLst>
          </p:cNvPr>
          <p:cNvGrpSpPr/>
          <p:nvPr/>
        </p:nvGrpSpPr>
        <p:grpSpPr>
          <a:xfrm>
            <a:off x="8337298" y="4606069"/>
            <a:ext cx="1346757" cy="1176281"/>
            <a:chOff x="7559223" y="3411717"/>
            <a:chExt cx="1373762" cy="1199868"/>
          </a:xfrm>
        </p:grpSpPr>
        <p:sp>
          <p:nvSpPr>
            <p:cNvPr id="199" name="Rectangle: Rounded Corners 68">
              <a:extLst>
                <a:ext uri="{FF2B5EF4-FFF2-40B4-BE49-F238E27FC236}">
                  <a16:creationId xmlns:a16="http://schemas.microsoft.com/office/drawing/2014/main" id="{691B28FE-D640-4E18-8FD1-F97186B16E47}"/>
                </a:ext>
              </a:extLst>
            </p:cNvPr>
            <p:cNvSpPr/>
            <p:nvPr/>
          </p:nvSpPr>
          <p:spPr bwMode="auto">
            <a:xfrm>
              <a:off x="7559223" y="3622123"/>
              <a:ext cx="1373762" cy="989462"/>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204" name="Title 1">
              <a:extLst>
                <a:ext uri="{FF2B5EF4-FFF2-40B4-BE49-F238E27FC236}">
                  <a16:creationId xmlns:a16="http://schemas.microsoft.com/office/drawing/2014/main" id="{95D58CEA-09E9-4C75-AA0C-7305DEE851F8}"/>
                </a:ext>
              </a:extLst>
            </p:cNvPr>
            <p:cNvSpPr txBox="1">
              <a:spLocks/>
            </p:cNvSpPr>
            <p:nvPr/>
          </p:nvSpPr>
          <p:spPr>
            <a:xfrm>
              <a:off x="7740889" y="3411717"/>
              <a:ext cx="1097280" cy="153888"/>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Node</a:t>
              </a:r>
            </a:p>
          </p:txBody>
        </p:sp>
      </p:grpSp>
      <p:grpSp>
        <p:nvGrpSpPr>
          <p:cNvPr id="306" name="Group 305">
            <a:extLst>
              <a:ext uri="{FF2B5EF4-FFF2-40B4-BE49-F238E27FC236}">
                <a16:creationId xmlns:a16="http://schemas.microsoft.com/office/drawing/2014/main" id="{FA97005D-102A-47AB-9DAE-F32AB88B6795}"/>
              </a:ext>
            </a:extLst>
          </p:cNvPr>
          <p:cNvGrpSpPr/>
          <p:nvPr/>
        </p:nvGrpSpPr>
        <p:grpSpPr>
          <a:xfrm>
            <a:off x="9969728" y="4606069"/>
            <a:ext cx="1347028" cy="1176281"/>
            <a:chOff x="9224386" y="3411717"/>
            <a:chExt cx="1374039" cy="1199868"/>
          </a:xfrm>
        </p:grpSpPr>
        <p:sp>
          <p:nvSpPr>
            <p:cNvPr id="202" name="Rectangle: Rounded Corners 68">
              <a:extLst>
                <a:ext uri="{FF2B5EF4-FFF2-40B4-BE49-F238E27FC236}">
                  <a16:creationId xmlns:a16="http://schemas.microsoft.com/office/drawing/2014/main" id="{A655F494-19A9-48F2-B4DD-97A55281D43E}"/>
                </a:ext>
              </a:extLst>
            </p:cNvPr>
            <p:cNvSpPr/>
            <p:nvPr/>
          </p:nvSpPr>
          <p:spPr bwMode="auto">
            <a:xfrm>
              <a:off x="9224386" y="3622123"/>
              <a:ext cx="1374039" cy="989462"/>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205" name="Title 1">
              <a:extLst>
                <a:ext uri="{FF2B5EF4-FFF2-40B4-BE49-F238E27FC236}">
                  <a16:creationId xmlns:a16="http://schemas.microsoft.com/office/drawing/2014/main" id="{65F64978-9744-48B8-91FB-DA5C458FE7A8}"/>
                </a:ext>
              </a:extLst>
            </p:cNvPr>
            <p:cNvSpPr txBox="1">
              <a:spLocks/>
            </p:cNvSpPr>
            <p:nvPr/>
          </p:nvSpPr>
          <p:spPr>
            <a:xfrm>
              <a:off x="9362765" y="3411717"/>
              <a:ext cx="1097280" cy="153888"/>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Node</a:t>
              </a:r>
            </a:p>
          </p:txBody>
        </p:sp>
      </p:grpSp>
      <p:grpSp>
        <p:nvGrpSpPr>
          <p:cNvPr id="299" name="Group 298">
            <a:extLst>
              <a:ext uri="{FF2B5EF4-FFF2-40B4-BE49-F238E27FC236}">
                <a16:creationId xmlns:a16="http://schemas.microsoft.com/office/drawing/2014/main" id="{36EB945D-E60F-441D-BD3A-81A1EA8FBF88}"/>
              </a:ext>
            </a:extLst>
          </p:cNvPr>
          <p:cNvGrpSpPr/>
          <p:nvPr/>
        </p:nvGrpSpPr>
        <p:grpSpPr>
          <a:xfrm>
            <a:off x="8658338" y="4881529"/>
            <a:ext cx="961686" cy="835457"/>
            <a:chOff x="7886700" y="3692700"/>
            <a:chExt cx="980970" cy="852210"/>
          </a:xfrm>
        </p:grpSpPr>
        <p:sp>
          <p:nvSpPr>
            <p:cNvPr id="206" name="Rectangle: Rounded Corners 68">
              <a:extLst>
                <a:ext uri="{FF2B5EF4-FFF2-40B4-BE49-F238E27FC236}">
                  <a16:creationId xmlns:a16="http://schemas.microsoft.com/office/drawing/2014/main" id="{120C7816-A605-4996-80AF-574C345C02A7}"/>
                </a:ext>
              </a:extLst>
            </p:cNvPr>
            <p:cNvSpPr/>
            <p:nvPr/>
          </p:nvSpPr>
          <p:spPr bwMode="auto">
            <a:xfrm>
              <a:off x="7886700" y="3905242"/>
              <a:ext cx="980970" cy="639668"/>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207" name="Title 1">
              <a:extLst>
                <a:ext uri="{FF2B5EF4-FFF2-40B4-BE49-F238E27FC236}">
                  <a16:creationId xmlns:a16="http://schemas.microsoft.com/office/drawing/2014/main" id="{18C351ED-5574-446D-8D21-8512FD439374}"/>
                </a:ext>
              </a:extLst>
            </p:cNvPr>
            <p:cNvSpPr txBox="1">
              <a:spLocks/>
            </p:cNvSpPr>
            <p:nvPr/>
          </p:nvSpPr>
          <p:spPr>
            <a:xfrm>
              <a:off x="8166655" y="3692700"/>
              <a:ext cx="421060" cy="153888"/>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Pod</a:t>
              </a:r>
            </a:p>
          </p:txBody>
        </p:sp>
      </p:grpSp>
      <p:sp>
        <p:nvSpPr>
          <p:cNvPr id="208" name="Freeform: Shape 207">
            <a:extLst>
              <a:ext uri="{FF2B5EF4-FFF2-40B4-BE49-F238E27FC236}">
                <a16:creationId xmlns:a16="http://schemas.microsoft.com/office/drawing/2014/main" id="{D0C206A0-A796-4249-8684-54C81023A9DC}"/>
              </a:ext>
            </a:extLst>
          </p:cNvPr>
          <p:cNvSpPr/>
          <p:nvPr/>
        </p:nvSpPr>
        <p:spPr>
          <a:xfrm>
            <a:off x="9086551" y="5170571"/>
            <a:ext cx="182143" cy="199613"/>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10" name="Freeform: Shape 209">
            <a:extLst>
              <a:ext uri="{FF2B5EF4-FFF2-40B4-BE49-F238E27FC236}">
                <a16:creationId xmlns:a16="http://schemas.microsoft.com/office/drawing/2014/main" id="{643467D8-A12E-4119-BD21-2D7AC2A471FC}"/>
              </a:ext>
            </a:extLst>
          </p:cNvPr>
          <p:cNvSpPr/>
          <p:nvPr/>
        </p:nvSpPr>
        <p:spPr>
          <a:xfrm>
            <a:off x="9086551" y="5436695"/>
            <a:ext cx="182143" cy="199613"/>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15" name="Freeform: Shape 214">
            <a:extLst>
              <a:ext uri="{FF2B5EF4-FFF2-40B4-BE49-F238E27FC236}">
                <a16:creationId xmlns:a16="http://schemas.microsoft.com/office/drawing/2014/main" id="{7874DB4D-1E50-48E8-BD22-28A4445D4AD2}"/>
              </a:ext>
            </a:extLst>
          </p:cNvPr>
          <p:cNvSpPr/>
          <p:nvPr/>
        </p:nvSpPr>
        <p:spPr>
          <a:xfrm>
            <a:off x="9342034" y="5170571"/>
            <a:ext cx="182143" cy="199613"/>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16" name="Freeform: Shape 215">
            <a:extLst>
              <a:ext uri="{FF2B5EF4-FFF2-40B4-BE49-F238E27FC236}">
                <a16:creationId xmlns:a16="http://schemas.microsoft.com/office/drawing/2014/main" id="{AF38E26C-A972-4BA4-9A8C-087580C2A5AF}"/>
              </a:ext>
            </a:extLst>
          </p:cNvPr>
          <p:cNvSpPr/>
          <p:nvPr/>
        </p:nvSpPr>
        <p:spPr>
          <a:xfrm>
            <a:off x="9342034" y="5436695"/>
            <a:ext cx="182143" cy="199613"/>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grpSp>
        <p:nvGrpSpPr>
          <p:cNvPr id="300" name="Group 299">
            <a:extLst>
              <a:ext uri="{FF2B5EF4-FFF2-40B4-BE49-F238E27FC236}">
                <a16:creationId xmlns:a16="http://schemas.microsoft.com/office/drawing/2014/main" id="{0DE12809-E3CA-475C-893D-099EBC2818FD}"/>
              </a:ext>
            </a:extLst>
          </p:cNvPr>
          <p:cNvGrpSpPr/>
          <p:nvPr/>
        </p:nvGrpSpPr>
        <p:grpSpPr>
          <a:xfrm>
            <a:off x="10039899" y="4881529"/>
            <a:ext cx="1206685" cy="835457"/>
            <a:chOff x="9295964" y="3692700"/>
            <a:chExt cx="1230882" cy="852210"/>
          </a:xfrm>
        </p:grpSpPr>
        <p:sp>
          <p:nvSpPr>
            <p:cNvPr id="226" name="Rectangle: Rounded Corners 68">
              <a:extLst>
                <a:ext uri="{FF2B5EF4-FFF2-40B4-BE49-F238E27FC236}">
                  <a16:creationId xmlns:a16="http://schemas.microsoft.com/office/drawing/2014/main" id="{EE474B52-267C-4A07-93FE-93454F319ACA}"/>
                </a:ext>
              </a:extLst>
            </p:cNvPr>
            <p:cNvSpPr/>
            <p:nvPr/>
          </p:nvSpPr>
          <p:spPr bwMode="auto">
            <a:xfrm>
              <a:off x="9295964" y="3905242"/>
              <a:ext cx="1230882" cy="639668"/>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227" name="Title 1">
              <a:extLst>
                <a:ext uri="{FF2B5EF4-FFF2-40B4-BE49-F238E27FC236}">
                  <a16:creationId xmlns:a16="http://schemas.microsoft.com/office/drawing/2014/main" id="{9C221A97-7539-445B-ABAC-FA7491D97C48}"/>
                </a:ext>
              </a:extLst>
            </p:cNvPr>
            <p:cNvSpPr txBox="1">
              <a:spLocks/>
            </p:cNvSpPr>
            <p:nvPr/>
          </p:nvSpPr>
          <p:spPr>
            <a:xfrm>
              <a:off x="9701093" y="3692700"/>
              <a:ext cx="420624" cy="153888"/>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Pod</a:t>
              </a:r>
            </a:p>
          </p:txBody>
        </p:sp>
      </p:grpSp>
      <p:grpSp>
        <p:nvGrpSpPr>
          <p:cNvPr id="307" name="Group 306">
            <a:extLst>
              <a:ext uri="{FF2B5EF4-FFF2-40B4-BE49-F238E27FC236}">
                <a16:creationId xmlns:a16="http://schemas.microsoft.com/office/drawing/2014/main" id="{8B20E0B3-A0DD-4AB9-BA07-0967F89AA55D}"/>
              </a:ext>
            </a:extLst>
          </p:cNvPr>
          <p:cNvGrpSpPr/>
          <p:nvPr/>
        </p:nvGrpSpPr>
        <p:grpSpPr>
          <a:xfrm>
            <a:off x="8408897" y="5247131"/>
            <a:ext cx="334942" cy="334942"/>
            <a:chOff x="7632258" y="4065634"/>
            <a:chExt cx="341658" cy="341658"/>
          </a:xfrm>
        </p:grpSpPr>
        <p:sp>
          <p:nvSpPr>
            <p:cNvPr id="243" name="Rectangle: Rounded Corners 68">
              <a:extLst>
                <a:ext uri="{FF2B5EF4-FFF2-40B4-BE49-F238E27FC236}">
                  <a16:creationId xmlns:a16="http://schemas.microsoft.com/office/drawing/2014/main" id="{81915050-18A8-496C-BC7E-2D3676EC28C4}"/>
                </a:ext>
              </a:extLst>
            </p:cNvPr>
            <p:cNvSpPr/>
            <p:nvPr/>
          </p:nvSpPr>
          <p:spPr bwMode="auto">
            <a:xfrm>
              <a:off x="7632258" y="4065634"/>
              <a:ext cx="341658" cy="341658"/>
            </a:xfrm>
            <a:prstGeom prst="roundRect">
              <a:avLst>
                <a:gd name="adj" fmla="val 3125"/>
              </a:avLst>
            </a:prstGeom>
            <a:solidFill>
              <a:srgbClr val="FCFDFE"/>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grpSp>
          <p:nvGrpSpPr>
            <p:cNvPr id="249" name="Group 248">
              <a:extLst>
                <a:ext uri="{FF2B5EF4-FFF2-40B4-BE49-F238E27FC236}">
                  <a16:creationId xmlns:a16="http://schemas.microsoft.com/office/drawing/2014/main" id="{72B6F182-D85A-441A-8054-F1D48B794DF9}"/>
                </a:ext>
              </a:extLst>
            </p:cNvPr>
            <p:cNvGrpSpPr/>
            <p:nvPr/>
          </p:nvGrpSpPr>
          <p:grpSpPr>
            <a:xfrm>
              <a:off x="7669390" y="4102766"/>
              <a:ext cx="267395" cy="267395"/>
              <a:chOff x="5548362" y="2593696"/>
              <a:chExt cx="598210" cy="598210"/>
            </a:xfrm>
          </p:grpSpPr>
          <p:sp>
            <p:nvSpPr>
              <p:cNvPr id="246" name="Freeform: Shape 93">
                <a:extLst>
                  <a:ext uri="{FF2B5EF4-FFF2-40B4-BE49-F238E27FC236}">
                    <a16:creationId xmlns:a16="http://schemas.microsoft.com/office/drawing/2014/main" id="{E2E9992B-F249-4951-9A92-BECC6BC1F0E5}"/>
                  </a:ext>
                </a:extLst>
              </p:cNvPr>
              <p:cNvSpPr/>
              <p:nvPr/>
            </p:nvSpPr>
            <p:spPr>
              <a:xfrm>
                <a:off x="5724024" y="2818797"/>
                <a:ext cx="116724" cy="204267"/>
              </a:xfrm>
              <a:custGeom>
                <a:avLst/>
                <a:gdLst>
                  <a:gd name="connsiteX0" fmla="*/ 70961 w 76200"/>
                  <a:gd name="connsiteY0" fmla="*/ 7144 h 133350"/>
                  <a:gd name="connsiteX1" fmla="*/ 7144 w 76200"/>
                  <a:gd name="connsiteY1" fmla="*/ 66199 h 133350"/>
                  <a:gd name="connsiteX2" fmla="*/ 11906 w 76200"/>
                  <a:gd name="connsiteY2" fmla="*/ 81439 h 133350"/>
                  <a:gd name="connsiteX3" fmla="*/ 10954 w 76200"/>
                  <a:gd name="connsiteY3" fmla="*/ 90011 h 133350"/>
                  <a:gd name="connsiteX4" fmla="*/ 76676 w 76200"/>
                  <a:gd name="connsiteY4" fmla="*/ 130016 h 133350"/>
                  <a:gd name="connsiteX5" fmla="*/ 76676 w 76200"/>
                  <a:gd name="connsiteY5" fmla="*/ 14764 h 133350"/>
                  <a:gd name="connsiteX6" fmla="*/ 70961 w 76200"/>
                  <a:gd name="connsiteY6" fmla="*/ 7144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00" h="133350">
                    <a:moveTo>
                      <a:pt x="70961" y="7144"/>
                    </a:moveTo>
                    <a:lnTo>
                      <a:pt x="7144" y="66199"/>
                    </a:lnTo>
                    <a:cubicBezTo>
                      <a:pt x="10001" y="70961"/>
                      <a:pt x="11906" y="76676"/>
                      <a:pt x="11906" y="81439"/>
                    </a:cubicBezTo>
                    <a:cubicBezTo>
                      <a:pt x="11906" y="84296"/>
                      <a:pt x="11906" y="87154"/>
                      <a:pt x="10954" y="90011"/>
                    </a:cubicBezTo>
                    <a:lnTo>
                      <a:pt x="76676" y="130016"/>
                    </a:lnTo>
                    <a:lnTo>
                      <a:pt x="76676" y="14764"/>
                    </a:lnTo>
                    <a:cubicBezTo>
                      <a:pt x="75724" y="14764"/>
                      <a:pt x="71914" y="8096"/>
                      <a:pt x="70961" y="7144"/>
                    </a:cubicBezTo>
                    <a:close/>
                  </a:path>
                </a:pathLst>
              </a:custGeom>
              <a:solidFill>
                <a:srgbClr val="0078D4"/>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47" name="Freeform: Shape 108">
                <a:extLst>
                  <a:ext uri="{FF2B5EF4-FFF2-40B4-BE49-F238E27FC236}">
                    <a16:creationId xmlns:a16="http://schemas.microsoft.com/office/drawing/2014/main" id="{0D2DAFD9-2B48-4C03-92EA-D11175F0990A}"/>
                  </a:ext>
                </a:extLst>
              </p:cNvPr>
              <p:cNvSpPr/>
              <p:nvPr/>
            </p:nvSpPr>
            <p:spPr>
              <a:xfrm>
                <a:off x="5853106" y="2817394"/>
                <a:ext cx="116724" cy="204267"/>
              </a:xfrm>
              <a:custGeom>
                <a:avLst/>
                <a:gdLst>
                  <a:gd name="connsiteX0" fmla="*/ 19526 w 76200"/>
                  <a:gd name="connsiteY0" fmla="*/ 7144 h 133350"/>
                  <a:gd name="connsiteX1" fmla="*/ 7144 w 76200"/>
                  <a:gd name="connsiteY1" fmla="*/ 16669 h 133350"/>
                  <a:gd name="connsiteX2" fmla="*/ 7144 w 76200"/>
                  <a:gd name="connsiteY2" fmla="*/ 130969 h 133350"/>
                  <a:gd name="connsiteX3" fmla="*/ 72866 w 76200"/>
                  <a:gd name="connsiteY3" fmla="*/ 89059 h 133350"/>
                  <a:gd name="connsiteX4" fmla="*/ 70961 w 76200"/>
                  <a:gd name="connsiteY4" fmla="*/ 82391 h 133350"/>
                  <a:gd name="connsiteX5" fmla="*/ 72866 w 76200"/>
                  <a:gd name="connsiteY5" fmla="*/ 70961 h 133350"/>
                  <a:gd name="connsiteX6" fmla="*/ 19526 w 76200"/>
                  <a:gd name="connsiteY6" fmla="*/ 7144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00" h="133350">
                    <a:moveTo>
                      <a:pt x="19526" y="7144"/>
                    </a:moveTo>
                    <a:cubicBezTo>
                      <a:pt x="18574" y="8096"/>
                      <a:pt x="8096" y="15716"/>
                      <a:pt x="7144" y="16669"/>
                    </a:cubicBezTo>
                    <a:lnTo>
                      <a:pt x="7144" y="130969"/>
                    </a:lnTo>
                    <a:lnTo>
                      <a:pt x="72866" y="89059"/>
                    </a:lnTo>
                    <a:cubicBezTo>
                      <a:pt x="71914" y="86201"/>
                      <a:pt x="70961" y="84296"/>
                      <a:pt x="70961" y="82391"/>
                    </a:cubicBezTo>
                    <a:cubicBezTo>
                      <a:pt x="70961" y="78581"/>
                      <a:pt x="71914" y="74771"/>
                      <a:pt x="72866" y="70961"/>
                    </a:cubicBezTo>
                    <a:lnTo>
                      <a:pt x="19526" y="7144"/>
                    </a:lnTo>
                    <a:close/>
                  </a:path>
                </a:pathLst>
              </a:custGeom>
              <a:solidFill>
                <a:srgbClr val="0078D4"/>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48" name="Freeform: Shape 109">
                <a:extLst>
                  <a:ext uri="{FF2B5EF4-FFF2-40B4-BE49-F238E27FC236}">
                    <a16:creationId xmlns:a16="http://schemas.microsoft.com/office/drawing/2014/main" id="{B287C572-957A-4AF5-A702-43BB7ADE38F8}"/>
                  </a:ext>
                </a:extLst>
              </p:cNvPr>
              <p:cNvSpPr/>
              <p:nvPr/>
            </p:nvSpPr>
            <p:spPr>
              <a:xfrm>
                <a:off x="5548362" y="2593696"/>
                <a:ext cx="598210" cy="598210"/>
              </a:xfrm>
              <a:custGeom>
                <a:avLst/>
                <a:gdLst>
                  <a:gd name="connsiteX0" fmla="*/ 199549 w 390525"/>
                  <a:gd name="connsiteY0" fmla="*/ 7144 h 390525"/>
                  <a:gd name="connsiteX1" fmla="*/ 7144 w 390525"/>
                  <a:gd name="connsiteY1" fmla="*/ 235744 h 390525"/>
                  <a:gd name="connsiteX2" fmla="*/ 198596 w 390525"/>
                  <a:gd name="connsiteY2" fmla="*/ 391954 h 390525"/>
                  <a:gd name="connsiteX3" fmla="*/ 391001 w 390525"/>
                  <a:gd name="connsiteY3" fmla="*/ 236696 h 390525"/>
                  <a:gd name="connsiteX4" fmla="*/ 199549 w 390525"/>
                  <a:gd name="connsiteY4" fmla="*/ 7144 h 390525"/>
                  <a:gd name="connsiteX5" fmla="*/ 301466 w 390525"/>
                  <a:gd name="connsiteY5" fmla="*/ 259556 h 390525"/>
                  <a:gd name="connsiteX6" fmla="*/ 279559 w 390525"/>
                  <a:gd name="connsiteY6" fmla="*/ 250031 h 390525"/>
                  <a:gd name="connsiteX7" fmla="*/ 227171 w 390525"/>
                  <a:gd name="connsiteY7" fmla="*/ 287179 h 390525"/>
                  <a:gd name="connsiteX8" fmla="*/ 231934 w 390525"/>
                  <a:gd name="connsiteY8" fmla="*/ 304324 h 390525"/>
                  <a:gd name="connsiteX9" fmla="*/ 201454 w 390525"/>
                  <a:gd name="connsiteY9" fmla="*/ 334804 h 390525"/>
                  <a:gd name="connsiteX10" fmla="*/ 170974 w 390525"/>
                  <a:gd name="connsiteY10" fmla="*/ 304324 h 390525"/>
                  <a:gd name="connsiteX11" fmla="*/ 178594 w 390525"/>
                  <a:gd name="connsiteY11" fmla="*/ 284321 h 390525"/>
                  <a:gd name="connsiteX12" fmla="*/ 117634 w 390525"/>
                  <a:gd name="connsiteY12" fmla="*/ 251936 h 390525"/>
                  <a:gd name="connsiteX13" fmla="*/ 96679 w 390525"/>
                  <a:gd name="connsiteY13" fmla="*/ 260509 h 390525"/>
                  <a:gd name="connsiteX14" fmla="*/ 66199 w 390525"/>
                  <a:gd name="connsiteY14" fmla="*/ 230029 h 390525"/>
                  <a:gd name="connsiteX15" fmla="*/ 96679 w 390525"/>
                  <a:gd name="connsiteY15" fmla="*/ 199549 h 390525"/>
                  <a:gd name="connsiteX16" fmla="*/ 110966 w 390525"/>
                  <a:gd name="connsiteY16" fmla="*/ 203359 h 390525"/>
                  <a:gd name="connsiteX17" fmla="*/ 174784 w 390525"/>
                  <a:gd name="connsiteY17" fmla="*/ 144304 h 390525"/>
                  <a:gd name="connsiteX18" fmla="*/ 168116 w 390525"/>
                  <a:gd name="connsiteY18" fmla="*/ 124301 h 390525"/>
                  <a:gd name="connsiteX19" fmla="*/ 202406 w 390525"/>
                  <a:gd name="connsiteY19" fmla="*/ 90964 h 390525"/>
                  <a:gd name="connsiteX20" fmla="*/ 236696 w 390525"/>
                  <a:gd name="connsiteY20" fmla="*/ 124301 h 390525"/>
                  <a:gd name="connsiteX21" fmla="*/ 230981 w 390525"/>
                  <a:gd name="connsiteY21" fmla="*/ 142399 h 390525"/>
                  <a:gd name="connsiteX22" fmla="*/ 285274 w 390525"/>
                  <a:gd name="connsiteY22" fmla="*/ 206216 h 390525"/>
                  <a:gd name="connsiteX23" fmla="*/ 303371 w 390525"/>
                  <a:gd name="connsiteY23" fmla="*/ 200501 h 390525"/>
                  <a:gd name="connsiteX24" fmla="*/ 333851 w 390525"/>
                  <a:gd name="connsiteY24" fmla="*/ 230981 h 390525"/>
                  <a:gd name="connsiteX25" fmla="*/ 301466 w 390525"/>
                  <a:gd name="connsiteY25" fmla="*/ 259556 h 39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90525" h="390525">
                    <a:moveTo>
                      <a:pt x="199549" y="7144"/>
                    </a:moveTo>
                    <a:lnTo>
                      <a:pt x="7144" y="235744"/>
                    </a:lnTo>
                    <a:lnTo>
                      <a:pt x="198596" y="391954"/>
                    </a:lnTo>
                    <a:lnTo>
                      <a:pt x="391001" y="236696"/>
                    </a:lnTo>
                    <a:lnTo>
                      <a:pt x="199549" y="7144"/>
                    </a:lnTo>
                    <a:close/>
                    <a:moveTo>
                      <a:pt x="301466" y="259556"/>
                    </a:moveTo>
                    <a:cubicBezTo>
                      <a:pt x="292894" y="259556"/>
                      <a:pt x="285274" y="255746"/>
                      <a:pt x="279559" y="250031"/>
                    </a:cubicBezTo>
                    <a:lnTo>
                      <a:pt x="227171" y="287179"/>
                    </a:lnTo>
                    <a:cubicBezTo>
                      <a:pt x="230981" y="291941"/>
                      <a:pt x="231934" y="297656"/>
                      <a:pt x="231934" y="304324"/>
                    </a:cubicBezTo>
                    <a:cubicBezTo>
                      <a:pt x="231934" y="321469"/>
                      <a:pt x="217646" y="334804"/>
                      <a:pt x="201454" y="334804"/>
                    </a:cubicBezTo>
                    <a:cubicBezTo>
                      <a:pt x="184309" y="334804"/>
                      <a:pt x="170974" y="321469"/>
                      <a:pt x="170974" y="304324"/>
                    </a:cubicBezTo>
                    <a:cubicBezTo>
                      <a:pt x="170974" y="296704"/>
                      <a:pt x="173831" y="290036"/>
                      <a:pt x="178594" y="284321"/>
                    </a:cubicBezTo>
                    <a:lnTo>
                      <a:pt x="117634" y="251936"/>
                    </a:lnTo>
                    <a:cubicBezTo>
                      <a:pt x="111919" y="257651"/>
                      <a:pt x="104299" y="260509"/>
                      <a:pt x="96679" y="260509"/>
                    </a:cubicBezTo>
                    <a:cubicBezTo>
                      <a:pt x="79534" y="260509"/>
                      <a:pt x="66199" y="247174"/>
                      <a:pt x="66199" y="230029"/>
                    </a:cubicBezTo>
                    <a:cubicBezTo>
                      <a:pt x="66199" y="212884"/>
                      <a:pt x="80486" y="199549"/>
                      <a:pt x="96679" y="199549"/>
                    </a:cubicBezTo>
                    <a:cubicBezTo>
                      <a:pt x="101441" y="199549"/>
                      <a:pt x="106204" y="200501"/>
                      <a:pt x="110966" y="203359"/>
                    </a:cubicBezTo>
                    <a:lnTo>
                      <a:pt x="174784" y="144304"/>
                    </a:lnTo>
                    <a:cubicBezTo>
                      <a:pt x="170021" y="138589"/>
                      <a:pt x="168116" y="130969"/>
                      <a:pt x="168116" y="124301"/>
                    </a:cubicBezTo>
                    <a:cubicBezTo>
                      <a:pt x="168116" y="105251"/>
                      <a:pt x="183356" y="90964"/>
                      <a:pt x="202406" y="90964"/>
                    </a:cubicBezTo>
                    <a:cubicBezTo>
                      <a:pt x="221456" y="90964"/>
                      <a:pt x="236696" y="106204"/>
                      <a:pt x="236696" y="124301"/>
                    </a:cubicBezTo>
                    <a:cubicBezTo>
                      <a:pt x="236696" y="130969"/>
                      <a:pt x="234791" y="136684"/>
                      <a:pt x="230981" y="142399"/>
                    </a:cubicBezTo>
                    <a:lnTo>
                      <a:pt x="285274" y="206216"/>
                    </a:lnTo>
                    <a:cubicBezTo>
                      <a:pt x="290036" y="202406"/>
                      <a:pt x="296704" y="200501"/>
                      <a:pt x="303371" y="200501"/>
                    </a:cubicBezTo>
                    <a:cubicBezTo>
                      <a:pt x="320516" y="200501"/>
                      <a:pt x="333851" y="213836"/>
                      <a:pt x="333851" y="230981"/>
                    </a:cubicBezTo>
                    <a:cubicBezTo>
                      <a:pt x="331946" y="245269"/>
                      <a:pt x="317659" y="259556"/>
                      <a:pt x="301466" y="259556"/>
                    </a:cubicBezTo>
                    <a:close/>
                  </a:path>
                </a:pathLst>
              </a:custGeom>
              <a:solidFill>
                <a:srgbClr val="0078D4"/>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cxnSp>
        <p:nvCxnSpPr>
          <p:cNvPr id="251" name="Straight Connector 250">
            <a:extLst>
              <a:ext uri="{FF2B5EF4-FFF2-40B4-BE49-F238E27FC236}">
                <a16:creationId xmlns:a16="http://schemas.microsoft.com/office/drawing/2014/main" id="{D5990222-3DC8-452A-A8E6-BD31E5BC4004}"/>
              </a:ext>
            </a:extLst>
          </p:cNvPr>
          <p:cNvCxnSpPr>
            <a:cxnSpLocks/>
          </p:cNvCxnSpPr>
          <p:nvPr/>
        </p:nvCxnSpPr>
        <p:spPr>
          <a:xfrm>
            <a:off x="7707214" y="5568061"/>
            <a:ext cx="701175" cy="0"/>
          </a:xfrm>
          <a:prstGeom prst="line">
            <a:avLst/>
          </a:prstGeom>
          <a:ln w="12700">
            <a:solidFill>
              <a:srgbClr val="0F78D4"/>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252" name="Title 1">
            <a:extLst>
              <a:ext uri="{FF2B5EF4-FFF2-40B4-BE49-F238E27FC236}">
                <a16:creationId xmlns:a16="http://schemas.microsoft.com/office/drawing/2014/main" id="{C619D7B3-C884-46CF-A632-10A941729C3C}"/>
              </a:ext>
            </a:extLst>
          </p:cNvPr>
          <p:cNvSpPr txBox="1">
            <a:spLocks/>
          </p:cNvSpPr>
          <p:nvPr/>
        </p:nvSpPr>
        <p:spPr>
          <a:xfrm>
            <a:off x="6587301" y="5478672"/>
            <a:ext cx="1075710" cy="150863"/>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marL="0" marR="0" lvl="0" indent="0" algn="r" defTabSz="914192"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AAD Pod Identity</a:t>
            </a:r>
          </a:p>
        </p:txBody>
      </p:sp>
      <p:grpSp>
        <p:nvGrpSpPr>
          <p:cNvPr id="23" name="Group 22">
            <a:extLst>
              <a:ext uri="{FF2B5EF4-FFF2-40B4-BE49-F238E27FC236}">
                <a16:creationId xmlns:a16="http://schemas.microsoft.com/office/drawing/2014/main" id="{6C155B63-F1E9-4968-9ADF-E02B7976E4D3}"/>
              </a:ext>
            </a:extLst>
          </p:cNvPr>
          <p:cNvGrpSpPr/>
          <p:nvPr/>
        </p:nvGrpSpPr>
        <p:grpSpPr>
          <a:xfrm>
            <a:off x="8655972" y="4186418"/>
            <a:ext cx="626651" cy="311800"/>
            <a:chOff x="8324830" y="3113188"/>
            <a:chExt cx="723636" cy="318052"/>
          </a:xfrm>
        </p:grpSpPr>
        <p:sp>
          <p:nvSpPr>
            <p:cNvPr id="184" name="Rectangle: Rounded Corners 183">
              <a:extLst>
                <a:ext uri="{FF2B5EF4-FFF2-40B4-BE49-F238E27FC236}">
                  <a16:creationId xmlns:a16="http://schemas.microsoft.com/office/drawing/2014/main" id="{468B7C96-C962-4390-843E-D04E8A35F059}"/>
                </a:ext>
              </a:extLst>
            </p:cNvPr>
            <p:cNvSpPr/>
            <p:nvPr/>
          </p:nvSpPr>
          <p:spPr bwMode="auto">
            <a:xfrm>
              <a:off x="8324830" y="3113188"/>
              <a:ext cx="723636" cy="318052"/>
            </a:xfrm>
            <a:prstGeom prst="roundRect">
              <a:avLst>
                <a:gd name="adj" fmla="val 3125"/>
              </a:avLst>
            </a:prstGeom>
            <a:solidFill>
              <a:srgbClr val="0078D4">
                <a:alpha val="1000"/>
              </a:srgbClr>
            </a:solidFill>
            <a:ln w="12700">
              <a:solidFill>
                <a:srgbClr val="0078D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185" name="Title 1">
              <a:extLst>
                <a:ext uri="{FF2B5EF4-FFF2-40B4-BE49-F238E27FC236}">
                  <a16:creationId xmlns:a16="http://schemas.microsoft.com/office/drawing/2014/main" id="{19EC97A2-E610-47AE-A2A1-AB0C71C898A7}"/>
                </a:ext>
              </a:extLst>
            </p:cNvPr>
            <p:cNvSpPr txBox="1">
              <a:spLocks/>
            </p:cNvSpPr>
            <p:nvPr/>
          </p:nvSpPr>
          <p:spPr>
            <a:xfrm>
              <a:off x="8375651" y="3149104"/>
              <a:ext cx="621995"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896182" rtl="0" eaLnBrk="1" fontAlgn="auto" latinLnBrk="0" hangingPunct="1">
                <a:lnSpc>
                  <a:spcPct val="100000"/>
                </a:lnSpc>
                <a:spcBef>
                  <a:spcPct val="0"/>
                </a:spcBef>
                <a:spcAft>
                  <a:spcPts val="0"/>
                </a:spcAft>
                <a:buClrTx/>
                <a:buSzTx/>
                <a:buFontTx/>
                <a:buNone/>
                <a:tabLst/>
                <a:defRPr/>
              </a:pPr>
              <a:r>
                <a:rPr kumimoji="0" lang="en-US" sz="784"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Ingress C</a:t>
              </a:r>
              <a:r>
                <a:rPr kumimoji="0" lang="en-US" sz="784" b="0" i="0" u="none" strike="noStrike" kern="1200" cap="none" spc="0" normalizeH="0" baseline="0" noProof="0" err="1">
                  <a:ln w="3175">
                    <a:noFill/>
                  </a:ln>
                  <a:solidFill>
                    <a:srgbClr val="000000"/>
                  </a:solidFill>
                  <a:effectLst/>
                  <a:uLnTx/>
                  <a:uFillTx/>
                  <a:latin typeface="Segoe UI Semibold" panose="020B0702040204020203" pitchFamily="34" charset="0"/>
                  <a:ea typeface="+mn-ea"/>
                  <a:cs typeface="Segoe UI Semibold" panose="020B0702040204020203" pitchFamily="34" charset="0"/>
                </a:rPr>
                <a:t>ontroller</a:t>
              </a:r>
              <a:endParaRPr kumimoji="0" lang="en-US" sz="784"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grpSp>
      <p:cxnSp>
        <p:nvCxnSpPr>
          <p:cNvPr id="277" name="Straight Arrow Connector 276">
            <a:extLst>
              <a:ext uri="{FF2B5EF4-FFF2-40B4-BE49-F238E27FC236}">
                <a16:creationId xmlns:a16="http://schemas.microsoft.com/office/drawing/2014/main" id="{3CC8CE74-C734-4BBF-9F34-4856AB943252}"/>
              </a:ext>
            </a:extLst>
          </p:cNvPr>
          <p:cNvCxnSpPr>
            <a:cxnSpLocks/>
            <a:stCxn id="199" idx="3"/>
            <a:endCxn id="202" idx="1"/>
          </p:cNvCxnSpPr>
          <p:nvPr/>
        </p:nvCxnSpPr>
        <p:spPr>
          <a:xfrm>
            <a:off x="9684055" y="5297345"/>
            <a:ext cx="285673" cy="0"/>
          </a:xfrm>
          <a:prstGeom prst="straightConnector1">
            <a:avLst/>
          </a:prstGeom>
          <a:ln w="12700">
            <a:solidFill>
              <a:srgbClr val="0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91" name="Oval 290">
            <a:extLst>
              <a:ext uri="{FF2B5EF4-FFF2-40B4-BE49-F238E27FC236}">
                <a16:creationId xmlns:a16="http://schemas.microsoft.com/office/drawing/2014/main" id="{DBBE95E5-B939-4609-85D5-3B3890F18E92}"/>
              </a:ext>
            </a:extLst>
          </p:cNvPr>
          <p:cNvSpPr/>
          <p:nvPr/>
        </p:nvSpPr>
        <p:spPr bwMode="auto">
          <a:xfrm>
            <a:off x="6775564" y="2857566"/>
            <a:ext cx="268927" cy="268927"/>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1</a:t>
            </a:r>
          </a:p>
        </p:txBody>
      </p:sp>
      <p:sp>
        <p:nvSpPr>
          <p:cNvPr id="292" name="Oval 291">
            <a:extLst>
              <a:ext uri="{FF2B5EF4-FFF2-40B4-BE49-F238E27FC236}">
                <a16:creationId xmlns:a16="http://schemas.microsoft.com/office/drawing/2014/main" id="{94DA09A5-08E4-4C3E-8753-AA0EB17AB3CF}"/>
              </a:ext>
            </a:extLst>
          </p:cNvPr>
          <p:cNvSpPr/>
          <p:nvPr/>
        </p:nvSpPr>
        <p:spPr bwMode="auto">
          <a:xfrm>
            <a:off x="8721571" y="5277600"/>
            <a:ext cx="268927" cy="268927"/>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3</a:t>
            </a:r>
          </a:p>
        </p:txBody>
      </p:sp>
      <p:sp>
        <p:nvSpPr>
          <p:cNvPr id="293" name="Oval 292">
            <a:extLst>
              <a:ext uri="{FF2B5EF4-FFF2-40B4-BE49-F238E27FC236}">
                <a16:creationId xmlns:a16="http://schemas.microsoft.com/office/drawing/2014/main" id="{AB660874-33B9-48D5-AFDC-F873098C6BC8}"/>
              </a:ext>
            </a:extLst>
          </p:cNvPr>
          <p:cNvSpPr/>
          <p:nvPr/>
        </p:nvSpPr>
        <p:spPr bwMode="auto">
          <a:xfrm>
            <a:off x="10017873" y="5159571"/>
            <a:ext cx="268927" cy="268927"/>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2</a:t>
            </a:r>
          </a:p>
        </p:txBody>
      </p:sp>
      <p:cxnSp>
        <p:nvCxnSpPr>
          <p:cNvPr id="194" name="Connector: Elbow 193">
            <a:extLst>
              <a:ext uri="{FF2B5EF4-FFF2-40B4-BE49-F238E27FC236}">
                <a16:creationId xmlns:a16="http://schemas.microsoft.com/office/drawing/2014/main" id="{3111636D-5909-4513-A116-6914CF7F9990}"/>
              </a:ext>
            </a:extLst>
          </p:cNvPr>
          <p:cNvCxnSpPr>
            <a:cxnSpLocks/>
            <a:stCxn id="185" idx="0"/>
            <a:endCxn id="166" idx="3"/>
          </p:cNvCxnSpPr>
          <p:nvPr/>
        </p:nvCxnSpPr>
        <p:spPr>
          <a:xfrm rot="16200000" flipV="1">
            <a:off x="8620954" y="3873283"/>
            <a:ext cx="605462" cy="91228"/>
          </a:xfrm>
          <a:prstGeom prst="bentConnector2">
            <a:avLst/>
          </a:prstGeom>
          <a:ln w="12700">
            <a:solidFill>
              <a:srgbClr val="00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22" name="Group 21">
            <a:extLst>
              <a:ext uri="{FF2B5EF4-FFF2-40B4-BE49-F238E27FC236}">
                <a16:creationId xmlns:a16="http://schemas.microsoft.com/office/drawing/2014/main" id="{F46D11BD-CC7A-4D3F-B10A-B16EC5E96C49}"/>
              </a:ext>
            </a:extLst>
          </p:cNvPr>
          <p:cNvGrpSpPr/>
          <p:nvPr/>
        </p:nvGrpSpPr>
        <p:grpSpPr>
          <a:xfrm>
            <a:off x="9969728" y="4186418"/>
            <a:ext cx="626651" cy="311800"/>
            <a:chOff x="9479982" y="3132523"/>
            <a:chExt cx="723636" cy="318052"/>
          </a:xfrm>
        </p:grpSpPr>
        <p:sp>
          <p:nvSpPr>
            <p:cNvPr id="148" name="Rectangle: Rounded Corners 147">
              <a:extLst>
                <a:ext uri="{FF2B5EF4-FFF2-40B4-BE49-F238E27FC236}">
                  <a16:creationId xmlns:a16="http://schemas.microsoft.com/office/drawing/2014/main" id="{5FA6495B-0CEE-486A-B65D-2D811684F08B}"/>
                </a:ext>
              </a:extLst>
            </p:cNvPr>
            <p:cNvSpPr/>
            <p:nvPr/>
          </p:nvSpPr>
          <p:spPr bwMode="auto">
            <a:xfrm>
              <a:off x="9479982" y="3132523"/>
              <a:ext cx="723636" cy="318052"/>
            </a:xfrm>
            <a:prstGeom prst="roundRect">
              <a:avLst>
                <a:gd name="adj" fmla="val 3125"/>
              </a:avLst>
            </a:prstGeom>
            <a:solidFill>
              <a:srgbClr val="0078D4">
                <a:alpha val="1000"/>
              </a:srgbClr>
            </a:solidFill>
            <a:ln w="12700">
              <a:solidFill>
                <a:srgbClr val="0078D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186" name="Title 1">
              <a:extLst>
                <a:ext uri="{FF2B5EF4-FFF2-40B4-BE49-F238E27FC236}">
                  <a16:creationId xmlns:a16="http://schemas.microsoft.com/office/drawing/2014/main" id="{BC1B852D-C6A7-4AB4-BB85-2FE9E4DEBDD0}"/>
                </a:ext>
              </a:extLst>
            </p:cNvPr>
            <p:cNvSpPr txBox="1">
              <a:spLocks/>
            </p:cNvSpPr>
            <p:nvPr/>
          </p:nvSpPr>
          <p:spPr>
            <a:xfrm>
              <a:off x="9530803" y="3168439"/>
              <a:ext cx="621995"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896182" rtl="0" eaLnBrk="1" fontAlgn="auto" latinLnBrk="0" hangingPunct="1">
                <a:lnSpc>
                  <a:spcPct val="100000"/>
                </a:lnSpc>
                <a:spcBef>
                  <a:spcPct val="0"/>
                </a:spcBef>
                <a:spcAft>
                  <a:spcPts val="0"/>
                </a:spcAft>
                <a:buClrTx/>
                <a:buSzTx/>
                <a:buFontTx/>
                <a:buNone/>
                <a:tabLst/>
                <a:defRPr/>
              </a:pPr>
              <a:r>
                <a:rPr kumimoji="0" lang="en-US" sz="784"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Ingress Controller</a:t>
              </a:r>
            </a:p>
          </p:txBody>
        </p:sp>
      </p:grpSp>
      <p:cxnSp>
        <p:nvCxnSpPr>
          <p:cNvPr id="157" name="Connector: Elbow 156">
            <a:extLst>
              <a:ext uri="{FF2B5EF4-FFF2-40B4-BE49-F238E27FC236}">
                <a16:creationId xmlns:a16="http://schemas.microsoft.com/office/drawing/2014/main" id="{F49A8DC0-8C1F-4855-B1DA-0199A828CB6A}"/>
              </a:ext>
            </a:extLst>
          </p:cNvPr>
          <p:cNvCxnSpPr>
            <a:cxnSpLocks/>
            <a:stCxn id="207" idx="3"/>
            <a:endCxn id="184" idx="3"/>
          </p:cNvCxnSpPr>
          <p:nvPr/>
        </p:nvCxnSpPr>
        <p:spPr>
          <a:xfrm flipH="1" flipV="1">
            <a:off x="9282622" y="4342318"/>
            <a:ext cx="62950" cy="614642"/>
          </a:xfrm>
          <a:prstGeom prst="bentConnector3">
            <a:avLst>
              <a:gd name="adj1" fmla="val -356008"/>
            </a:avLst>
          </a:prstGeom>
          <a:ln w="12700">
            <a:solidFill>
              <a:srgbClr val="00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9" name="Connector: Elbow 158">
            <a:extLst>
              <a:ext uri="{FF2B5EF4-FFF2-40B4-BE49-F238E27FC236}">
                <a16:creationId xmlns:a16="http://schemas.microsoft.com/office/drawing/2014/main" id="{A9937CCA-7A67-43F9-AE93-8D5E9489F528}"/>
              </a:ext>
            </a:extLst>
          </p:cNvPr>
          <p:cNvCxnSpPr>
            <a:cxnSpLocks/>
            <a:stCxn id="227" idx="1"/>
            <a:endCxn id="148" idx="2"/>
          </p:cNvCxnSpPr>
          <p:nvPr/>
        </p:nvCxnSpPr>
        <p:spPr>
          <a:xfrm rot="10800000">
            <a:off x="10283053" y="4498219"/>
            <a:ext cx="154010" cy="458742"/>
          </a:xfrm>
          <a:prstGeom prst="bentConnector2">
            <a:avLst/>
          </a:prstGeom>
          <a:ln w="12700">
            <a:solidFill>
              <a:srgbClr val="00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5" name="Connector: Elbow 194">
            <a:extLst>
              <a:ext uri="{FF2B5EF4-FFF2-40B4-BE49-F238E27FC236}">
                <a16:creationId xmlns:a16="http://schemas.microsoft.com/office/drawing/2014/main" id="{10F6694F-4F58-478A-B8B6-DF1A83937164}"/>
              </a:ext>
            </a:extLst>
          </p:cNvPr>
          <p:cNvCxnSpPr>
            <a:cxnSpLocks/>
            <a:stCxn id="186" idx="0"/>
            <a:endCxn id="176" idx="1"/>
          </p:cNvCxnSpPr>
          <p:nvPr/>
        </p:nvCxnSpPr>
        <p:spPr>
          <a:xfrm rot="5400000" flipH="1" flipV="1">
            <a:off x="10227947" y="3671274"/>
            <a:ext cx="605462" cy="495248"/>
          </a:xfrm>
          <a:prstGeom prst="bentConnector2">
            <a:avLst/>
          </a:prstGeom>
          <a:ln w="12700">
            <a:solidFill>
              <a:srgbClr val="00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EA19143B-E694-4A69-811E-0112CAC232E3}"/>
              </a:ext>
            </a:extLst>
          </p:cNvPr>
          <p:cNvGrpSpPr/>
          <p:nvPr/>
        </p:nvGrpSpPr>
        <p:grpSpPr>
          <a:xfrm>
            <a:off x="10881757" y="2450075"/>
            <a:ext cx="1475087" cy="361246"/>
            <a:chOff x="7652130" y="1265830"/>
            <a:chExt cx="1504666" cy="368490"/>
          </a:xfrm>
        </p:grpSpPr>
        <p:grpSp>
          <p:nvGrpSpPr>
            <p:cNvPr id="232" name="Group 231">
              <a:extLst>
                <a:ext uri="{FF2B5EF4-FFF2-40B4-BE49-F238E27FC236}">
                  <a16:creationId xmlns:a16="http://schemas.microsoft.com/office/drawing/2014/main" id="{717962C9-F882-4966-96EF-37B1BEDEBB7A}"/>
                </a:ext>
              </a:extLst>
            </p:cNvPr>
            <p:cNvGrpSpPr/>
            <p:nvPr/>
          </p:nvGrpSpPr>
          <p:grpSpPr>
            <a:xfrm>
              <a:off x="7652130" y="1265830"/>
              <a:ext cx="368490" cy="368490"/>
              <a:chOff x="6816204" y="1433015"/>
              <a:chExt cx="368490" cy="368490"/>
            </a:xfrm>
          </p:grpSpPr>
          <p:sp>
            <p:nvSpPr>
              <p:cNvPr id="231" name="Rectangle 230">
                <a:extLst>
                  <a:ext uri="{FF2B5EF4-FFF2-40B4-BE49-F238E27FC236}">
                    <a16:creationId xmlns:a16="http://schemas.microsoft.com/office/drawing/2014/main" id="{EC558BA6-06A0-4A36-8A36-71F24E0DE2FC}"/>
                  </a:ext>
                </a:extLst>
              </p:cNvPr>
              <p:cNvSpPr/>
              <p:nvPr/>
            </p:nvSpPr>
            <p:spPr bwMode="auto">
              <a:xfrm>
                <a:off x="6816204" y="1433015"/>
                <a:ext cx="368490" cy="36849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30" name="Picture 229" descr="A sign on a pole&#10;&#10;Description automatically generated">
                <a:extLst>
                  <a:ext uri="{FF2B5EF4-FFF2-40B4-BE49-F238E27FC236}">
                    <a16:creationId xmlns:a16="http://schemas.microsoft.com/office/drawing/2014/main" id="{1EA06552-74B9-41BC-A679-455208A3A02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854838" y="1471649"/>
                <a:ext cx="291222" cy="291222"/>
              </a:xfrm>
              <a:prstGeom prst="rect">
                <a:avLst/>
              </a:prstGeom>
            </p:spPr>
          </p:pic>
        </p:grpSp>
        <p:sp>
          <p:nvSpPr>
            <p:cNvPr id="183" name="Title 1">
              <a:extLst>
                <a:ext uri="{FF2B5EF4-FFF2-40B4-BE49-F238E27FC236}">
                  <a16:creationId xmlns:a16="http://schemas.microsoft.com/office/drawing/2014/main" id="{2C6761D9-2CBC-4A4D-A4AD-EA9D3D8EA5EF}"/>
                </a:ext>
              </a:extLst>
            </p:cNvPr>
            <p:cNvSpPr txBox="1">
              <a:spLocks/>
            </p:cNvSpPr>
            <p:nvPr/>
          </p:nvSpPr>
          <p:spPr>
            <a:xfrm>
              <a:off x="8059516" y="1373131"/>
              <a:ext cx="1097280" cy="153888"/>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marL="0" marR="0" lvl="0" indent="0" algn="l" defTabSz="914192"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App Gateway</a:t>
              </a:r>
            </a:p>
          </p:txBody>
        </p:sp>
      </p:grpSp>
      <p:grpSp>
        <p:nvGrpSpPr>
          <p:cNvPr id="172" name="Group 171">
            <a:extLst>
              <a:ext uri="{FF2B5EF4-FFF2-40B4-BE49-F238E27FC236}">
                <a16:creationId xmlns:a16="http://schemas.microsoft.com/office/drawing/2014/main" id="{E16A8AA5-9E25-4004-98BC-C7606464BA3B}"/>
              </a:ext>
            </a:extLst>
          </p:cNvPr>
          <p:cNvGrpSpPr/>
          <p:nvPr/>
        </p:nvGrpSpPr>
        <p:grpSpPr>
          <a:xfrm>
            <a:off x="10690105" y="4186418"/>
            <a:ext cx="626651" cy="311800"/>
            <a:chOff x="9479982" y="3133843"/>
            <a:chExt cx="723636" cy="318052"/>
          </a:xfrm>
        </p:grpSpPr>
        <p:sp>
          <p:nvSpPr>
            <p:cNvPr id="173" name="Rectangle: Rounded Corners 172">
              <a:extLst>
                <a:ext uri="{FF2B5EF4-FFF2-40B4-BE49-F238E27FC236}">
                  <a16:creationId xmlns:a16="http://schemas.microsoft.com/office/drawing/2014/main" id="{1472D3B2-CB8C-4150-9274-A331B86CDDD2}"/>
                </a:ext>
              </a:extLst>
            </p:cNvPr>
            <p:cNvSpPr/>
            <p:nvPr/>
          </p:nvSpPr>
          <p:spPr bwMode="auto">
            <a:xfrm>
              <a:off x="9479982" y="3133843"/>
              <a:ext cx="723636" cy="318052"/>
            </a:xfrm>
            <a:prstGeom prst="roundRect">
              <a:avLst>
                <a:gd name="adj" fmla="val 3125"/>
              </a:avLst>
            </a:prstGeom>
            <a:solidFill>
              <a:srgbClr val="0078D4">
                <a:alpha val="1000"/>
              </a:srgbClr>
            </a:solidFill>
            <a:ln w="12700">
              <a:solidFill>
                <a:srgbClr val="0078D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188" name="Title 1">
              <a:extLst>
                <a:ext uri="{FF2B5EF4-FFF2-40B4-BE49-F238E27FC236}">
                  <a16:creationId xmlns:a16="http://schemas.microsoft.com/office/drawing/2014/main" id="{37BBC114-A8D3-4F42-8076-0AF25CE89BEA}"/>
                </a:ext>
              </a:extLst>
            </p:cNvPr>
            <p:cNvSpPr txBox="1">
              <a:spLocks/>
            </p:cNvSpPr>
            <p:nvPr/>
          </p:nvSpPr>
          <p:spPr>
            <a:xfrm>
              <a:off x="9530803" y="3169759"/>
              <a:ext cx="621995"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896182" rtl="0" eaLnBrk="1" fontAlgn="auto" latinLnBrk="0" hangingPunct="1">
                <a:lnSpc>
                  <a:spcPct val="100000"/>
                </a:lnSpc>
                <a:spcBef>
                  <a:spcPct val="0"/>
                </a:spcBef>
                <a:spcAft>
                  <a:spcPts val="0"/>
                </a:spcAft>
                <a:buClrTx/>
                <a:buSzTx/>
                <a:buFontTx/>
                <a:buNone/>
                <a:tabLst/>
                <a:defRPr/>
              </a:pPr>
              <a:r>
                <a:rPr kumimoji="0" lang="en-US" sz="784"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External DNS</a:t>
              </a:r>
            </a:p>
          </p:txBody>
        </p:sp>
      </p:grpSp>
      <p:cxnSp>
        <p:nvCxnSpPr>
          <p:cNvPr id="16" name="Straight Connector 15">
            <a:extLst>
              <a:ext uri="{FF2B5EF4-FFF2-40B4-BE49-F238E27FC236}">
                <a16:creationId xmlns:a16="http://schemas.microsoft.com/office/drawing/2014/main" id="{A8B88FAE-CED7-4412-9EB7-63DED59ACF0A}"/>
              </a:ext>
            </a:extLst>
          </p:cNvPr>
          <p:cNvCxnSpPr/>
          <p:nvPr/>
        </p:nvCxnSpPr>
        <p:spPr>
          <a:xfrm>
            <a:off x="10596379" y="4342318"/>
            <a:ext cx="93726" cy="0"/>
          </a:xfrm>
          <a:prstGeom prst="line">
            <a:avLst/>
          </a:prstGeom>
          <a:ln w="12700">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0" name="Connector: Elbow 179">
            <a:extLst>
              <a:ext uri="{FF2B5EF4-FFF2-40B4-BE49-F238E27FC236}">
                <a16:creationId xmlns:a16="http://schemas.microsoft.com/office/drawing/2014/main" id="{7CAB914A-AB51-44CD-8AEB-54CB0F378BE3}"/>
              </a:ext>
            </a:extLst>
          </p:cNvPr>
          <p:cNvCxnSpPr>
            <a:cxnSpLocks/>
            <a:stCxn id="65" idx="2"/>
          </p:cNvCxnSpPr>
          <p:nvPr/>
        </p:nvCxnSpPr>
        <p:spPr>
          <a:xfrm rot="16200000" flipH="1">
            <a:off x="6476090" y="3029705"/>
            <a:ext cx="1240381" cy="2782811"/>
          </a:xfrm>
          <a:prstGeom prst="bentConnector2">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28" name="Group 227">
            <a:extLst>
              <a:ext uri="{FF2B5EF4-FFF2-40B4-BE49-F238E27FC236}">
                <a16:creationId xmlns:a16="http://schemas.microsoft.com/office/drawing/2014/main" id="{BC948EC0-AD3B-4B0B-98FB-1F1CF648027B}"/>
              </a:ext>
            </a:extLst>
          </p:cNvPr>
          <p:cNvGrpSpPr/>
          <p:nvPr/>
        </p:nvGrpSpPr>
        <p:grpSpPr>
          <a:xfrm>
            <a:off x="6894793" y="4186418"/>
            <a:ext cx="836825" cy="929028"/>
            <a:chOff x="6087792" y="3036990"/>
            <a:chExt cx="853605" cy="947657"/>
          </a:xfrm>
        </p:grpSpPr>
        <p:sp>
          <p:nvSpPr>
            <p:cNvPr id="225" name="Rectangle 224">
              <a:extLst>
                <a:ext uri="{FF2B5EF4-FFF2-40B4-BE49-F238E27FC236}">
                  <a16:creationId xmlns:a16="http://schemas.microsoft.com/office/drawing/2014/main" id="{936A9619-59AE-47B6-99FF-10A562AC2171}"/>
                </a:ext>
              </a:extLst>
            </p:cNvPr>
            <p:cNvSpPr/>
            <p:nvPr/>
          </p:nvSpPr>
          <p:spPr bwMode="auto">
            <a:xfrm>
              <a:off x="6137453" y="3036990"/>
              <a:ext cx="760463" cy="44121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3" name="Group 12">
              <a:extLst>
                <a:ext uri="{FF2B5EF4-FFF2-40B4-BE49-F238E27FC236}">
                  <a16:creationId xmlns:a16="http://schemas.microsoft.com/office/drawing/2014/main" id="{B1D582DB-2FFC-4705-931A-3EB433D6C1B7}"/>
                </a:ext>
              </a:extLst>
            </p:cNvPr>
            <p:cNvGrpSpPr/>
            <p:nvPr/>
          </p:nvGrpSpPr>
          <p:grpSpPr>
            <a:xfrm>
              <a:off x="6087792" y="3081606"/>
              <a:ext cx="853605" cy="903041"/>
              <a:chOff x="5268265" y="1731624"/>
              <a:chExt cx="853605" cy="903041"/>
            </a:xfrm>
          </p:grpSpPr>
          <p:sp>
            <p:nvSpPr>
              <p:cNvPr id="36" name="Title 1">
                <a:extLst>
                  <a:ext uri="{FF2B5EF4-FFF2-40B4-BE49-F238E27FC236}">
                    <a16:creationId xmlns:a16="http://schemas.microsoft.com/office/drawing/2014/main" id="{EB6631E3-F9FF-4087-8CB4-10B448676389}"/>
                  </a:ext>
                </a:extLst>
              </p:cNvPr>
              <p:cNvSpPr txBox="1">
                <a:spLocks/>
              </p:cNvSpPr>
              <p:nvPr/>
            </p:nvSpPr>
            <p:spPr>
              <a:xfrm>
                <a:off x="5268265" y="1731624"/>
                <a:ext cx="853605" cy="307777"/>
              </a:xfrm>
              <a:prstGeom prst="rect">
                <a:avLst/>
              </a:prstGeom>
              <a:solidFill>
                <a:srgbClr val="FFFFFF"/>
              </a:solidFill>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896182"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Active Directory</a:t>
                </a:r>
              </a:p>
            </p:txBody>
          </p:sp>
          <p:grpSp>
            <p:nvGrpSpPr>
              <p:cNvPr id="12" name="Group 11">
                <a:extLst>
                  <a:ext uri="{FF2B5EF4-FFF2-40B4-BE49-F238E27FC236}">
                    <a16:creationId xmlns:a16="http://schemas.microsoft.com/office/drawing/2014/main" id="{7AED0AC2-C3B9-47DA-80B9-E49D1969318A}"/>
                  </a:ext>
                </a:extLst>
              </p:cNvPr>
              <p:cNvGrpSpPr/>
              <p:nvPr/>
            </p:nvGrpSpPr>
            <p:grpSpPr>
              <a:xfrm>
                <a:off x="5420747" y="2086025"/>
                <a:ext cx="548640" cy="548640"/>
                <a:chOff x="5283587" y="2086025"/>
                <a:chExt cx="822960" cy="822960"/>
              </a:xfrm>
            </p:grpSpPr>
            <p:sp>
              <p:nvSpPr>
                <p:cNvPr id="37" name="Rectangle: Rounded Corners 68">
                  <a:extLst>
                    <a:ext uri="{FF2B5EF4-FFF2-40B4-BE49-F238E27FC236}">
                      <a16:creationId xmlns:a16="http://schemas.microsoft.com/office/drawing/2014/main" id="{50E56680-4E2F-4AE5-9E6E-38E5D35B9073}"/>
                    </a:ext>
                  </a:extLst>
                </p:cNvPr>
                <p:cNvSpPr/>
                <p:nvPr/>
              </p:nvSpPr>
              <p:spPr bwMode="auto">
                <a:xfrm>
                  <a:off x="5283587" y="2086025"/>
                  <a:ext cx="822960" cy="822960"/>
                </a:xfrm>
                <a:prstGeom prst="roundRect">
                  <a:avLst>
                    <a:gd name="adj" fmla="val 3125"/>
                  </a:avLst>
                </a:prstGeom>
                <a:solidFill>
                  <a:srgbClr val="FCFDFE"/>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grpSp>
              <p:nvGrpSpPr>
                <p:cNvPr id="38" name="Group 37">
                  <a:extLst>
                    <a:ext uri="{FF2B5EF4-FFF2-40B4-BE49-F238E27FC236}">
                      <a16:creationId xmlns:a16="http://schemas.microsoft.com/office/drawing/2014/main" id="{42ADC77F-6929-42DA-8932-914E5820E1F0}"/>
                    </a:ext>
                  </a:extLst>
                </p:cNvPr>
                <p:cNvGrpSpPr/>
                <p:nvPr/>
              </p:nvGrpSpPr>
              <p:grpSpPr>
                <a:xfrm>
                  <a:off x="5395962" y="2198400"/>
                  <a:ext cx="598210" cy="598210"/>
                  <a:chOff x="8048290" y="2866510"/>
                  <a:chExt cx="390525" cy="390525"/>
                </a:xfrm>
                <a:solidFill>
                  <a:srgbClr val="0078D4"/>
                </a:solidFill>
              </p:grpSpPr>
              <p:sp>
                <p:nvSpPr>
                  <p:cNvPr id="39" name="Freeform: Shape 93">
                    <a:extLst>
                      <a:ext uri="{FF2B5EF4-FFF2-40B4-BE49-F238E27FC236}">
                        <a16:creationId xmlns:a16="http://schemas.microsoft.com/office/drawing/2014/main" id="{EF523F27-1EAE-44B6-A2DA-0AB7D6278A3C}"/>
                      </a:ext>
                    </a:extLst>
                  </p:cNvPr>
                  <p:cNvSpPr/>
                  <p:nvPr/>
                </p:nvSpPr>
                <p:spPr>
                  <a:xfrm>
                    <a:off x="8162966" y="3013461"/>
                    <a:ext cx="76200" cy="133350"/>
                  </a:xfrm>
                  <a:custGeom>
                    <a:avLst/>
                    <a:gdLst>
                      <a:gd name="connsiteX0" fmla="*/ 70961 w 76200"/>
                      <a:gd name="connsiteY0" fmla="*/ 7144 h 133350"/>
                      <a:gd name="connsiteX1" fmla="*/ 7144 w 76200"/>
                      <a:gd name="connsiteY1" fmla="*/ 66199 h 133350"/>
                      <a:gd name="connsiteX2" fmla="*/ 11906 w 76200"/>
                      <a:gd name="connsiteY2" fmla="*/ 81439 h 133350"/>
                      <a:gd name="connsiteX3" fmla="*/ 10954 w 76200"/>
                      <a:gd name="connsiteY3" fmla="*/ 90011 h 133350"/>
                      <a:gd name="connsiteX4" fmla="*/ 76676 w 76200"/>
                      <a:gd name="connsiteY4" fmla="*/ 130016 h 133350"/>
                      <a:gd name="connsiteX5" fmla="*/ 76676 w 76200"/>
                      <a:gd name="connsiteY5" fmla="*/ 14764 h 133350"/>
                      <a:gd name="connsiteX6" fmla="*/ 70961 w 76200"/>
                      <a:gd name="connsiteY6" fmla="*/ 7144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00" h="133350">
                        <a:moveTo>
                          <a:pt x="70961" y="7144"/>
                        </a:moveTo>
                        <a:lnTo>
                          <a:pt x="7144" y="66199"/>
                        </a:lnTo>
                        <a:cubicBezTo>
                          <a:pt x="10001" y="70961"/>
                          <a:pt x="11906" y="76676"/>
                          <a:pt x="11906" y="81439"/>
                        </a:cubicBezTo>
                        <a:cubicBezTo>
                          <a:pt x="11906" y="84296"/>
                          <a:pt x="11906" y="87154"/>
                          <a:pt x="10954" y="90011"/>
                        </a:cubicBezTo>
                        <a:lnTo>
                          <a:pt x="76676" y="130016"/>
                        </a:lnTo>
                        <a:lnTo>
                          <a:pt x="76676" y="14764"/>
                        </a:lnTo>
                        <a:cubicBezTo>
                          <a:pt x="75724" y="14764"/>
                          <a:pt x="71914" y="8096"/>
                          <a:pt x="70961" y="7144"/>
                        </a:cubicBezTo>
                        <a:close/>
                      </a:path>
                    </a:pathLst>
                  </a:custGeom>
                  <a:grp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40" name="Freeform: Shape 108">
                    <a:extLst>
                      <a:ext uri="{FF2B5EF4-FFF2-40B4-BE49-F238E27FC236}">
                        <a16:creationId xmlns:a16="http://schemas.microsoft.com/office/drawing/2014/main" id="{B6DD9063-1FAD-4BF5-ADDE-FD1369C643AE}"/>
                      </a:ext>
                    </a:extLst>
                  </p:cNvPr>
                  <p:cNvSpPr/>
                  <p:nvPr/>
                </p:nvSpPr>
                <p:spPr>
                  <a:xfrm>
                    <a:off x="8247234" y="3012545"/>
                    <a:ext cx="76200" cy="133350"/>
                  </a:xfrm>
                  <a:custGeom>
                    <a:avLst/>
                    <a:gdLst>
                      <a:gd name="connsiteX0" fmla="*/ 19526 w 76200"/>
                      <a:gd name="connsiteY0" fmla="*/ 7144 h 133350"/>
                      <a:gd name="connsiteX1" fmla="*/ 7144 w 76200"/>
                      <a:gd name="connsiteY1" fmla="*/ 16669 h 133350"/>
                      <a:gd name="connsiteX2" fmla="*/ 7144 w 76200"/>
                      <a:gd name="connsiteY2" fmla="*/ 130969 h 133350"/>
                      <a:gd name="connsiteX3" fmla="*/ 72866 w 76200"/>
                      <a:gd name="connsiteY3" fmla="*/ 89059 h 133350"/>
                      <a:gd name="connsiteX4" fmla="*/ 70961 w 76200"/>
                      <a:gd name="connsiteY4" fmla="*/ 82391 h 133350"/>
                      <a:gd name="connsiteX5" fmla="*/ 72866 w 76200"/>
                      <a:gd name="connsiteY5" fmla="*/ 70961 h 133350"/>
                      <a:gd name="connsiteX6" fmla="*/ 19526 w 76200"/>
                      <a:gd name="connsiteY6" fmla="*/ 7144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00" h="133350">
                        <a:moveTo>
                          <a:pt x="19526" y="7144"/>
                        </a:moveTo>
                        <a:cubicBezTo>
                          <a:pt x="18574" y="8096"/>
                          <a:pt x="8096" y="15716"/>
                          <a:pt x="7144" y="16669"/>
                        </a:cubicBezTo>
                        <a:lnTo>
                          <a:pt x="7144" y="130969"/>
                        </a:lnTo>
                        <a:lnTo>
                          <a:pt x="72866" y="89059"/>
                        </a:lnTo>
                        <a:cubicBezTo>
                          <a:pt x="71914" y="86201"/>
                          <a:pt x="70961" y="84296"/>
                          <a:pt x="70961" y="82391"/>
                        </a:cubicBezTo>
                        <a:cubicBezTo>
                          <a:pt x="70961" y="78581"/>
                          <a:pt x="71914" y="74771"/>
                          <a:pt x="72866" y="70961"/>
                        </a:cubicBezTo>
                        <a:lnTo>
                          <a:pt x="19526" y="7144"/>
                        </a:lnTo>
                        <a:close/>
                      </a:path>
                    </a:pathLst>
                  </a:custGeom>
                  <a:grp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41" name="Freeform: Shape 109">
                    <a:extLst>
                      <a:ext uri="{FF2B5EF4-FFF2-40B4-BE49-F238E27FC236}">
                        <a16:creationId xmlns:a16="http://schemas.microsoft.com/office/drawing/2014/main" id="{DF63D68F-AC29-48FF-8C76-CA432F05BF87}"/>
                      </a:ext>
                    </a:extLst>
                  </p:cNvPr>
                  <p:cNvSpPr/>
                  <p:nvPr/>
                </p:nvSpPr>
                <p:spPr>
                  <a:xfrm>
                    <a:off x="8048290" y="2866510"/>
                    <a:ext cx="390525" cy="390525"/>
                  </a:xfrm>
                  <a:custGeom>
                    <a:avLst/>
                    <a:gdLst>
                      <a:gd name="connsiteX0" fmla="*/ 199549 w 390525"/>
                      <a:gd name="connsiteY0" fmla="*/ 7144 h 390525"/>
                      <a:gd name="connsiteX1" fmla="*/ 7144 w 390525"/>
                      <a:gd name="connsiteY1" fmla="*/ 235744 h 390525"/>
                      <a:gd name="connsiteX2" fmla="*/ 198596 w 390525"/>
                      <a:gd name="connsiteY2" fmla="*/ 391954 h 390525"/>
                      <a:gd name="connsiteX3" fmla="*/ 391001 w 390525"/>
                      <a:gd name="connsiteY3" fmla="*/ 236696 h 390525"/>
                      <a:gd name="connsiteX4" fmla="*/ 199549 w 390525"/>
                      <a:gd name="connsiteY4" fmla="*/ 7144 h 390525"/>
                      <a:gd name="connsiteX5" fmla="*/ 301466 w 390525"/>
                      <a:gd name="connsiteY5" fmla="*/ 259556 h 390525"/>
                      <a:gd name="connsiteX6" fmla="*/ 279559 w 390525"/>
                      <a:gd name="connsiteY6" fmla="*/ 250031 h 390525"/>
                      <a:gd name="connsiteX7" fmla="*/ 227171 w 390525"/>
                      <a:gd name="connsiteY7" fmla="*/ 287179 h 390525"/>
                      <a:gd name="connsiteX8" fmla="*/ 231934 w 390525"/>
                      <a:gd name="connsiteY8" fmla="*/ 304324 h 390525"/>
                      <a:gd name="connsiteX9" fmla="*/ 201454 w 390525"/>
                      <a:gd name="connsiteY9" fmla="*/ 334804 h 390525"/>
                      <a:gd name="connsiteX10" fmla="*/ 170974 w 390525"/>
                      <a:gd name="connsiteY10" fmla="*/ 304324 h 390525"/>
                      <a:gd name="connsiteX11" fmla="*/ 178594 w 390525"/>
                      <a:gd name="connsiteY11" fmla="*/ 284321 h 390525"/>
                      <a:gd name="connsiteX12" fmla="*/ 117634 w 390525"/>
                      <a:gd name="connsiteY12" fmla="*/ 251936 h 390525"/>
                      <a:gd name="connsiteX13" fmla="*/ 96679 w 390525"/>
                      <a:gd name="connsiteY13" fmla="*/ 260509 h 390525"/>
                      <a:gd name="connsiteX14" fmla="*/ 66199 w 390525"/>
                      <a:gd name="connsiteY14" fmla="*/ 230029 h 390525"/>
                      <a:gd name="connsiteX15" fmla="*/ 96679 w 390525"/>
                      <a:gd name="connsiteY15" fmla="*/ 199549 h 390525"/>
                      <a:gd name="connsiteX16" fmla="*/ 110966 w 390525"/>
                      <a:gd name="connsiteY16" fmla="*/ 203359 h 390525"/>
                      <a:gd name="connsiteX17" fmla="*/ 174784 w 390525"/>
                      <a:gd name="connsiteY17" fmla="*/ 144304 h 390525"/>
                      <a:gd name="connsiteX18" fmla="*/ 168116 w 390525"/>
                      <a:gd name="connsiteY18" fmla="*/ 124301 h 390525"/>
                      <a:gd name="connsiteX19" fmla="*/ 202406 w 390525"/>
                      <a:gd name="connsiteY19" fmla="*/ 90964 h 390525"/>
                      <a:gd name="connsiteX20" fmla="*/ 236696 w 390525"/>
                      <a:gd name="connsiteY20" fmla="*/ 124301 h 390525"/>
                      <a:gd name="connsiteX21" fmla="*/ 230981 w 390525"/>
                      <a:gd name="connsiteY21" fmla="*/ 142399 h 390525"/>
                      <a:gd name="connsiteX22" fmla="*/ 285274 w 390525"/>
                      <a:gd name="connsiteY22" fmla="*/ 206216 h 390525"/>
                      <a:gd name="connsiteX23" fmla="*/ 303371 w 390525"/>
                      <a:gd name="connsiteY23" fmla="*/ 200501 h 390525"/>
                      <a:gd name="connsiteX24" fmla="*/ 333851 w 390525"/>
                      <a:gd name="connsiteY24" fmla="*/ 230981 h 390525"/>
                      <a:gd name="connsiteX25" fmla="*/ 301466 w 390525"/>
                      <a:gd name="connsiteY25" fmla="*/ 259556 h 39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90525" h="390525">
                        <a:moveTo>
                          <a:pt x="199549" y="7144"/>
                        </a:moveTo>
                        <a:lnTo>
                          <a:pt x="7144" y="235744"/>
                        </a:lnTo>
                        <a:lnTo>
                          <a:pt x="198596" y="391954"/>
                        </a:lnTo>
                        <a:lnTo>
                          <a:pt x="391001" y="236696"/>
                        </a:lnTo>
                        <a:lnTo>
                          <a:pt x="199549" y="7144"/>
                        </a:lnTo>
                        <a:close/>
                        <a:moveTo>
                          <a:pt x="301466" y="259556"/>
                        </a:moveTo>
                        <a:cubicBezTo>
                          <a:pt x="292894" y="259556"/>
                          <a:pt x="285274" y="255746"/>
                          <a:pt x="279559" y="250031"/>
                        </a:cubicBezTo>
                        <a:lnTo>
                          <a:pt x="227171" y="287179"/>
                        </a:lnTo>
                        <a:cubicBezTo>
                          <a:pt x="230981" y="291941"/>
                          <a:pt x="231934" y="297656"/>
                          <a:pt x="231934" y="304324"/>
                        </a:cubicBezTo>
                        <a:cubicBezTo>
                          <a:pt x="231934" y="321469"/>
                          <a:pt x="217646" y="334804"/>
                          <a:pt x="201454" y="334804"/>
                        </a:cubicBezTo>
                        <a:cubicBezTo>
                          <a:pt x="184309" y="334804"/>
                          <a:pt x="170974" y="321469"/>
                          <a:pt x="170974" y="304324"/>
                        </a:cubicBezTo>
                        <a:cubicBezTo>
                          <a:pt x="170974" y="296704"/>
                          <a:pt x="173831" y="290036"/>
                          <a:pt x="178594" y="284321"/>
                        </a:cubicBezTo>
                        <a:lnTo>
                          <a:pt x="117634" y="251936"/>
                        </a:lnTo>
                        <a:cubicBezTo>
                          <a:pt x="111919" y="257651"/>
                          <a:pt x="104299" y="260509"/>
                          <a:pt x="96679" y="260509"/>
                        </a:cubicBezTo>
                        <a:cubicBezTo>
                          <a:pt x="79534" y="260509"/>
                          <a:pt x="66199" y="247174"/>
                          <a:pt x="66199" y="230029"/>
                        </a:cubicBezTo>
                        <a:cubicBezTo>
                          <a:pt x="66199" y="212884"/>
                          <a:pt x="80486" y="199549"/>
                          <a:pt x="96679" y="199549"/>
                        </a:cubicBezTo>
                        <a:cubicBezTo>
                          <a:pt x="101441" y="199549"/>
                          <a:pt x="106204" y="200501"/>
                          <a:pt x="110966" y="203359"/>
                        </a:cubicBezTo>
                        <a:lnTo>
                          <a:pt x="174784" y="144304"/>
                        </a:lnTo>
                        <a:cubicBezTo>
                          <a:pt x="170021" y="138589"/>
                          <a:pt x="168116" y="130969"/>
                          <a:pt x="168116" y="124301"/>
                        </a:cubicBezTo>
                        <a:cubicBezTo>
                          <a:pt x="168116" y="105251"/>
                          <a:pt x="183356" y="90964"/>
                          <a:pt x="202406" y="90964"/>
                        </a:cubicBezTo>
                        <a:cubicBezTo>
                          <a:pt x="221456" y="90964"/>
                          <a:pt x="236696" y="106204"/>
                          <a:pt x="236696" y="124301"/>
                        </a:cubicBezTo>
                        <a:cubicBezTo>
                          <a:pt x="236696" y="130969"/>
                          <a:pt x="234791" y="136684"/>
                          <a:pt x="230981" y="142399"/>
                        </a:cubicBezTo>
                        <a:lnTo>
                          <a:pt x="285274" y="206216"/>
                        </a:lnTo>
                        <a:cubicBezTo>
                          <a:pt x="290036" y="202406"/>
                          <a:pt x="296704" y="200501"/>
                          <a:pt x="303371" y="200501"/>
                        </a:cubicBezTo>
                        <a:cubicBezTo>
                          <a:pt x="320516" y="200501"/>
                          <a:pt x="333851" y="213836"/>
                          <a:pt x="333851" y="230981"/>
                        </a:cubicBezTo>
                        <a:cubicBezTo>
                          <a:pt x="331946" y="245269"/>
                          <a:pt x="317659" y="259556"/>
                          <a:pt x="301466" y="259556"/>
                        </a:cubicBezTo>
                        <a:close/>
                      </a:path>
                    </a:pathLst>
                  </a:custGeom>
                  <a:grp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grpSp>
      </p:grpSp>
      <p:sp>
        <p:nvSpPr>
          <p:cNvPr id="160" name="Freeform: Shape 159">
            <a:extLst>
              <a:ext uri="{FF2B5EF4-FFF2-40B4-BE49-F238E27FC236}">
                <a16:creationId xmlns:a16="http://schemas.microsoft.com/office/drawing/2014/main" id="{E9FFD730-C658-4D1B-B012-96BF91375AF9}"/>
              </a:ext>
            </a:extLst>
          </p:cNvPr>
          <p:cNvSpPr/>
          <p:nvPr/>
        </p:nvSpPr>
        <p:spPr>
          <a:xfrm>
            <a:off x="10515910" y="5165707"/>
            <a:ext cx="182143" cy="199613"/>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61" name="Freeform: Shape 160">
            <a:extLst>
              <a:ext uri="{FF2B5EF4-FFF2-40B4-BE49-F238E27FC236}">
                <a16:creationId xmlns:a16="http://schemas.microsoft.com/office/drawing/2014/main" id="{2E7F73B0-8239-4E33-BD24-D0488CE1934E}"/>
              </a:ext>
            </a:extLst>
          </p:cNvPr>
          <p:cNvSpPr/>
          <p:nvPr/>
        </p:nvSpPr>
        <p:spPr>
          <a:xfrm>
            <a:off x="10515910" y="5431831"/>
            <a:ext cx="182143" cy="199613"/>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62" name="Freeform: Shape 161">
            <a:extLst>
              <a:ext uri="{FF2B5EF4-FFF2-40B4-BE49-F238E27FC236}">
                <a16:creationId xmlns:a16="http://schemas.microsoft.com/office/drawing/2014/main" id="{7AD85FB5-890B-4D86-9B59-817C95AF7E34}"/>
              </a:ext>
            </a:extLst>
          </p:cNvPr>
          <p:cNvSpPr/>
          <p:nvPr/>
        </p:nvSpPr>
        <p:spPr>
          <a:xfrm>
            <a:off x="10771393" y="5165707"/>
            <a:ext cx="182143" cy="199613"/>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64" name="Freeform: Shape 163">
            <a:extLst>
              <a:ext uri="{FF2B5EF4-FFF2-40B4-BE49-F238E27FC236}">
                <a16:creationId xmlns:a16="http://schemas.microsoft.com/office/drawing/2014/main" id="{946C875B-33CC-48CA-8324-47026C4DA162}"/>
              </a:ext>
            </a:extLst>
          </p:cNvPr>
          <p:cNvSpPr/>
          <p:nvPr/>
        </p:nvSpPr>
        <p:spPr>
          <a:xfrm>
            <a:off x="10771393" y="5431831"/>
            <a:ext cx="182143" cy="199613"/>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109920030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63"/>
                                        </p:tgtEl>
                                        <p:attrNameLst>
                                          <p:attrName>style.visibility</p:attrName>
                                        </p:attrNameLst>
                                      </p:cBhvr>
                                      <p:to>
                                        <p:strVal val="visible"/>
                                      </p:to>
                                    </p:set>
                                    <p:animEffect transition="in" filter="fade">
                                      <p:cBhvr>
                                        <p:cTn id="10" dur="500"/>
                                        <p:tgtEl>
                                          <p:spTgt spid="63"/>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291"/>
                                        </p:tgtEl>
                                        <p:attrNameLst>
                                          <p:attrName>style.visibility</p:attrName>
                                        </p:attrNameLst>
                                      </p:cBhvr>
                                      <p:to>
                                        <p:strVal val="visible"/>
                                      </p:to>
                                    </p:set>
                                    <p:animEffect transition="in" filter="fade">
                                      <p:cBhvr>
                                        <p:cTn id="14" dur="500"/>
                                        <p:tgtEl>
                                          <p:spTgt spid="291"/>
                                        </p:tgtEl>
                                      </p:cBhvr>
                                    </p:animEffect>
                                  </p:childTnLst>
                                </p:cTn>
                              </p:par>
                              <p:par>
                                <p:cTn id="15" presetID="10" presetClass="entr" presetSubtype="0" fill="hold" nodeType="withEffect">
                                  <p:stCondLst>
                                    <p:cond delay="0"/>
                                  </p:stCondLst>
                                  <p:childTnLst>
                                    <p:set>
                                      <p:cBhvr>
                                        <p:cTn id="16" dur="1" fill="hold">
                                          <p:stCondLst>
                                            <p:cond delay="0"/>
                                          </p:stCondLst>
                                        </p:cTn>
                                        <p:tgtEl>
                                          <p:spTgt spid="158"/>
                                        </p:tgtEl>
                                        <p:attrNameLst>
                                          <p:attrName>style.visibility</p:attrName>
                                        </p:attrNameLst>
                                      </p:cBhvr>
                                      <p:to>
                                        <p:strVal val="visible"/>
                                      </p:to>
                                    </p:set>
                                    <p:animEffect transition="in" filter="fade">
                                      <p:cBhvr>
                                        <p:cTn id="17" dur="500"/>
                                        <p:tgtEl>
                                          <p:spTgt spid="15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28"/>
                                        </p:tgtEl>
                                        <p:attrNameLst>
                                          <p:attrName>style.visibility</p:attrName>
                                        </p:attrNameLst>
                                      </p:cBhvr>
                                      <p:to>
                                        <p:strVal val="visible"/>
                                      </p:to>
                                    </p:set>
                                    <p:animEffect transition="in" filter="fade">
                                      <p:cBhvr>
                                        <p:cTn id="22" dur="500"/>
                                        <p:tgtEl>
                                          <p:spTgt spid="228"/>
                                        </p:tgtEl>
                                      </p:cBhvr>
                                    </p:animEffect>
                                  </p:childTnLst>
                                </p:cTn>
                              </p:par>
                            </p:childTnLst>
                          </p:cTn>
                        </p:par>
                        <p:par>
                          <p:cTn id="23" fill="hold">
                            <p:stCondLst>
                              <p:cond delay="500"/>
                            </p:stCondLst>
                            <p:childTnLst>
                              <p:par>
                                <p:cTn id="24" presetID="10" presetClass="entr" presetSubtype="0" fill="hold" nodeType="afterEffect">
                                  <p:stCondLst>
                                    <p:cond delay="0"/>
                                  </p:stCondLst>
                                  <p:childTnLst>
                                    <p:set>
                                      <p:cBhvr>
                                        <p:cTn id="25" dur="1" fill="hold">
                                          <p:stCondLst>
                                            <p:cond delay="0"/>
                                          </p:stCondLst>
                                        </p:cTn>
                                        <p:tgtEl>
                                          <p:spTgt spid="180"/>
                                        </p:tgtEl>
                                        <p:attrNameLst>
                                          <p:attrName>style.visibility</p:attrName>
                                        </p:attrNameLst>
                                      </p:cBhvr>
                                      <p:to>
                                        <p:strVal val="visible"/>
                                      </p:to>
                                    </p:set>
                                    <p:animEffect transition="in" filter="fade">
                                      <p:cBhvr>
                                        <p:cTn id="26" dur="500"/>
                                        <p:tgtEl>
                                          <p:spTgt spid="180"/>
                                        </p:tgtEl>
                                      </p:cBhvr>
                                    </p:animEffect>
                                  </p:childTnLst>
                                </p:cTn>
                              </p:par>
                              <p:par>
                                <p:cTn id="27" presetID="10" presetClass="entr" presetSubtype="0" fill="hold" nodeType="withEffect">
                                  <p:stCondLst>
                                    <p:cond delay="0"/>
                                  </p:stCondLst>
                                  <p:childTnLst>
                                    <p:set>
                                      <p:cBhvr>
                                        <p:cTn id="28" dur="1" fill="hold">
                                          <p:stCondLst>
                                            <p:cond delay="0"/>
                                          </p:stCondLst>
                                        </p:cTn>
                                        <p:tgtEl>
                                          <p:spTgt spid="21"/>
                                        </p:tgtEl>
                                        <p:attrNameLst>
                                          <p:attrName>style.visibility</p:attrName>
                                        </p:attrNameLst>
                                      </p:cBhvr>
                                      <p:to>
                                        <p:strVal val="visible"/>
                                      </p:to>
                                    </p:set>
                                    <p:animEffect transition="in" filter="fade">
                                      <p:cBhvr>
                                        <p:cTn id="29" dur="500"/>
                                        <p:tgtEl>
                                          <p:spTgt spid="21"/>
                                        </p:tgtEl>
                                      </p:cBhvr>
                                    </p:animEffect>
                                  </p:childTnLst>
                                </p:cTn>
                              </p:par>
                            </p:childTnLst>
                          </p:cTn>
                        </p:par>
                        <p:par>
                          <p:cTn id="30" fill="hold">
                            <p:stCondLst>
                              <p:cond delay="1000"/>
                            </p:stCondLst>
                            <p:childTnLst>
                              <p:par>
                                <p:cTn id="31" presetID="53" presetClass="entr" presetSubtype="16" fill="hold" nodeType="afterEffect">
                                  <p:stCondLst>
                                    <p:cond delay="0"/>
                                  </p:stCondLst>
                                  <p:childTnLst>
                                    <p:set>
                                      <p:cBhvr>
                                        <p:cTn id="32" dur="1" fill="hold">
                                          <p:stCondLst>
                                            <p:cond delay="0"/>
                                          </p:stCondLst>
                                        </p:cTn>
                                        <p:tgtEl>
                                          <p:spTgt spid="304"/>
                                        </p:tgtEl>
                                        <p:attrNameLst>
                                          <p:attrName>style.visibility</p:attrName>
                                        </p:attrNameLst>
                                      </p:cBhvr>
                                      <p:to>
                                        <p:strVal val="visible"/>
                                      </p:to>
                                    </p:set>
                                    <p:anim calcmode="lin" valueType="num">
                                      <p:cBhvr>
                                        <p:cTn id="33" dur="500" fill="hold"/>
                                        <p:tgtEl>
                                          <p:spTgt spid="304"/>
                                        </p:tgtEl>
                                        <p:attrNameLst>
                                          <p:attrName>ppt_w</p:attrName>
                                        </p:attrNameLst>
                                      </p:cBhvr>
                                      <p:tavLst>
                                        <p:tav tm="0">
                                          <p:val>
                                            <p:fltVal val="0"/>
                                          </p:val>
                                        </p:tav>
                                        <p:tav tm="100000">
                                          <p:val>
                                            <p:strVal val="#ppt_w"/>
                                          </p:val>
                                        </p:tav>
                                      </p:tavLst>
                                    </p:anim>
                                    <p:anim calcmode="lin" valueType="num">
                                      <p:cBhvr>
                                        <p:cTn id="34" dur="500" fill="hold"/>
                                        <p:tgtEl>
                                          <p:spTgt spid="304"/>
                                        </p:tgtEl>
                                        <p:attrNameLst>
                                          <p:attrName>ppt_h</p:attrName>
                                        </p:attrNameLst>
                                      </p:cBhvr>
                                      <p:tavLst>
                                        <p:tav tm="0">
                                          <p:val>
                                            <p:fltVal val="0"/>
                                          </p:val>
                                        </p:tav>
                                        <p:tav tm="100000">
                                          <p:val>
                                            <p:strVal val="#ppt_h"/>
                                          </p:val>
                                        </p:tav>
                                      </p:tavLst>
                                    </p:anim>
                                    <p:animEffect transition="in" filter="fade">
                                      <p:cBhvr>
                                        <p:cTn id="35" dur="500"/>
                                        <p:tgtEl>
                                          <p:spTgt spid="304"/>
                                        </p:tgtEl>
                                      </p:cBhvr>
                                    </p:animEffect>
                                  </p:childTnLst>
                                </p:cTn>
                              </p:par>
                            </p:childTnLst>
                          </p:cTn>
                        </p:par>
                        <p:par>
                          <p:cTn id="36" fill="hold">
                            <p:stCondLst>
                              <p:cond delay="1500"/>
                            </p:stCondLst>
                            <p:childTnLst>
                              <p:par>
                                <p:cTn id="37" presetID="10" presetClass="entr" presetSubtype="0" fill="hold" nodeType="afterEffect">
                                  <p:stCondLst>
                                    <p:cond delay="0"/>
                                  </p:stCondLst>
                                  <p:childTnLst>
                                    <p:set>
                                      <p:cBhvr>
                                        <p:cTn id="38" dur="1" fill="hold">
                                          <p:stCondLst>
                                            <p:cond delay="0"/>
                                          </p:stCondLst>
                                        </p:cTn>
                                        <p:tgtEl>
                                          <p:spTgt spid="296"/>
                                        </p:tgtEl>
                                        <p:attrNameLst>
                                          <p:attrName>style.visibility</p:attrName>
                                        </p:attrNameLst>
                                      </p:cBhvr>
                                      <p:to>
                                        <p:strVal val="visible"/>
                                      </p:to>
                                    </p:set>
                                    <p:animEffect transition="in" filter="fade">
                                      <p:cBhvr>
                                        <p:cTn id="39" dur="500"/>
                                        <p:tgtEl>
                                          <p:spTgt spid="296"/>
                                        </p:tgtEl>
                                      </p:cBhvr>
                                    </p:animEffect>
                                  </p:childTnLst>
                                </p:cTn>
                              </p:par>
                              <p:par>
                                <p:cTn id="40" presetID="10" presetClass="entr" presetSubtype="0" fill="hold" nodeType="withEffect">
                                  <p:stCondLst>
                                    <p:cond delay="0"/>
                                  </p:stCondLst>
                                  <p:childTnLst>
                                    <p:set>
                                      <p:cBhvr>
                                        <p:cTn id="41" dur="1" fill="hold">
                                          <p:stCondLst>
                                            <p:cond delay="0"/>
                                          </p:stCondLst>
                                        </p:cTn>
                                        <p:tgtEl>
                                          <p:spTgt spid="297"/>
                                        </p:tgtEl>
                                        <p:attrNameLst>
                                          <p:attrName>style.visibility</p:attrName>
                                        </p:attrNameLst>
                                      </p:cBhvr>
                                      <p:to>
                                        <p:strVal val="visible"/>
                                      </p:to>
                                    </p:set>
                                    <p:animEffect transition="in" filter="fade">
                                      <p:cBhvr>
                                        <p:cTn id="42" dur="500"/>
                                        <p:tgtEl>
                                          <p:spTgt spid="297"/>
                                        </p:tgtEl>
                                      </p:cBhvr>
                                    </p:animEffect>
                                  </p:childTnLst>
                                </p:cTn>
                              </p:par>
                            </p:childTnLst>
                          </p:cTn>
                        </p:par>
                        <p:par>
                          <p:cTn id="43" fill="hold">
                            <p:stCondLst>
                              <p:cond delay="2000"/>
                            </p:stCondLst>
                            <p:childTnLst>
                              <p:par>
                                <p:cTn id="44" presetID="10" presetClass="entr" presetSubtype="0" fill="hold" nodeType="afterEffect">
                                  <p:stCondLst>
                                    <p:cond delay="0"/>
                                  </p:stCondLst>
                                  <p:childTnLst>
                                    <p:set>
                                      <p:cBhvr>
                                        <p:cTn id="45" dur="1" fill="hold">
                                          <p:stCondLst>
                                            <p:cond delay="0"/>
                                          </p:stCondLst>
                                        </p:cTn>
                                        <p:tgtEl>
                                          <p:spTgt spid="194"/>
                                        </p:tgtEl>
                                        <p:attrNameLst>
                                          <p:attrName>style.visibility</p:attrName>
                                        </p:attrNameLst>
                                      </p:cBhvr>
                                      <p:to>
                                        <p:strVal val="visible"/>
                                      </p:to>
                                    </p:set>
                                    <p:animEffect transition="in" filter="fade">
                                      <p:cBhvr>
                                        <p:cTn id="46" dur="500"/>
                                        <p:tgtEl>
                                          <p:spTgt spid="194"/>
                                        </p:tgtEl>
                                      </p:cBhvr>
                                    </p:animEffect>
                                  </p:childTnLst>
                                </p:cTn>
                              </p:par>
                              <p:par>
                                <p:cTn id="47" presetID="10" presetClass="entr" presetSubtype="0" fill="hold" nodeType="withEffect">
                                  <p:stCondLst>
                                    <p:cond delay="0"/>
                                  </p:stCondLst>
                                  <p:childTnLst>
                                    <p:set>
                                      <p:cBhvr>
                                        <p:cTn id="48" dur="1" fill="hold">
                                          <p:stCondLst>
                                            <p:cond delay="0"/>
                                          </p:stCondLst>
                                        </p:cTn>
                                        <p:tgtEl>
                                          <p:spTgt spid="195"/>
                                        </p:tgtEl>
                                        <p:attrNameLst>
                                          <p:attrName>style.visibility</p:attrName>
                                        </p:attrNameLst>
                                      </p:cBhvr>
                                      <p:to>
                                        <p:strVal val="visible"/>
                                      </p:to>
                                    </p:set>
                                    <p:animEffect transition="in" filter="fade">
                                      <p:cBhvr>
                                        <p:cTn id="49" dur="500"/>
                                        <p:tgtEl>
                                          <p:spTgt spid="195"/>
                                        </p:tgtEl>
                                      </p:cBhvr>
                                    </p:animEffect>
                                  </p:childTnLst>
                                </p:cTn>
                              </p:par>
                            </p:childTnLst>
                          </p:cTn>
                        </p:par>
                        <p:par>
                          <p:cTn id="50" fill="hold">
                            <p:stCondLst>
                              <p:cond delay="2500"/>
                            </p:stCondLst>
                            <p:childTnLst>
                              <p:par>
                                <p:cTn id="51" presetID="10" presetClass="entr" presetSubtype="0" fill="hold" nodeType="afterEffect">
                                  <p:stCondLst>
                                    <p:cond delay="0"/>
                                  </p:stCondLst>
                                  <p:childTnLst>
                                    <p:set>
                                      <p:cBhvr>
                                        <p:cTn id="52" dur="1" fill="hold">
                                          <p:stCondLst>
                                            <p:cond delay="0"/>
                                          </p:stCondLst>
                                        </p:cTn>
                                        <p:tgtEl>
                                          <p:spTgt spid="301"/>
                                        </p:tgtEl>
                                        <p:attrNameLst>
                                          <p:attrName>style.visibility</p:attrName>
                                        </p:attrNameLst>
                                      </p:cBhvr>
                                      <p:to>
                                        <p:strVal val="visible"/>
                                      </p:to>
                                    </p:set>
                                    <p:animEffect transition="in" filter="fade">
                                      <p:cBhvr>
                                        <p:cTn id="53" dur="500"/>
                                        <p:tgtEl>
                                          <p:spTgt spid="301"/>
                                        </p:tgtEl>
                                      </p:cBhvr>
                                    </p:animEffect>
                                  </p:childTnLst>
                                </p:cTn>
                              </p:par>
                            </p:childTnLst>
                          </p:cTn>
                        </p:par>
                        <p:par>
                          <p:cTn id="54" fill="hold">
                            <p:stCondLst>
                              <p:cond delay="3000"/>
                            </p:stCondLst>
                            <p:childTnLst>
                              <p:par>
                                <p:cTn id="55" presetID="10" presetClass="entr" presetSubtype="0" fill="hold" nodeType="afterEffect">
                                  <p:stCondLst>
                                    <p:cond delay="0"/>
                                  </p:stCondLst>
                                  <p:childTnLst>
                                    <p:set>
                                      <p:cBhvr>
                                        <p:cTn id="56" dur="1" fill="hold">
                                          <p:stCondLst>
                                            <p:cond delay="0"/>
                                          </p:stCondLst>
                                        </p:cTn>
                                        <p:tgtEl>
                                          <p:spTgt spid="23"/>
                                        </p:tgtEl>
                                        <p:attrNameLst>
                                          <p:attrName>style.visibility</p:attrName>
                                        </p:attrNameLst>
                                      </p:cBhvr>
                                      <p:to>
                                        <p:strVal val="visible"/>
                                      </p:to>
                                    </p:set>
                                    <p:animEffect transition="in" filter="fade">
                                      <p:cBhvr>
                                        <p:cTn id="57" dur="500"/>
                                        <p:tgtEl>
                                          <p:spTgt spid="23"/>
                                        </p:tgtEl>
                                      </p:cBhvr>
                                    </p:animEffect>
                                  </p:childTnLst>
                                </p:cTn>
                              </p:par>
                              <p:par>
                                <p:cTn id="58" presetID="10" presetClass="entr" presetSubtype="0" fill="hold" nodeType="withEffect">
                                  <p:stCondLst>
                                    <p:cond delay="0"/>
                                  </p:stCondLst>
                                  <p:childTnLst>
                                    <p:set>
                                      <p:cBhvr>
                                        <p:cTn id="59" dur="1" fill="hold">
                                          <p:stCondLst>
                                            <p:cond delay="0"/>
                                          </p:stCondLst>
                                        </p:cTn>
                                        <p:tgtEl>
                                          <p:spTgt spid="22"/>
                                        </p:tgtEl>
                                        <p:attrNameLst>
                                          <p:attrName>style.visibility</p:attrName>
                                        </p:attrNameLst>
                                      </p:cBhvr>
                                      <p:to>
                                        <p:strVal val="visible"/>
                                      </p:to>
                                    </p:set>
                                    <p:animEffect transition="in" filter="fade">
                                      <p:cBhvr>
                                        <p:cTn id="60" dur="500"/>
                                        <p:tgtEl>
                                          <p:spTgt spid="22"/>
                                        </p:tgtEl>
                                      </p:cBhvr>
                                    </p:animEffect>
                                  </p:childTnLst>
                                </p:cTn>
                              </p:par>
                            </p:childTnLst>
                          </p:cTn>
                        </p:par>
                        <p:par>
                          <p:cTn id="61" fill="hold">
                            <p:stCondLst>
                              <p:cond delay="3500"/>
                            </p:stCondLst>
                            <p:childTnLst>
                              <p:par>
                                <p:cTn id="62" presetID="10" presetClass="entr" presetSubtype="0" fill="hold" nodeType="afterEffect">
                                  <p:stCondLst>
                                    <p:cond delay="0"/>
                                  </p:stCondLst>
                                  <p:childTnLst>
                                    <p:set>
                                      <p:cBhvr>
                                        <p:cTn id="63" dur="1" fill="hold">
                                          <p:stCondLst>
                                            <p:cond delay="0"/>
                                          </p:stCondLst>
                                        </p:cTn>
                                        <p:tgtEl>
                                          <p:spTgt spid="172"/>
                                        </p:tgtEl>
                                        <p:attrNameLst>
                                          <p:attrName>style.visibility</p:attrName>
                                        </p:attrNameLst>
                                      </p:cBhvr>
                                      <p:to>
                                        <p:strVal val="visible"/>
                                      </p:to>
                                    </p:set>
                                    <p:animEffect transition="in" filter="fade">
                                      <p:cBhvr>
                                        <p:cTn id="64" dur="500"/>
                                        <p:tgtEl>
                                          <p:spTgt spid="172"/>
                                        </p:tgtEl>
                                      </p:cBhvr>
                                    </p:animEffect>
                                  </p:childTnLst>
                                </p:cTn>
                              </p:par>
                              <p:par>
                                <p:cTn id="65" presetID="10" presetClass="entr" presetSubtype="0" fill="hold" nodeType="withEffect">
                                  <p:stCondLst>
                                    <p:cond delay="0"/>
                                  </p:stCondLst>
                                  <p:childTnLst>
                                    <p:set>
                                      <p:cBhvr>
                                        <p:cTn id="66" dur="1" fill="hold">
                                          <p:stCondLst>
                                            <p:cond delay="0"/>
                                          </p:stCondLst>
                                        </p:cTn>
                                        <p:tgtEl>
                                          <p:spTgt spid="16"/>
                                        </p:tgtEl>
                                        <p:attrNameLst>
                                          <p:attrName>style.visibility</p:attrName>
                                        </p:attrNameLst>
                                      </p:cBhvr>
                                      <p:to>
                                        <p:strVal val="visible"/>
                                      </p:to>
                                    </p:set>
                                    <p:animEffect transition="in" filter="fade">
                                      <p:cBhvr>
                                        <p:cTn id="67" dur="500"/>
                                        <p:tgtEl>
                                          <p:spTgt spid="16"/>
                                        </p:tgtEl>
                                      </p:cBhvr>
                                    </p:animEffect>
                                  </p:childTnLst>
                                </p:cTn>
                              </p:par>
                            </p:childTnLst>
                          </p:cTn>
                        </p:par>
                        <p:par>
                          <p:cTn id="68" fill="hold">
                            <p:stCondLst>
                              <p:cond delay="4000"/>
                            </p:stCondLst>
                            <p:childTnLst>
                              <p:par>
                                <p:cTn id="69" presetID="10" presetClass="entr" presetSubtype="0" fill="hold" nodeType="afterEffect">
                                  <p:stCondLst>
                                    <p:cond delay="0"/>
                                  </p:stCondLst>
                                  <p:childTnLst>
                                    <p:set>
                                      <p:cBhvr>
                                        <p:cTn id="70" dur="1" fill="hold">
                                          <p:stCondLst>
                                            <p:cond delay="0"/>
                                          </p:stCondLst>
                                        </p:cTn>
                                        <p:tgtEl>
                                          <p:spTgt spid="157"/>
                                        </p:tgtEl>
                                        <p:attrNameLst>
                                          <p:attrName>style.visibility</p:attrName>
                                        </p:attrNameLst>
                                      </p:cBhvr>
                                      <p:to>
                                        <p:strVal val="visible"/>
                                      </p:to>
                                    </p:set>
                                    <p:animEffect transition="in" filter="fade">
                                      <p:cBhvr>
                                        <p:cTn id="71" dur="500"/>
                                        <p:tgtEl>
                                          <p:spTgt spid="157"/>
                                        </p:tgtEl>
                                      </p:cBhvr>
                                    </p:animEffect>
                                  </p:childTnLst>
                                </p:cTn>
                              </p:par>
                              <p:par>
                                <p:cTn id="72" presetID="10" presetClass="entr" presetSubtype="0" fill="hold" nodeType="withEffect">
                                  <p:stCondLst>
                                    <p:cond delay="0"/>
                                  </p:stCondLst>
                                  <p:childTnLst>
                                    <p:set>
                                      <p:cBhvr>
                                        <p:cTn id="73" dur="1" fill="hold">
                                          <p:stCondLst>
                                            <p:cond delay="0"/>
                                          </p:stCondLst>
                                        </p:cTn>
                                        <p:tgtEl>
                                          <p:spTgt spid="159"/>
                                        </p:tgtEl>
                                        <p:attrNameLst>
                                          <p:attrName>style.visibility</p:attrName>
                                        </p:attrNameLst>
                                      </p:cBhvr>
                                      <p:to>
                                        <p:strVal val="visible"/>
                                      </p:to>
                                    </p:set>
                                    <p:animEffect transition="in" filter="fade">
                                      <p:cBhvr>
                                        <p:cTn id="74" dur="500"/>
                                        <p:tgtEl>
                                          <p:spTgt spid="159"/>
                                        </p:tgtEl>
                                      </p:cBhvr>
                                    </p:animEffect>
                                  </p:childTnLst>
                                </p:cTn>
                              </p:par>
                            </p:childTnLst>
                          </p:cTn>
                        </p:par>
                        <p:par>
                          <p:cTn id="75" fill="hold">
                            <p:stCondLst>
                              <p:cond delay="4500"/>
                            </p:stCondLst>
                            <p:childTnLst>
                              <p:par>
                                <p:cTn id="76" presetID="10" presetClass="entr" presetSubtype="0" fill="hold" nodeType="afterEffect">
                                  <p:stCondLst>
                                    <p:cond delay="0"/>
                                  </p:stCondLst>
                                  <p:childTnLst>
                                    <p:set>
                                      <p:cBhvr>
                                        <p:cTn id="77" dur="1" fill="hold">
                                          <p:stCondLst>
                                            <p:cond delay="0"/>
                                          </p:stCondLst>
                                        </p:cTn>
                                        <p:tgtEl>
                                          <p:spTgt spid="306"/>
                                        </p:tgtEl>
                                        <p:attrNameLst>
                                          <p:attrName>style.visibility</p:attrName>
                                        </p:attrNameLst>
                                      </p:cBhvr>
                                      <p:to>
                                        <p:strVal val="visible"/>
                                      </p:to>
                                    </p:set>
                                    <p:animEffect transition="in" filter="fade">
                                      <p:cBhvr>
                                        <p:cTn id="78" dur="500"/>
                                        <p:tgtEl>
                                          <p:spTgt spid="306"/>
                                        </p:tgtEl>
                                      </p:cBhvr>
                                    </p:animEffect>
                                  </p:childTnLst>
                                </p:cTn>
                              </p:par>
                              <p:par>
                                <p:cTn id="79" presetID="10" presetClass="entr" presetSubtype="0" fill="hold" nodeType="withEffect">
                                  <p:stCondLst>
                                    <p:cond delay="0"/>
                                  </p:stCondLst>
                                  <p:childTnLst>
                                    <p:set>
                                      <p:cBhvr>
                                        <p:cTn id="80" dur="1" fill="hold">
                                          <p:stCondLst>
                                            <p:cond delay="0"/>
                                          </p:stCondLst>
                                        </p:cTn>
                                        <p:tgtEl>
                                          <p:spTgt spid="305"/>
                                        </p:tgtEl>
                                        <p:attrNameLst>
                                          <p:attrName>style.visibility</p:attrName>
                                        </p:attrNameLst>
                                      </p:cBhvr>
                                      <p:to>
                                        <p:strVal val="visible"/>
                                      </p:to>
                                    </p:set>
                                    <p:animEffect transition="in" filter="fade">
                                      <p:cBhvr>
                                        <p:cTn id="81" dur="500"/>
                                        <p:tgtEl>
                                          <p:spTgt spid="305"/>
                                        </p:tgtEl>
                                      </p:cBhvr>
                                    </p:animEffect>
                                  </p:childTnLst>
                                </p:cTn>
                              </p:par>
                            </p:childTnLst>
                          </p:cTn>
                        </p:par>
                        <p:par>
                          <p:cTn id="82" fill="hold">
                            <p:stCondLst>
                              <p:cond delay="5000"/>
                            </p:stCondLst>
                            <p:childTnLst>
                              <p:par>
                                <p:cTn id="83" presetID="10" presetClass="entr" presetSubtype="0" fill="hold" nodeType="afterEffect">
                                  <p:stCondLst>
                                    <p:cond delay="0"/>
                                  </p:stCondLst>
                                  <p:childTnLst>
                                    <p:set>
                                      <p:cBhvr>
                                        <p:cTn id="84" dur="1" fill="hold">
                                          <p:stCondLst>
                                            <p:cond delay="0"/>
                                          </p:stCondLst>
                                        </p:cTn>
                                        <p:tgtEl>
                                          <p:spTgt spid="300"/>
                                        </p:tgtEl>
                                        <p:attrNameLst>
                                          <p:attrName>style.visibility</p:attrName>
                                        </p:attrNameLst>
                                      </p:cBhvr>
                                      <p:to>
                                        <p:strVal val="visible"/>
                                      </p:to>
                                    </p:set>
                                    <p:animEffect transition="in" filter="fade">
                                      <p:cBhvr>
                                        <p:cTn id="85" dur="500"/>
                                        <p:tgtEl>
                                          <p:spTgt spid="300"/>
                                        </p:tgtEl>
                                      </p:cBhvr>
                                    </p:animEffect>
                                  </p:childTnLst>
                                </p:cTn>
                              </p:par>
                              <p:par>
                                <p:cTn id="86" presetID="10" presetClass="entr" presetSubtype="0" fill="hold" nodeType="withEffect">
                                  <p:stCondLst>
                                    <p:cond delay="0"/>
                                  </p:stCondLst>
                                  <p:childTnLst>
                                    <p:set>
                                      <p:cBhvr>
                                        <p:cTn id="87" dur="1" fill="hold">
                                          <p:stCondLst>
                                            <p:cond delay="0"/>
                                          </p:stCondLst>
                                        </p:cTn>
                                        <p:tgtEl>
                                          <p:spTgt spid="299"/>
                                        </p:tgtEl>
                                        <p:attrNameLst>
                                          <p:attrName>style.visibility</p:attrName>
                                        </p:attrNameLst>
                                      </p:cBhvr>
                                      <p:to>
                                        <p:strVal val="visible"/>
                                      </p:to>
                                    </p:set>
                                    <p:animEffect transition="in" filter="fade">
                                      <p:cBhvr>
                                        <p:cTn id="88" dur="500"/>
                                        <p:tgtEl>
                                          <p:spTgt spid="299"/>
                                        </p:tgtEl>
                                      </p:cBhvr>
                                    </p:animEffect>
                                  </p:childTnLst>
                                </p:cTn>
                              </p:par>
                            </p:childTnLst>
                          </p:cTn>
                        </p:par>
                        <p:par>
                          <p:cTn id="89" fill="hold">
                            <p:stCondLst>
                              <p:cond delay="5500"/>
                            </p:stCondLst>
                            <p:childTnLst>
                              <p:par>
                                <p:cTn id="90" presetID="53" presetClass="entr" presetSubtype="16" fill="hold" grpId="0" nodeType="afterEffect">
                                  <p:stCondLst>
                                    <p:cond delay="0"/>
                                  </p:stCondLst>
                                  <p:childTnLst>
                                    <p:set>
                                      <p:cBhvr>
                                        <p:cTn id="91" dur="1" fill="hold">
                                          <p:stCondLst>
                                            <p:cond delay="0"/>
                                          </p:stCondLst>
                                        </p:cTn>
                                        <p:tgtEl>
                                          <p:spTgt spid="208"/>
                                        </p:tgtEl>
                                        <p:attrNameLst>
                                          <p:attrName>style.visibility</p:attrName>
                                        </p:attrNameLst>
                                      </p:cBhvr>
                                      <p:to>
                                        <p:strVal val="visible"/>
                                      </p:to>
                                    </p:set>
                                    <p:anim calcmode="lin" valueType="num">
                                      <p:cBhvr>
                                        <p:cTn id="92" dur="250" fill="hold"/>
                                        <p:tgtEl>
                                          <p:spTgt spid="208"/>
                                        </p:tgtEl>
                                        <p:attrNameLst>
                                          <p:attrName>ppt_w</p:attrName>
                                        </p:attrNameLst>
                                      </p:cBhvr>
                                      <p:tavLst>
                                        <p:tav tm="0">
                                          <p:val>
                                            <p:fltVal val="0"/>
                                          </p:val>
                                        </p:tav>
                                        <p:tav tm="100000">
                                          <p:val>
                                            <p:strVal val="#ppt_w"/>
                                          </p:val>
                                        </p:tav>
                                      </p:tavLst>
                                    </p:anim>
                                    <p:anim calcmode="lin" valueType="num">
                                      <p:cBhvr>
                                        <p:cTn id="93" dur="250" fill="hold"/>
                                        <p:tgtEl>
                                          <p:spTgt spid="208"/>
                                        </p:tgtEl>
                                        <p:attrNameLst>
                                          <p:attrName>ppt_h</p:attrName>
                                        </p:attrNameLst>
                                      </p:cBhvr>
                                      <p:tavLst>
                                        <p:tav tm="0">
                                          <p:val>
                                            <p:fltVal val="0"/>
                                          </p:val>
                                        </p:tav>
                                        <p:tav tm="100000">
                                          <p:val>
                                            <p:strVal val="#ppt_h"/>
                                          </p:val>
                                        </p:tav>
                                      </p:tavLst>
                                    </p:anim>
                                    <p:animEffect transition="in" filter="fade">
                                      <p:cBhvr>
                                        <p:cTn id="94" dur="250"/>
                                        <p:tgtEl>
                                          <p:spTgt spid="208"/>
                                        </p:tgtEl>
                                      </p:cBhvr>
                                    </p:animEffect>
                                  </p:childTnLst>
                                </p:cTn>
                              </p:par>
                            </p:childTnLst>
                          </p:cTn>
                        </p:par>
                        <p:par>
                          <p:cTn id="95" fill="hold">
                            <p:stCondLst>
                              <p:cond delay="5750"/>
                            </p:stCondLst>
                            <p:childTnLst>
                              <p:par>
                                <p:cTn id="96" presetID="53" presetClass="entr" presetSubtype="16" fill="hold" grpId="0" nodeType="afterEffect">
                                  <p:stCondLst>
                                    <p:cond delay="0"/>
                                  </p:stCondLst>
                                  <p:childTnLst>
                                    <p:set>
                                      <p:cBhvr>
                                        <p:cTn id="97" dur="1" fill="hold">
                                          <p:stCondLst>
                                            <p:cond delay="0"/>
                                          </p:stCondLst>
                                        </p:cTn>
                                        <p:tgtEl>
                                          <p:spTgt spid="210"/>
                                        </p:tgtEl>
                                        <p:attrNameLst>
                                          <p:attrName>style.visibility</p:attrName>
                                        </p:attrNameLst>
                                      </p:cBhvr>
                                      <p:to>
                                        <p:strVal val="visible"/>
                                      </p:to>
                                    </p:set>
                                    <p:anim calcmode="lin" valueType="num">
                                      <p:cBhvr>
                                        <p:cTn id="98" dur="250" fill="hold"/>
                                        <p:tgtEl>
                                          <p:spTgt spid="210"/>
                                        </p:tgtEl>
                                        <p:attrNameLst>
                                          <p:attrName>ppt_w</p:attrName>
                                        </p:attrNameLst>
                                      </p:cBhvr>
                                      <p:tavLst>
                                        <p:tav tm="0">
                                          <p:val>
                                            <p:fltVal val="0"/>
                                          </p:val>
                                        </p:tav>
                                        <p:tav tm="100000">
                                          <p:val>
                                            <p:strVal val="#ppt_w"/>
                                          </p:val>
                                        </p:tav>
                                      </p:tavLst>
                                    </p:anim>
                                    <p:anim calcmode="lin" valueType="num">
                                      <p:cBhvr>
                                        <p:cTn id="99" dur="250" fill="hold"/>
                                        <p:tgtEl>
                                          <p:spTgt spid="210"/>
                                        </p:tgtEl>
                                        <p:attrNameLst>
                                          <p:attrName>ppt_h</p:attrName>
                                        </p:attrNameLst>
                                      </p:cBhvr>
                                      <p:tavLst>
                                        <p:tav tm="0">
                                          <p:val>
                                            <p:fltVal val="0"/>
                                          </p:val>
                                        </p:tav>
                                        <p:tav tm="100000">
                                          <p:val>
                                            <p:strVal val="#ppt_h"/>
                                          </p:val>
                                        </p:tav>
                                      </p:tavLst>
                                    </p:anim>
                                    <p:animEffect transition="in" filter="fade">
                                      <p:cBhvr>
                                        <p:cTn id="100" dur="250"/>
                                        <p:tgtEl>
                                          <p:spTgt spid="210"/>
                                        </p:tgtEl>
                                      </p:cBhvr>
                                    </p:animEffect>
                                  </p:childTnLst>
                                </p:cTn>
                              </p:par>
                            </p:childTnLst>
                          </p:cTn>
                        </p:par>
                        <p:par>
                          <p:cTn id="101" fill="hold">
                            <p:stCondLst>
                              <p:cond delay="6000"/>
                            </p:stCondLst>
                            <p:childTnLst>
                              <p:par>
                                <p:cTn id="102" presetID="53" presetClass="entr" presetSubtype="16" fill="hold" grpId="0" nodeType="afterEffect">
                                  <p:stCondLst>
                                    <p:cond delay="0"/>
                                  </p:stCondLst>
                                  <p:childTnLst>
                                    <p:set>
                                      <p:cBhvr>
                                        <p:cTn id="103" dur="1" fill="hold">
                                          <p:stCondLst>
                                            <p:cond delay="0"/>
                                          </p:stCondLst>
                                        </p:cTn>
                                        <p:tgtEl>
                                          <p:spTgt spid="215"/>
                                        </p:tgtEl>
                                        <p:attrNameLst>
                                          <p:attrName>style.visibility</p:attrName>
                                        </p:attrNameLst>
                                      </p:cBhvr>
                                      <p:to>
                                        <p:strVal val="visible"/>
                                      </p:to>
                                    </p:set>
                                    <p:anim calcmode="lin" valueType="num">
                                      <p:cBhvr>
                                        <p:cTn id="104" dur="250" fill="hold"/>
                                        <p:tgtEl>
                                          <p:spTgt spid="215"/>
                                        </p:tgtEl>
                                        <p:attrNameLst>
                                          <p:attrName>ppt_w</p:attrName>
                                        </p:attrNameLst>
                                      </p:cBhvr>
                                      <p:tavLst>
                                        <p:tav tm="0">
                                          <p:val>
                                            <p:fltVal val="0"/>
                                          </p:val>
                                        </p:tav>
                                        <p:tav tm="100000">
                                          <p:val>
                                            <p:strVal val="#ppt_w"/>
                                          </p:val>
                                        </p:tav>
                                      </p:tavLst>
                                    </p:anim>
                                    <p:anim calcmode="lin" valueType="num">
                                      <p:cBhvr>
                                        <p:cTn id="105" dur="250" fill="hold"/>
                                        <p:tgtEl>
                                          <p:spTgt spid="215"/>
                                        </p:tgtEl>
                                        <p:attrNameLst>
                                          <p:attrName>ppt_h</p:attrName>
                                        </p:attrNameLst>
                                      </p:cBhvr>
                                      <p:tavLst>
                                        <p:tav tm="0">
                                          <p:val>
                                            <p:fltVal val="0"/>
                                          </p:val>
                                        </p:tav>
                                        <p:tav tm="100000">
                                          <p:val>
                                            <p:strVal val="#ppt_h"/>
                                          </p:val>
                                        </p:tav>
                                      </p:tavLst>
                                    </p:anim>
                                    <p:animEffect transition="in" filter="fade">
                                      <p:cBhvr>
                                        <p:cTn id="106" dur="250"/>
                                        <p:tgtEl>
                                          <p:spTgt spid="215"/>
                                        </p:tgtEl>
                                      </p:cBhvr>
                                    </p:animEffect>
                                  </p:childTnLst>
                                </p:cTn>
                              </p:par>
                            </p:childTnLst>
                          </p:cTn>
                        </p:par>
                        <p:par>
                          <p:cTn id="107" fill="hold">
                            <p:stCondLst>
                              <p:cond delay="6250"/>
                            </p:stCondLst>
                            <p:childTnLst>
                              <p:par>
                                <p:cTn id="108" presetID="53" presetClass="entr" presetSubtype="16" fill="hold" grpId="0" nodeType="afterEffect">
                                  <p:stCondLst>
                                    <p:cond delay="0"/>
                                  </p:stCondLst>
                                  <p:childTnLst>
                                    <p:set>
                                      <p:cBhvr>
                                        <p:cTn id="109" dur="1" fill="hold">
                                          <p:stCondLst>
                                            <p:cond delay="0"/>
                                          </p:stCondLst>
                                        </p:cTn>
                                        <p:tgtEl>
                                          <p:spTgt spid="216"/>
                                        </p:tgtEl>
                                        <p:attrNameLst>
                                          <p:attrName>style.visibility</p:attrName>
                                        </p:attrNameLst>
                                      </p:cBhvr>
                                      <p:to>
                                        <p:strVal val="visible"/>
                                      </p:to>
                                    </p:set>
                                    <p:anim calcmode="lin" valueType="num">
                                      <p:cBhvr>
                                        <p:cTn id="110" dur="250" fill="hold"/>
                                        <p:tgtEl>
                                          <p:spTgt spid="216"/>
                                        </p:tgtEl>
                                        <p:attrNameLst>
                                          <p:attrName>ppt_w</p:attrName>
                                        </p:attrNameLst>
                                      </p:cBhvr>
                                      <p:tavLst>
                                        <p:tav tm="0">
                                          <p:val>
                                            <p:fltVal val="0"/>
                                          </p:val>
                                        </p:tav>
                                        <p:tav tm="100000">
                                          <p:val>
                                            <p:strVal val="#ppt_w"/>
                                          </p:val>
                                        </p:tav>
                                      </p:tavLst>
                                    </p:anim>
                                    <p:anim calcmode="lin" valueType="num">
                                      <p:cBhvr>
                                        <p:cTn id="111" dur="250" fill="hold"/>
                                        <p:tgtEl>
                                          <p:spTgt spid="216"/>
                                        </p:tgtEl>
                                        <p:attrNameLst>
                                          <p:attrName>ppt_h</p:attrName>
                                        </p:attrNameLst>
                                      </p:cBhvr>
                                      <p:tavLst>
                                        <p:tav tm="0">
                                          <p:val>
                                            <p:fltVal val="0"/>
                                          </p:val>
                                        </p:tav>
                                        <p:tav tm="100000">
                                          <p:val>
                                            <p:strVal val="#ppt_h"/>
                                          </p:val>
                                        </p:tav>
                                      </p:tavLst>
                                    </p:anim>
                                    <p:animEffect transition="in" filter="fade">
                                      <p:cBhvr>
                                        <p:cTn id="112" dur="250"/>
                                        <p:tgtEl>
                                          <p:spTgt spid="216"/>
                                        </p:tgtEl>
                                      </p:cBhvr>
                                    </p:animEffect>
                                  </p:childTnLst>
                                </p:cTn>
                              </p:par>
                            </p:childTnLst>
                          </p:cTn>
                        </p:par>
                        <p:par>
                          <p:cTn id="113" fill="hold">
                            <p:stCondLst>
                              <p:cond delay="6500"/>
                            </p:stCondLst>
                            <p:childTnLst>
                              <p:par>
                                <p:cTn id="114" presetID="16" presetClass="entr" presetSubtype="37" fill="hold" nodeType="afterEffect">
                                  <p:stCondLst>
                                    <p:cond delay="0"/>
                                  </p:stCondLst>
                                  <p:childTnLst>
                                    <p:set>
                                      <p:cBhvr>
                                        <p:cTn id="115" dur="1" fill="hold">
                                          <p:stCondLst>
                                            <p:cond delay="0"/>
                                          </p:stCondLst>
                                        </p:cTn>
                                        <p:tgtEl>
                                          <p:spTgt spid="277"/>
                                        </p:tgtEl>
                                        <p:attrNameLst>
                                          <p:attrName>style.visibility</p:attrName>
                                        </p:attrNameLst>
                                      </p:cBhvr>
                                      <p:to>
                                        <p:strVal val="visible"/>
                                      </p:to>
                                    </p:set>
                                    <p:animEffect transition="in" filter="barn(outVertical)">
                                      <p:cBhvr>
                                        <p:cTn id="116" dur="500"/>
                                        <p:tgtEl>
                                          <p:spTgt spid="277"/>
                                        </p:tgtEl>
                                      </p:cBhvr>
                                    </p:animEffect>
                                  </p:childTnLst>
                                </p:cTn>
                              </p:par>
                              <p:par>
                                <p:cTn id="117" presetID="10" presetClass="entr" presetSubtype="0" fill="hold" grpId="0" nodeType="withEffect">
                                  <p:stCondLst>
                                    <p:cond delay="0"/>
                                  </p:stCondLst>
                                  <p:childTnLst>
                                    <p:set>
                                      <p:cBhvr>
                                        <p:cTn id="118" dur="1" fill="hold">
                                          <p:stCondLst>
                                            <p:cond delay="0"/>
                                          </p:stCondLst>
                                        </p:cTn>
                                        <p:tgtEl>
                                          <p:spTgt spid="293"/>
                                        </p:tgtEl>
                                        <p:attrNameLst>
                                          <p:attrName>style.visibility</p:attrName>
                                        </p:attrNameLst>
                                      </p:cBhvr>
                                      <p:to>
                                        <p:strVal val="visible"/>
                                      </p:to>
                                    </p:set>
                                    <p:animEffect transition="in" filter="fade">
                                      <p:cBhvr>
                                        <p:cTn id="119" dur="500"/>
                                        <p:tgtEl>
                                          <p:spTgt spid="293"/>
                                        </p:tgtEl>
                                      </p:cBhvr>
                                    </p:animEffect>
                                  </p:childTnLst>
                                </p:cTn>
                              </p:par>
                            </p:childTnLst>
                          </p:cTn>
                        </p:par>
                      </p:childTnLst>
                    </p:cTn>
                  </p:par>
                  <p:par>
                    <p:cTn id="120" fill="hold">
                      <p:stCondLst>
                        <p:cond delay="indefinite"/>
                      </p:stCondLst>
                      <p:childTnLst>
                        <p:par>
                          <p:cTn id="121" fill="hold">
                            <p:stCondLst>
                              <p:cond delay="0"/>
                            </p:stCondLst>
                            <p:childTnLst>
                              <p:par>
                                <p:cTn id="122" presetID="10" presetClass="entr" presetSubtype="0" fill="hold" grpId="0" nodeType="clickEffect">
                                  <p:stCondLst>
                                    <p:cond delay="0"/>
                                  </p:stCondLst>
                                  <p:childTnLst>
                                    <p:set>
                                      <p:cBhvr>
                                        <p:cTn id="123" dur="1" fill="hold">
                                          <p:stCondLst>
                                            <p:cond delay="0"/>
                                          </p:stCondLst>
                                        </p:cTn>
                                        <p:tgtEl>
                                          <p:spTgt spid="292"/>
                                        </p:tgtEl>
                                        <p:attrNameLst>
                                          <p:attrName>style.visibility</p:attrName>
                                        </p:attrNameLst>
                                      </p:cBhvr>
                                      <p:to>
                                        <p:strVal val="visible"/>
                                      </p:to>
                                    </p:set>
                                    <p:animEffect transition="in" filter="fade">
                                      <p:cBhvr>
                                        <p:cTn id="124" dur="500"/>
                                        <p:tgtEl>
                                          <p:spTgt spid="292"/>
                                        </p:tgtEl>
                                      </p:cBhvr>
                                    </p:animEffect>
                                  </p:childTnLst>
                                </p:cTn>
                              </p:par>
                              <p:par>
                                <p:cTn id="125" presetID="10" presetClass="entr" presetSubtype="0" fill="hold" nodeType="withEffect">
                                  <p:stCondLst>
                                    <p:cond delay="0"/>
                                  </p:stCondLst>
                                  <p:childTnLst>
                                    <p:set>
                                      <p:cBhvr>
                                        <p:cTn id="126" dur="1" fill="hold">
                                          <p:stCondLst>
                                            <p:cond delay="0"/>
                                          </p:stCondLst>
                                        </p:cTn>
                                        <p:tgtEl>
                                          <p:spTgt spid="307"/>
                                        </p:tgtEl>
                                        <p:attrNameLst>
                                          <p:attrName>style.visibility</p:attrName>
                                        </p:attrNameLst>
                                      </p:cBhvr>
                                      <p:to>
                                        <p:strVal val="visible"/>
                                      </p:to>
                                    </p:set>
                                    <p:animEffect transition="in" filter="fade">
                                      <p:cBhvr>
                                        <p:cTn id="127" dur="500"/>
                                        <p:tgtEl>
                                          <p:spTgt spid="307"/>
                                        </p:tgtEl>
                                      </p:cBhvr>
                                    </p:animEffect>
                                  </p:childTnLst>
                                </p:cTn>
                              </p:par>
                              <p:par>
                                <p:cTn id="128" presetID="10" presetClass="entr" presetSubtype="0" fill="hold" nodeType="withEffect">
                                  <p:stCondLst>
                                    <p:cond delay="0"/>
                                  </p:stCondLst>
                                  <p:childTnLst>
                                    <p:set>
                                      <p:cBhvr>
                                        <p:cTn id="129" dur="1" fill="hold">
                                          <p:stCondLst>
                                            <p:cond delay="0"/>
                                          </p:stCondLst>
                                        </p:cTn>
                                        <p:tgtEl>
                                          <p:spTgt spid="251"/>
                                        </p:tgtEl>
                                        <p:attrNameLst>
                                          <p:attrName>style.visibility</p:attrName>
                                        </p:attrNameLst>
                                      </p:cBhvr>
                                      <p:to>
                                        <p:strVal val="visible"/>
                                      </p:to>
                                    </p:set>
                                    <p:animEffect transition="in" filter="fade">
                                      <p:cBhvr>
                                        <p:cTn id="130" dur="500"/>
                                        <p:tgtEl>
                                          <p:spTgt spid="251"/>
                                        </p:tgtEl>
                                      </p:cBhvr>
                                    </p:animEffect>
                                  </p:childTnLst>
                                </p:cTn>
                              </p:par>
                              <p:par>
                                <p:cTn id="131" presetID="10" presetClass="entr" presetSubtype="0" fill="hold" grpId="0" nodeType="withEffect">
                                  <p:stCondLst>
                                    <p:cond delay="0"/>
                                  </p:stCondLst>
                                  <p:childTnLst>
                                    <p:set>
                                      <p:cBhvr>
                                        <p:cTn id="132" dur="1" fill="hold">
                                          <p:stCondLst>
                                            <p:cond delay="0"/>
                                          </p:stCondLst>
                                        </p:cTn>
                                        <p:tgtEl>
                                          <p:spTgt spid="252"/>
                                        </p:tgtEl>
                                        <p:attrNameLst>
                                          <p:attrName>style.visibility</p:attrName>
                                        </p:attrNameLst>
                                      </p:cBhvr>
                                      <p:to>
                                        <p:strVal val="visible"/>
                                      </p:to>
                                    </p:set>
                                    <p:animEffect transition="in" filter="fade">
                                      <p:cBhvr>
                                        <p:cTn id="133" dur="500"/>
                                        <p:tgtEl>
                                          <p:spTgt spid="252"/>
                                        </p:tgtEl>
                                      </p:cBhvr>
                                    </p:animEffect>
                                  </p:childTnLst>
                                </p:cTn>
                              </p:par>
                            </p:childTnLst>
                          </p:cTn>
                        </p:par>
                        <p:par>
                          <p:cTn id="134" fill="hold">
                            <p:stCondLst>
                              <p:cond delay="500"/>
                            </p:stCondLst>
                            <p:childTnLst>
                              <p:par>
                                <p:cTn id="135" presetID="10" presetClass="entr" presetSubtype="0" fill="hold" nodeType="afterEffect">
                                  <p:stCondLst>
                                    <p:cond delay="0"/>
                                  </p:stCondLst>
                                  <p:childTnLst>
                                    <p:set>
                                      <p:cBhvr>
                                        <p:cTn id="136" dur="1" fill="hold">
                                          <p:stCondLst>
                                            <p:cond delay="0"/>
                                          </p:stCondLst>
                                        </p:cTn>
                                        <p:tgtEl>
                                          <p:spTgt spid="151"/>
                                        </p:tgtEl>
                                        <p:attrNameLst>
                                          <p:attrName>style.visibility</p:attrName>
                                        </p:attrNameLst>
                                      </p:cBhvr>
                                      <p:to>
                                        <p:strVal val="visible"/>
                                      </p:to>
                                    </p:set>
                                    <p:animEffect transition="in" filter="fade">
                                      <p:cBhvr>
                                        <p:cTn id="137" dur="500"/>
                                        <p:tgtEl>
                                          <p:spTgt spid="151"/>
                                        </p:tgtEl>
                                      </p:cBhvr>
                                    </p:animEffect>
                                  </p:childTnLst>
                                </p:cTn>
                              </p:par>
                              <p:par>
                                <p:cTn id="138" presetID="10" presetClass="entr" presetSubtype="0" fill="hold" nodeType="withEffect">
                                  <p:stCondLst>
                                    <p:cond delay="0"/>
                                  </p:stCondLst>
                                  <p:childTnLst>
                                    <p:set>
                                      <p:cBhvr>
                                        <p:cTn id="139" dur="1" fill="hold">
                                          <p:stCondLst>
                                            <p:cond delay="0"/>
                                          </p:stCondLst>
                                        </p:cTn>
                                        <p:tgtEl>
                                          <p:spTgt spid="152"/>
                                        </p:tgtEl>
                                        <p:attrNameLst>
                                          <p:attrName>style.visibility</p:attrName>
                                        </p:attrNameLst>
                                      </p:cBhvr>
                                      <p:to>
                                        <p:strVal val="visible"/>
                                      </p:to>
                                    </p:set>
                                    <p:animEffect transition="in" filter="fade">
                                      <p:cBhvr>
                                        <p:cTn id="140" dur="500"/>
                                        <p:tgtEl>
                                          <p:spTgt spid="152"/>
                                        </p:tgtEl>
                                      </p:cBhvr>
                                    </p:animEffect>
                                  </p:childTnLst>
                                </p:cTn>
                              </p:par>
                            </p:childTnLst>
                          </p:cTn>
                        </p:par>
                        <p:par>
                          <p:cTn id="141" fill="hold">
                            <p:stCondLst>
                              <p:cond delay="1000"/>
                            </p:stCondLst>
                            <p:childTnLst>
                              <p:par>
                                <p:cTn id="142" presetID="22" presetClass="entr" presetSubtype="1" fill="hold" nodeType="afterEffect">
                                  <p:stCondLst>
                                    <p:cond delay="0"/>
                                  </p:stCondLst>
                                  <p:childTnLst>
                                    <p:set>
                                      <p:cBhvr>
                                        <p:cTn id="143" dur="1" fill="hold">
                                          <p:stCondLst>
                                            <p:cond delay="0"/>
                                          </p:stCondLst>
                                        </p:cTn>
                                        <p:tgtEl>
                                          <p:spTgt spid="178"/>
                                        </p:tgtEl>
                                        <p:attrNameLst>
                                          <p:attrName>style.visibility</p:attrName>
                                        </p:attrNameLst>
                                      </p:cBhvr>
                                      <p:to>
                                        <p:strVal val="visible"/>
                                      </p:to>
                                    </p:set>
                                    <p:animEffect transition="in" filter="wipe(up)">
                                      <p:cBhvr>
                                        <p:cTn id="144" dur="500"/>
                                        <p:tgtEl>
                                          <p:spTgt spid="178"/>
                                        </p:tgtEl>
                                      </p:cBhvr>
                                    </p:animEffect>
                                  </p:childTnLst>
                                </p:cTn>
                              </p:par>
                              <p:par>
                                <p:cTn id="145" presetID="10" presetClass="entr" presetSubtype="0" fill="hold" nodeType="withEffect">
                                  <p:stCondLst>
                                    <p:cond delay="0"/>
                                  </p:stCondLst>
                                  <p:childTnLst>
                                    <p:set>
                                      <p:cBhvr>
                                        <p:cTn id="146" dur="1" fill="hold">
                                          <p:stCondLst>
                                            <p:cond delay="0"/>
                                          </p:stCondLst>
                                        </p:cTn>
                                        <p:tgtEl>
                                          <p:spTgt spid="4"/>
                                        </p:tgtEl>
                                        <p:attrNameLst>
                                          <p:attrName>style.visibility</p:attrName>
                                        </p:attrNameLst>
                                      </p:cBhvr>
                                      <p:to>
                                        <p:strVal val="visible"/>
                                      </p:to>
                                    </p:set>
                                    <p:animEffect transition="in" filter="fade">
                                      <p:cBhvr>
                                        <p:cTn id="147" dur="500"/>
                                        <p:tgtEl>
                                          <p:spTgt spid="4"/>
                                        </p:tgtEl>
                                      </p:cBhvr>
                                    </p:animEffect>
                                  </p:childTnLst>
                                </p:cTn>
                              </p:par>
                              <p:par>
                                <p:cTn id="148" presetID="22" presetClass="entr" presetSubtype="1" fill="hold" nodeType="withEffect">
                                  <p:stCondLst>
                                    <p:cond delay="0"/>
                                  </p:stCondLst>
                                  <p:childTnLst>
                                    <p:set>
                                      <p:cBhvr>
                                        <p:cTn id="149" dur="1" fill="hold">
                                          <p:stCondLst>
                                            <p:cond delay="0"/>
                                          </p:stCondLst>
                                        </p:cTn>
                                        <p:tgtEl>
                                          <p:spTgt spid="181"/>
                                        </p:tgtEl>
                                        <p:attrNameLst>
                                          <p:attrName>style.visibility</p:attrName>
                                        </p:attrNameLst>
                                      </p:cBhvr>
                                      <p:to>
                                        <p:strVal val="visible"/>
                                      </p:to>
                                    </p:set>
                                    <p:animEffect transition="in" filter="wipe(up)">
                                      <p:cBhvr>
                                        <p:cTn id="150" dur="500"/>
                                        <p:tgtEl>
                                          <p:spTgt spid="181"/>
                                        </p:tgtEl>
                                      </p:cBhvr>
                                    </p:animEffect>
                                  </p:childTnLst>
                                </p:cTn>
                              </p:par>
                            </p:childTnLst>
                          </p:cTn>
                        </p:par>
                        <p:par>
                          <p:cTn id="151" fill="hold">
                            <p:stCondLst>
                              <p:cond delay="1500"/>
                            </p:stCondLst>
                            <p:childTnLst>
                              <p:par>
                                <p:cTn id="152" presetID="53" presetClass="entr" presetSubtype="16" fill="hold" grpId="0" nodeType="afterEffect">
                                  <p:stCondLst>
                                    <p:cond delay="0"/>
                                  </p:stCondLst>
                                  <p:childTnLst>
                                    <p:set>
                                      <p:cBhvr>
                                        <p:cTn id="153" dur="1" fill="hold">
                                          <p:stCondLst>
                                            <p:cond delay="0"/>
                                          </p:stCondLst>
                                        </p:cTn>
                                        <p:tgtEl>
                                          <p:spTgt spid="160"/>
                                        </p:tgtEl>
                                        <p:attrNameLst>
                                          <p:attrName>style.visibility</p:attrName>
                                        </p:attrNameLst>
                                      </p:cBhvr>
                                      <p:to>
                                        <p:strVal val="visible"/>
                                      </p:to>
                                    </p:set>
                                    <p:anim calcmode="lin" valueType="num">
                                      <p:cBhvr>
                                        <p:cTn id="154" dur="250" fill="hold"/>
                                        <p:tgtEl>
                                          <p:spTgt spid="160"/>
                                        </p:tgtEl>
                                        <p:attrNameLst>
                                          <p:attrName>ppt_w</p:attrName>
                                        </p:attrNameLst>
                                      </p:cBhvr>
                                      <p:tavLst>
                                        <p:tav tm="0">
                                          <p:val>
                                            <p:fltVal val="0"/>
                                          </p:val>
                                        </p:tav>
                                        <p:tav tm="100000">
                                          <p:val>
                                            <p:strVal val="#ppt_w"/>
                                          </p:val>
                                        </p:tav>
                                      </p:tavLst>
                                    </p:anim>
                                    <p:anim calcmode="lin" valueType="num">
                                      <p:cBhvr>
                                        <p:cTn id="155" dur="250" fill="hold"/>
                                        <p:tgtEl>
                                          <p:spTgt spid="160"/>
                                        </p:tgtEl>
                                        <p:attrNameLst>
                                          <p:attrName>ppt_h</p:attrName>
                                        </p:attrNameLst>
                                      </p:cBhvr>
                                      <p:tavLst>
                                        <p:tav tm="0">
                                          <p:val>
                                            <p:fltVal val="0"/>
                                          </p:val>
                                        </p:tav>
                                        <p:tav tm="100000">
                                          <p:val>
                                            <p:strVal val="#ppt_h"/>
                                          </p:val>
                                        </p:tav>
                                      </p:tavLst>
                                    </p:anim>
                                    <p:animEffect transition="in" filter="fade">
                                      <p:cBhvr>
                                        <p:cTn id="156" dur="250"/>
                                        <p:tgtEl>
                                          <p:spTgt spid="160"/>
                                        </p:tgtEl>
                                      </p:cBhvr>
                                    </p:animEffect>
                                  </p:childTnLst>
                                </p:cTn>
                              </p:par>
                            </p:childTnLst>
                          </p:cTn>
                        </p:par>
                        <p:par>
                          <p:cTn id="157" fill="hold">
                            <p:stCondLst>
                              <p:cond delay="1750"/>
                            </p:stCondLst>
                            <p:childTnLst>
                              <p:par>
                                <p:cTn id="158" presetID="53" presetClass="entr" presetSubtype="16" fill="hold" grpId="0" nodeType="afterEffect">
                                  <p:stCondLst>
                                    <p:cond delay="0"/>
                                  </p:stCondLst>
                                  <p:childTnLst>
                                    <p:set>
                                      <p:cBhvr>
                                        <p:cTn id="159" dur="1" fill="hold">
                                          <p:stCondLst>
                                            <p:cond delay="0"/>
                                          </p:stCondLst>
                                        </p:cTn>
                                        <p:tgtEl>
                                          <p:spTgt spid="161"/>
                                        </p:tgtEl>
                                        <p:attrNameLst>
                                          <p:attrName>style.visibility</p:attrName>
                                        </p:attrNameLst>
                                      </p:cBhvr>
                                      <p:to>
                                        <p:strVal val="visible"/>
                                      </p:to>
                                    </p:set>
                                    <p:anim calcmode="lin" valueType="num">
                                      <p:cBhvr>
                                        <p:cTn id="160" dur="250" fill="hold"/>
                                        <p:tgtEl>
                                          <p:spTgt spid="161"/>
                                        </p:tgtEl>
                                        <p:attrNameLst>
                                          <p:attrName>ppt_w</p:attrName>
                                        </p:attrNameLst>
                                      </p:cBhvr>
                                      <p:tavLst>
                                        <p:tav tm="0">
                                          <p:val>
                                            <p:fltVal val="0"/>
                                          </p:val>
                                        </p:tav>
                                        <p:tav tm="100000">
                                          <p:val>
                                            <p:strVal val="#ppt_w"/>
                                          </p:val>
                                        </p:tav>
                                      </p:tavLst>
                                    </p:anim>
                                    <p:anim calcmode="lin" valueType="num">
                                      <p:cBhvr>
                                        <p:cTn id="161" dur="250" fill="hold"/>
                                        <p:tgtEl>
                                          <p:spTgt spid="161"/>
                                        </p:tgtEl>
                                        <p:attrNameLst>
                                          <p:attrName>ppt_h</p:attrName>
                                        </p:attrNameLst>
                                      </p:cBhvr>
                                      <p:tavLst>
                                        <p:tav tm="0">
                                          <p:val>
                                            <p:fltVal val="0"/>
                                          </p:val>
                                        </p:tav>
                                        <p:tav tm="100000">
                                          <p:val>
                                            <p:strVal val="#ppt_h"/>
                                          </p:val>
                                        </p:tav>
                                      </p:tavLst>
                                    </p:anim>
                                    <p:animEffect transition="in" filter="fade">
                                      <p:cBhvr>
                                        <p:cTn id="162" dur="250"/>
                                        <p:tgtEl>
                                          <p:spTgt spid="161"/>
                                        </p:tgtEl>
                                      </p:cBhvr>
                                    </p:animEffect>
                                  </p:childTnLst>
                                </p:cTn>
                              </p:par>
                            </p:childTnLst>
                          </p:cTn>
                        </p:par>
                        <p:par>
                          <p:cTn id="163" fill="hold">
                            <p:stCondLst>
                              <p:cond delay="2000"/>
                            </p:stCondLst>
                            <p:childTnLst>
                              <p:par>
                                <p:cTn id="164" presetID="53" presetClass="entr" presetSubtype="16" fill="hold" grpId="0" nodeType="afterEffect">
                                  <p:stCondLst>
                                    <p:cond delay="0"/>
                                  </p:stCondLst>
                                  <p:childTnLst>
                                    <p:set>
                                      <p:cBhvr>
                                        <p:cTn id="165" dur="1" fill="hold">
                                          <p:stCondLst>
                                            <p:cond delay="0"/>
                                          </p:stCondLst>
                                        </p:cTn>
                                        <p:tgtEl>
                                          <p:spTgt spid="162"/>
                                        </p:tgtEl>
                                        <p:attrNameLst>
                                          <p:attrName>style.visibility</p:attrName>
                                        </p:attrNameLst>
                                      </p:cBhvr>
                                      <p:to>
                                        <p:strVal val="visible"/>
                                      </p:to>
                                    </p:set>
                                    <p:anim calcmode="lin" valueType="num">
                                      <p:cBhvr>
                                        <p:cTn id="166" dur="250" fill="hold"/>
                                        <p:tgtEl>
                                          <p:spTgt spid="162"/>
                                        </p:tgtEl>
                                        <p:attrNameLst>
                                          <p:attrName>ppt_w</p:attrName>
                                        </p:attrNameLst>
                                      </p:cBhvr>
                                      <p:tavLst>
                                        <p:tav tm="0">
                                          <p:val>
                                            <p:fltVal val="0"/>
                                          </p:val>
                                        </p:tav>
                                        <p:tav tm="100000">
                                          <p:val>
                                            <p:strVal val="#ppt_w"/>
                                          </p:val>
                                        </p:tav>
                                      </p:tavLst>
                                    </p:anim>
                                    <p:anim calcmode="lin" valueType="num">
                                      <p:cBhvr>
                                        <p:cTn id="167" dur="250" fill="hold"/>
                                        <p:tgtEl>
                                          <p:spTgt spid="162"/>
                                        </p:tgtEl>
                                        <p:attrNameLst>
                                          <p:attrName>ppt_h</p:attrName>
                                        </p:attrNameLst>
                                      </p:cBhvr>
                                      <p:tavLst>
                                        <p:tav tm="0">
                                          <p:val>
                                            <p:fltVal val="0"/>
                                          </p:val>
                                        </p:tav>
                                        <p:tav tm="100000">
                                          <p:val>
                                            <p:strVal val="#ppt_h"/>
                                          </p:val>
                                        </p:tav>
                                      </p:tavLst>
                                    </p:anim>
                                    <p:animEffect transition="in" filter="fade">
                                      <p:cBhvr>
                                        <p:cTn id="168" dur="250"/>
                                        <p:tgtEl>
                                          <p:spTgt spid="162"/>
                                        </p:tgtEl>
                                      </p:cBhvr>
                                    </p:animEffect>
                                  </p:childTnLst>
                                </p:cTn>
                              </p:par>
                            </p:childTnLst>
                          </p:cTn>
                        </p:par>
                        <p:par>
                          <p:cTn id="169" fill="hold">
                            <p:stCondLst>
                              <p:cond delay="2250"/>
                            </p:stCondLst>
                            <p:childTnLst>
                              <p:par>
                                <p:cTn id="170" presetID="53" presetClass="entr" presetSubtype="16" fill="hold" grpId="0" nodeType="afterEffect">
                                  <p:stCondLst>
                                    <p:cond delay="0"/>
                                  </p:stCondLst>
                                  <p:childTnLst>
                                    <p:set>
                                      <p:cBhvr>
                                        <p:cTn id="171" dur="1" fill="hold">
                                          <p:stCondLst>
                                            <p:cond delay="0"/>
                                          </p:stCondLst>
                                        </p:cTn>
                                        <p:tgtEl>
                                          <p:spTgt spid="164"/>
                                        </p:tgtEl>
                                        <p:attrNameLst>
                                          <p:attrName>style.visibility</p:attrName>
                                        </p:attrNameLst>
                                      </p:cBhvr>
                                      <p:to>
                                        <p:strVal val="visible"/>
                                      </p:to>
                                    </p:set>
                                    <p:anim calcmode="lin" valueType="num">
                                      <p:cBhvr>
                                        <p:cTn id="172" dur="250" fill="hold"/>
                                        <p:tgtEl>
                                          <p:spTgt spid="164"/>
                                        </p:tgtEl>
                                        <p:attrNameLst>
                                          <p:attrName>ppt_w</p:attrName>
                                        </p:attrNameLst>
                                      </p:cBhvr>
                                      <p:tavLst>
                                        <p:tav tm="0">
                                          <p:val>
                                            <p:fltVal val="0"/>
                                          </p:val>
                                        </p:tav>
                                        <p:tav tm="100000">
                                          <p:val>
                                            <p:strVal val="#ppt_w"/>
                                          </p:val>
                                        </p:tav>
                                      </p:tavLst>
                                    </p:anim>
                                    <p:anim calcmode="lin" valueType="num">
                                      <p:cBhvr>
                                        <p:cTn id="173" dur="250" fill="hold"/>
                                        <p:tgtEl>
                                          <p:spTgt spid="164"/>
                                        </p:tgtEl>
                                        <p:attrNameLst>
                                          <p:attrName>ppt_h</p:attrName>
                                        </p:attrNameLst>
                                      </p:cBhvr>
                                      <p:tavLst>
                                        <p:tav tm="0">
                                          <p:val>
                                            <p:fltVal val="0"/>
                                          </p:val>
                                        </p:tav>
                                        <p:tav tm="100000">
                                          <p:val>
                                            <p:strVal val="#ppt_h"/>
                                          </p:val>
                                        </p:tav>
                                      </p:tavLst>
                                    </p:anim>
                                    <p:animEffect transition="in" filter="fade">
                                      <p:cBhvr>
                                        <p:cTn id="174" dur="250"/>
                                        <p:tgtEl>
                                          <p:spTgt spid="1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08" grpId="0" animBg="1"/>
      <p:bldP spid="210" grpId="0" animBg="1"/>
      <p:bldP spid="215" grpId="0" animBg="1"/>
      <p:bldP spid="216" grpId="0" animBg="1"/>
      <p:bldP spid="252" grpId="0"/>
      <p:bldP spid="291" grpId="0" animBg="1"/>
      <p:bldP spid="292" grpId="0" animBg="1"/>
      <p:bldP spid="293" grpId="0" animBg="1"/>
      <p:bldP spid="160" grpId="0" animBg="1"/>
      <p:bldP spid="161" grpId="0" animBg="1"/>
      <p:bldP spid="162" grpId="0" animBg="1"/>
      <p:bldP spid="164"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itle 43">
            <a:extLst>
              <a:ext uri="{FF2B5EF4-FFF2-40B4-BE49-F238E27FC236}">
                <a16:creationId xmlns:a16="http://schemas.microsoft.com/office/drawing/2014/main" id="{5C9CF16A-E68A-47A2-825C-9EF2DBFAB9D2}"/>
              </a:ext>
            </a:extLst>
          </p:cNvPr>
          <p:cNvSpPr>
            <a:spLocks noGrp="1"/>
          </p:cNvSpPr>
          <p:nvPr>
            <p:ph type="title"/>
          </p:nvPr>
        </p:nvSpPr>
        <p:spPr>
          <a:xfrm>
            <a:off x="1414911" y="463193"/>
            <a:ext cx="10059922" cy="553998"/>
          </a:xfrm>
        </p:spPr>
        <p:txBody>
          <a:bodyPr>
            <a:normAutofit fontScale="90000"/>
          </a:bodyPr>
          <a:lstStyle/>
          <a:p>
            <a:r>
              <a:rPr lang="en-US"/>
              <a:t>North/South Traffic in AKS with Azure Firewall</a:t>
            </a:r>
          </a:p>
        </p:txBody>
      </p:sp>
      <p:sp>
        <p:nvSpPr>
          <p:cNvPr id="4" name="Text Placeholder 3">
            <a:extLst>
              <a:ext uri="{FF2B5EF4-FFF2-40B4-BE49-F238E27FC236}">
                <a16:creationId xmlns:a16="http://schemas.microsoft.com/office/drawing/2014/main" id="{2021FFF8-5AE5-4C6A-B288-BD6FA0ABCB92}"/>
              </a:ext>
            </a:extLst>
          </p:cNvPr>
          <p:cNvSpPr>
            <a:spLocks noGrp="1"/>
          </p:cNvSpPr>
          <p:nvPr>
            <p:ph type="body" sz="quarter" idx="4294967295"/>
          </p:nvPr>
        </p:nvSpPr>
        <p:spPr>
          <a:xfrm>
            <a:off x="292542" y="2012418"/>
            <a:ext cx="6166953" cy="2203680"/>
          </a:xfrm>
        </p:spPr>
        <p:txBody>
          <a:bodyPr wrap="square">
            <a:spAutoFit/>
          </a:bodyPr>
          <a:lstStyle/>
          <a:p>
            <a:pPr lvl="0"/>
            <a:r>
              <a:rPr lang="en-US" dirty="0"/>
              <a:t>Target FQDN</a:t>
            </a:r>
          </a:p>
          <a:p>
            <a:pPr lvl="1"/>
            <a:r>
              <a:rPr lang="en-US" sz="1600" dirty="0"/>
              <a:t>*.azmk8s.io (</a:t>
            </a:r>
            <a:r>
              <a:rPr lang="en-US" sz="1600" dirty="0" err="1"/>
              <a:t>Eg.</a:t>
            </a:r>
            <a:r>
              <a:rPr lang="en-US" sz="1600" dirty="0"/>
              <a:t> *eastus.azmk8s.io) – API Server</a:t>
            </a:r>
          </a:p>
          <a:p>
            <a:pPr lvl="1"/>
            <a:r>
              <a:rPr lang="en-US" sz="1600" dirty="0"/>
              <a:t>aksrepos.azurecr.io – Microsoft Images</a:t>
            </a:r>
          </a:p>
          <a:p>
            <a:pPr lvl="1"/>
            <a:r>
              <a:rPr lang="en-US" sz="1600" dirty="0"/>
              <a:t>*mcr.microsoft.com – Microsoft Images</a:t>
            </a:r>
          </a:p>
          <a:p>
            <a:pPr lvl="1"/>
            <a:r>
              <a:rPr lang="en-US" sz="1600" dirty="0"/>
              <a:t>*security.ubuntu.com – Ubuntu Security Updates</a:t>
            </a:r>
          </a:p>
          <a:p>
            <a:pPr lvl="1"/>
            <a:r>
              <a:rPr lang="en-US" sz="1600" dirty="0"/>
              <a:t>login.microsoftonline.com - AAD</a:t>
            </a:r>
          </a:p>
          <a:p>
            <a:pPr lvl="1"/>
            <a:r>
              <a:rPr lang="en-US" sz="1600" dirty="0"/>
              <a:t>management.azure.com – Azure API</a:t>
            </a:r>
          </a:p>
        </p:txBody>
      </p:sp>
      <p:sp>
        <p:nvSpPr>
          <p:cNvPr id="55" name="Rectangle 54">
            <a:extLst>
              <a:ext uri="{FF2B5EF4-FFF2-40B4-BE49-F238E27FC236}">
                <a16:creationId xmlns:a16="http://schemas.microsoft.com/office/drawing/2014/main" id="{C0F3D205-8EBE-44EC-BE86-98666EC43D93}"/>
              </a:ext>
            </a:extLst>
          </p:cNvPr>
          <p:cNvSpPr/>
          <p:nvPr/>
        </p:nvSpPr>
        <p:spPr bwMode="auto">
          <a:xfrm>
            <a:off x="6612829" y="1720463"/>
            <a:ext cx="5538421" cy="5017945"/>
          </a:xfrm>
          <a:prstGeom prst="rect">
            <a:avLst/>
          </a:prstGeom>
          <a:solidFill>
            <a:schemeClr val="bg1"/>
          </a:solidFill>
          <a:ln>
            <a:noFill/>
            <a:headEnd type="none" w="med" len="med"/>
            <a:tailEnd type="none" w="med" len="med"/>
          </a:ln>
          <a:effectLst>
            <a:outerShdw blurRad="190500" dist="38100" dir="2700000" sx="101000" sy="101000" algn="ctr"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7" name="Rectangle 6">
            <a:extLst>
              <a:ext uri="{FF2B5EF4-FFF2-40B4-BE49-F238E27FC236}">
                <a16:creationId xmlns:a16="http://schemas.microsoft.com/office/drawing/2014/main" id="{3004926C-3F6A-4BB0-B3F3-34A986C92C2C}"/>
              </a:ext>
            </a:extLst>
          </p:cNvPr>
          <p:cNvSpPr/>
          <p:nvPr/>
        </p:nvSpPr>
        <p:spPr bwMode="auto">
          <a:xfrm>
            <a:off x="8848982" y="3190483"/>
            <a:ext cx="1426464" cy="1558905"/>
          </a:xfrm>
          <a:prstGeom prst="rect">
            <a:avLst/>
          </a:prstGeom>
          <a:noFill/>
          <a:ln w="19050" cap="flat" cmpd="sng" algn="ctr">
            <a:solidFill>
              <a:schemeClr val="accent1"/>
            </a:solidFill>
            <a:prstDash val="dash"/>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br>
              <a:rPr kumimoji="0" lang="en-US" sz="1400" b="0" i="0" u="none" strike="noStrike" kern="0" cap="none" spc="0" normalizeH="0" baseline="0" noProof="0">
                <a:ln>
                  <a:noFill/>
                </a:ln>
                <a:solidFill>
                  <a:srgbClr val="2F2F2F"/>
                </a:solidFill>
                <a:effectLst/>
                <a:uLnTx/>
                <a:uFillTx/>
                <a:latin typeface="Segoe UI Semibold" panose="020B0702040204020203" pitchFamily="34" charset="0"/>
                <a:ea typeface="+mn-ea"/>
                <a:cs typeface="Segoe UI Semibold" panose="020B0702040204020203" pitchFamily="34" charset="0"/>
              </a:rPr>
            </a:br>
            <a:endParaRPr kumimoji="0" lang="en-US" sz="1400" b="0" i="0" u="none" strike="noStrike" kern="0" cap="none" spc="0" normalizeH="0" baseline="0" noProof="0">
              <a:ln>
                <a:noFill/>
              </a:ln>
              <a:solidFill>
                <a:srgbClr val="2F2F2F"/>
              </a:solidFill>
              <a:effectLst/>
              <a:uLnTx/>
              <a:uFillTx/>
              <a:latin typeface="Segoe UI Semibold" panose="020B0702040204020203" pitchFamily="34" charset="0"/>
              <a:ea typeface="+mn-ea"/>
              <a:cs typeface="Segoe UI Semibold" panose="020B0702040204020203" pitchFamily="34" charset="0"/>
            </a:endParaRPr>
          </a:p>
        </p:txBody>
      </p:sp>
      <p:sp>
        <p:nvSpPr>
          <p:cNvPr id="37" name="Rectangle 36">
            <a:extLst>
              <a:ext uri="{FF2B5EF4-FFF2-40B4-BE49-F238E27FC236}">
                <a16:creationId xmlns:a16="http://schemas.microsoft.com/office/drawing/2014/main" id="{B1853161-D560-4007-A1C1-08412EBA8583}"/>
              </a:ext>
            </a:extLst>
          </p:cNvPr>
          <p:cNvSpPr/>
          <p:nvPr/>
        </p:nvSpPr>
        <p:spPr bwMode="auto">
          <a:xfrm>
            <a:off x="6800575" y="2287079"/>
            <a:ext cx="876111" cy="1464377"/>
          </a:xfrm>
          <a:prstGeom prst="rect">
            <a:avLst/>
          </a:prstGeom>
          <a:noFill/>
          <a:ln w="19050" cap="flat" cmpd="sng" algn="ctr">
            <a:solidFill>
              <a:schemeClr val="accent5"/>
            </a:solidFill>
            <a:prstDash val="dash"/>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ct val="0"/>
              </a:spcAft>
              <a:buClrTx/>
              <a:buSzTx/>
              <a:buFontTx/>
              <a:buNone/>
              <a:tabLst/>
              <a:defRPr/>
            </a:pPr>
            <a:r>
              <a:rPr kumimoji="0" lang="en-US" sz="1100" b="1" i="0" u="none" strike="noStrike" kern="0" cap="none" spc="0" normalizeH="0" baseline="0" noProof="0">
                <a:ln>
                  <a:noFill/>
                </a:ln>
                <a:gradFill>
                  <a:gsLst>
                    <a:gs pos="15190">
                      <a:srgbClr val="353535"/>
                    </a:gs>
                    <a:gs pos="43000">
                      <a:srgbClr val="353535"/>
                    </a:gs>
                  </a:gsLst>
                  <a:lin ang="5400000" scaled="0"/>
                </a:gradFill>
                <a:effectLst/>
                <a:uLnTx/>
                <a:uFillTx/>
                <a:latin typeface="Segoe UI Semibold"/>
                <a:ea typeface="+mn-ea"/>
                <a:cs typeface="Segoe UI" panose="020B0502040204020203" pitchFamily="34" charset="0"/>
              </a:rPr>
              <a:t>AKS Subnet </a:t>
            </a:r>
          </a:p>
        </p:txBody>
      </p:sp>
      <p:sp>
        <p:nvSpPr>
          <p:cNvPr id="33" name="Rectangle 32">
            <a:extLst>
              <a:ext uri="{FF2B5EF4-FFF2-40B4-BE49-F238E27FC236}">
                <a16:creationId xmlns:a16="http://schemas.microsoft.com/office/drawing/2014/main" id="{4CD52856-CE8B-44C8-BAAB-141EE5406730}"/>
              </a:ext>
            </a:extLst>
          </p:cNvPr>
          <p:cNvSpPr/>
          <p:nvPr/>
        </p:nvSpPr>
        <p:spPr bwMode="auto">
          <a:xfrm>
            <a:off x="6800576" y="3880139"/>
            <a:ext cx="876110" cy="1464377"/>
          </a:xfrm>
          <a:prstGeom prst="rect">
            <a:avLst/>
          </a:prstGeom>
          <a:noFill/>
          <a:ln w="19050" cap="flat" cmpd="sng" algn="ctr">
            <a:solidFill>
              <a:schemeClr val="accent5"/>
            </a:solidFill>
            <a:prstDash val="dash"/>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ct val="0"/>
              </a:spcAft>
              <a:buClrTx/>
              <a:buSzTx/>
              <a:buFontTx/>
              <a:buNone/>
              <a:tabLst/>
              <a:defRPr/>
            </a:pPr>
            <a:r>
              <a:rPr kumimoji="0" lang="en-US" sz="1100" b="1" i="0" u="none" strike="noStrike" kern="0" cap="none" spc="0" normalizeH="0" baseline="0" noProof="0">
                <a:ln>
                  <a:noFill/>
                </a:ln>
                <a:gradFill>
                  <a:gsLst>
                    <a:gs pos="15190">
                      <a:srgbClr val="353535"/>
                    </a:gs>
                    <a:gs pos="43000">
                      <a:srgbClr val="353535"/>
                    </a:gs>
                  </a:gsLst>
                  <a:lin ang="5400000" scaled="0"/>
                </a:gradFill>
                <a:effectLst/>
                <a:uLnTx/>
                <a:uFillTx/>
                <a:latin typeface="Segoe UI Semibold"/>
                <a:ea typeface="+mn-ea"/>
                <a:cs typeface="Segoe UI" panose="020B0502040204020203" pitchFamily="34" charset="0"/>
              </a:rPr>
              <a:t>AKS Subnet</a:t>
            </a:r>
          </a:p>
        </p:txBody>
      </p:sp>
      <p:sp>
        <p:nvSpPr>
          <p:cNvPr id="9" name="TextBox 8">
            <a:extLst>
              <a:ext uri="{FF2B5EF4-FFF2-40B4-BE49-F238E27FC236}">
                <a16:creationId xmlns:a16="http://schemas.microsoft.com/office/drawing/2014/main" id="{CE92BB74-71DF-4F0D-8512-4C1E27BEFB1B}"/>
              </a:ext>
            </a:extLst>
          </p:cNvPr>
          <p:cNvSpPr txBox="1"/>
          <p:nvPr/>
        </p:nvSpPr>
        <p:spPr>
          <a:xfrm>
            <a:off x="9001751" y="3273207"/>
            <a:ext cx="1252600" cy="152349"/>
          </a:xfrm>
          <a:prstGeom prst="rect">
            <a:avLst/>
          </a:prstGeom>
          <a:noFill/>
        </p:spPr>
        <p:txBody>
          <a:bodyPr wrap="square" lIns="0" tIns="0" rIns="0" bIns="0"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100" b="1" i="0" u="none" strike="noStrike" kern="0" cap="none" spc="0" normalizeH="0" baseline="0" noProof="0">
                <a:ln>
                  <a:noFill/>
                </a:ln>
                <a:gradFill>
                  <a:gsLst>
                    <a:gs pos="15190">
                      <a:srgbClr val="353535"/>
                    </a:gs>
                    <a:gs pos="43000">
                      <a:srgbClr val="353535"/>
                    </a:gs>
                  </a:gsLst>
                  <a:lin ang="5400000" scaled="0"/>
                </a:gradFill>
                <a:effectLst/>
                <a:uLnTx/>
                <a:uFillTx/>
                <a:latin typeface="Segoe UI Semibold"/>
                <a:ea typeface="+mn-ea"/>
                <a:cs typeface="Segoe UI" panose="020B0502040204020203" pitchFamily="34" charset="0"/>
              </a:rPr>
              <a:t>Firewall Subnet</a:t>
            </a:r>
          </a:p>
        </p:txBody>
      </p:sp>
      <p:sp>
        <p:nvSpPr>
          <p:cNvPr id="10" name="TextBox 9">
            <a:extLst>
              <a:ext uri="{FF2B5EF4-FFF2-40B4-BE49-F238E27FC236}">
                <a16:creationId xmlns:a16="http://schemas.microsoft.com/office/drawing/2014/main" id="{0896D74C-9497-41B1-B628-8FD0D43A6436}"/>
              </a:ext>
            </a:extLst>
          </p:cNvPr>
          <p:cNvSpPr txBox="1"/>
          <p:nvPr/>
        </p:nvSpPr>
        <p:spPr>
          <a:xfrm>
            <a:off x="6612829" y="5473199"/>
            <a:ext cx="1247134" cy="145424"/>
          </a:xfrm>
          <a:prstGeom prst="rect">
            <a:avLst/>
          </a:prstGeom>
          <a:noFill/>
        </p:spPr>
        <p:txBody>
          <a:bodyPr wrap="square" lIns="0" tIns="0" rIns="0" bIns="0" rtlCol="0">
            <a:spAutoFit/>
          </a:bodyPr>
          <a:lstStyle>
            <a:defPPr>
              <a:defRPr lang="en-US"/>
            </a:defPPr>
            <a:lvl1pPr marR="0" lvl="0" indent="0" algn="ctr" defTabSz="914400" fontAlgn="auto">
              <a:lnSpc>
                <a:spcPct val="90000"/>
              </a:lnSpc>
              <a:spcBef>
                <a:spcPts val="0"/>
              </a:spcBef>
              <a:spcAft>
                <a:spcPts val="600"/>
              </a:spcAft>
              <a:buClrTx/>
              <a:buSzTx/>
              <a:buFontTx/>
              <a:buNone/>
              <a:tabLst/>
              <a:defRPr kumimoji="0" sz="1050" b="0" i="0" u="none" strike="noStrike" cap="none" spc="0" normalizeH="0" baseline="0">
                <a:ln>
                  <a:noFill/>
                </a:ln>
                <a:solidFill>
                  <a:srgbClr val="0070C0"/>
                </a:solidFill>
                <a:effectLst/>
                <a:uLnTx/>
                <a:uFillTx/>
                <a:latin typeface="Segoe UI"/>
              </a:defRPr>
            </a:lvl1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0070C0"/>
                </a:solidFill>
                <a:effectLst/>
                <a:uLnTx/>
                <a:uFillTx/>
                <a:latin typeface="Segoe UI Semibold"/>
                <a:ea typeface="+mn-ea"/>
                <a:cs typeface="+mn-cs"/>
              </a:rPr>
              <a:t>AKS Clusters</a:t>
            </a:r>
          </a:p>
        </p:txBody>
      </p:sp>
      <p:cxnSp>
        <p:nvCxnSpPr>
          <p:cNvPr id="13" name="Straight Arrow Connector 12">
            <a:extLst>
              <a:ext uri="{FF2B5EF4-FFF2-40B4-BE49-F238E27FC236}">
                <a16:creationId xmlns:a16="http://schemas.microsoft.com/office/drawing/2014/main" id="{7C945681-3D5E-4EA5-ABCA-BF828E016733}"/>
              </a:ext>
            </a:extLst>
          </p:cNvPr>
          <p:cNvCxnSpPr>
            <a:cxnSpLocks/>
          </p:cNvCxnSpPr>
          <p:nvPr/>
        </p:nvCxnSpPr>
        <p:spPr>
          <a:xfrm>
            <a:off x="10376125" y="3895266"/>
            <a:ext cx="1002189" cy="13423"/>
          </a:xfrm>
          <a:prstGeom prst="straightConnector1">
            <a:avLst/>
          </a:prstGeom>
          <a:ln w="19050">
            <a:solidFill>
              <a:srgbClr val="107C10"/>
            </a:solidFill>
            <a:miter lim="800000"/>
            <a:headEnd type="arrow" w="lg" len="med"/>
            <a:tailEnd type="arrow" w="lg" len="med"/>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C60DF2C2-6852-487E-8D49-E61B789A8F8E}"/>
              </a:ext>
            </a:extLst>
          </p:cNvPr>
          <p:cNvCxnSpPr>
            <a:cxnSpLocks/>
          </p:cNvCxnSpPr>
          <p:nvPr/>
        </p:nvCxnSpPr>
        <p:spPr>
          <a:xfrm>
            <a:off x="10376125" y="4131727"/>
            <a:ext cx="1002189" cy="0"/>
          </a:xfrm>
          <a:prstGeom prst="straightConnector1">
            <a:avLst/>
          </a:prstGeom>
          <a:ln w="19050">
            <a:solidFill>
              <a:srgbClr val="E81123"/>
            </a:solidFill>
            <a:miter lim="800000"/>
            <a:headEnd type="arrow" w="lg" len="med"/>
            <a:tailEnd type="arrow" w="lg" len="med"/>
          </a:ln>
        </p:spPr>
        <p:style>
          <a:lnRef idx="1">
            <a:schemeClr val="accent1"/>
          </a:lnRef>
          <a:fillRef idx="0">
            <a:schemeClr val="accent1"/>
          </a:fillRef>
          <a:effectRef idx="0">
            <a:schemeClr val="accent1"/>
          </a:effectRef>
          <a:fontRef idx="minor">
            <a:schemeClr val="tx1"/>
          </a:fontRef>
        </p:style>
      </p:cxnSp>
      <p:sp>
        <p:nvSpPr>
          <p:cNvPr id="15" name="Cross 14">
            <a:extLst>
              <a:ext uri="{FF2B5EF4-FFF2-40B4-BE49-F238E27FC236}">
                <a16:creationId xmlns:a16="http://schemas.microsoft.com/office/drawing/2014/main" id="{9A12EE42-C03F-41E0-8770-89638AE097F4}"/>
              </a:ext>
            </a:extLst>
          </p:cNvPr>
          <p:cNvSpPr/>
          <p:nvPr/>
        </p:nvSpPr>
        <p:spPr>
          <a:xfrm rot="2700000">
            <a:off x="10719920" y="3989779"/>
            <a:ext cx="314598" cy="283896"/>
          </a:xfrm>
          <a:prstGeom prst="plus">
            <a:avLst>
              <a:gd name="adj" fmla="val 33130"/>
            </a:avLst>
          </a:prstGeom>
          <a:solidFill>
            <a:srgbClr val="E81123"/>
          </a:solidFill>
          <a:ln w="50800" cap="flat" cmpd="sng" algn="ctr">
            <a:solidFill>
              <a:schemeClr val="bg1"/>
            </a:solidFill>
            <a:prstDash val="solid"/>
          </a:ln>
          <a:effectLst/>
        </p:spPr>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IE"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18" name="Freeform: Shape 68">
            <a:extLst>
              <a:ext uri="{FF2B5EF4-FFF2-40B4-BE49-F238E27FC236}">
                <a16:creationId xmlns:a16="http://schemas.microsoft.com/office/drawing/2014/main" id="{4ADFD0BB-C1E1-4973-B4D4-BB5FF36EC435}"/>
              </a:ext>
            </a:extLst>
          </p:cNvPr>
          <p:cNvSpPr/>
          <p:nvPr/>
        </p:nvSpPr>
        <p:spPr bwMode="auto">
          <a:xfrm flipV="1">
            <a:off x="10874193" y="4354763"/>
            <a:ext cx="175307" cy="1116669"/>
          </a:xfrm>
          <a:custGeom>
            <a:avLst/>
            <a:gdLst>
              <a:gd name="connsiteX0" fmla="*/ 0 w 0"/>
              <a:gd name="connsiteY0" fmla="*/ 2133600 h 2133600"/>
              <a:gd name="connsiteX1" fmla="*/ 0 w 0"/>
              <a:gd name="connsiteY1" fmla="*/ 0 h 2133600"/>
            </a:gdLst>
            <a:ahLst/>
            <a:cxnLst>
              <a:cxn ang="0">
                <a:pos x="connsiteX0" y="connsiteY0"/>
              </a:cxn>
              <a:cxn ang="0">
                <a:pos x="connsiteX1" y="connsiteY1"/>
              </a:cxn>
            </a:cxnLst>
            <a:rect l="l" t="t" r="r" b="b"/>
            <a:pathLst>
              <a:path h="2133600">
                <a:moveTo>
                  <a:pt x="0" y="2133600"/>
                </a:moveTo>
                <a:lnTo>
                  <a:pt x="0" y="0"/>
                </a:lnTo>
              </a:path>
            </a:pathLst>
          </a:custGeom>
          <a:noFill/>
          <a:ln w="19050">
            <a:solidFill>
              <a:schemeClr val="accent5"/>
            </a:solidFill>
            <a:prstDash val="sysDash"/>
            <a:headEnd type="none" w="med" len="med"/>
            <a:tailEnd type="oval"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19" name="TextBox 18">
            <a:extLst>
              <a:ext uri="{FF2B5EF4-FFF2-40B4-BE49-F238E27FC236}">
                <a16:creationId xmlns:a16="http://schemas.microsoft.com/office/drawing/2014/main" id="{A1491CAD-000F-4EB2-B4D2-24270E7280E3}"/>
              </a:ext>
            </a:extLst>
          </p:cNvPr>
          <p:cNvSpPr txBox="1"/>
          <p:nvPr/>
        </p:nvSpPr>
        <p:spPr>
          <a:xfrm>
            <a:off x="8336580" y="1836690"/>
            <a:ext cx="1938866" cy="145424"/>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gradFill>
                  <a:gsLst>
                    <a:gs pos="2917">
                      <a:srgbClr val="2F2F2F"/>
                    </a:gs>
                    <a:gs pos="30000">
                      <a:srgbClr val="2F2F2F"/>
                    </a:gs>
                  </a:gsLst>
                  <a:lin ang="5400000" scaled="0"/>
                </a:gradFill>
                <a:effectLst/>
                <a:uLnTx/>
                <a:uFillTx/>
                <a:latin typeface="Segoe UI Semibold"/>
                <a:ea typeface="+mn-ea"/>
                <a:cs typeface="+mn-cs"/>
              </a:rPr>
              <a:t>L3-L7 Connectivity Policies</a:t>
            </a:r>
          </a:p>
        </p:txBody>
      </p:sp>
      <p:sp>
        <p:nvSpPr>
          <p:cNvPr id="21" name="Freeform: Shape 68">
            <a:extLst>
              <a:ext uri="{FF2B5EF4-FFF2-40B4-BE49-F238E27FC236}">
                <a16:creationId xmlns:a16="http://schemas.microsoft.com/office/drawing/2014/main" id="{C482E523-AF52-4E34-8B21-FD5AF421B409}"/>
              </a:ext>
            </a:extLst>
          </p:cNvPr>
          <p:cNvSpPr/>
          <p:nvPr/>
        </p:nvSpPr>
        <p:spPr bwMode="auto">
          <a:xfrm rot="10800000" flipV="1">
            <a:off x="10662006" y="2855701"/>
            <a:ext cx="227124" cy="937323"/>
          </a:xfrm>
          <a:custGeom>
            <a:avLst/>
            <a:gdLst>
              <a:gd name="connsiteX0" fmla="*/ 0 w 0"/>
              <a:gd name="connsiteY0" fmla="*/ 2133600 h 2133600"/>
              <a:gd name="connsiteX1" fmla="*/ 0 w 0"/>
              <a:gd name="connsiteY1" fmla="*/ 0 h 2133600"/>
            </a:gdLst>
            <a:ahLst/>
            <a:cxnLst>
              <a:cxn ang="0">
                <a:pos x="connsiteX0" y="connsiteY0"/>
              </a:cxn>
              <a:cxn ang="0">
                <a:pos x="connsiteX1" y="connsiteY1"/>
              </a:cxn>
            </a:cxnLst>
            <a:rect l="l" t="t" r="r" b="b"/>
            <a:pathLst>
              <a:path h="2133600">
                <a:moveTo>
                  <a:pt x="0" y="2133600"/>
                </a:moveTo>
                <a:lnTo>
                  <a:pt x="0" y="0"/>
                </a:lnTo>
              </a:path>
            </a:pathLst>
          </a:custGeom>
          <a:noFill/>
          <a:ln w="19050">
            <a:solidFill>
              <a:schemeClr val="accent5"/>
            </a:solidFill>
            <a:prstDash val="sysDash"/>
            <a:headEnd type="none" w="med" len="med"/>
            <a:tailEnd type="oval"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22" name="TextBox 21">
            <a:extLst>
              <a:ext uri="{FF2B5EF4-FFF2-40B4-BE49-F238E27FC236}">
                <a16:creationId xmlns:a16="http://schemas.microsoft.com/office/drawing/2014/main" id="{143FE3F3-0E5A-4581-A8E4-778F56B5E479}"/>
              </a:ext>
            </a:extLst>
          </p:cNvPr>
          <p:cNvSpPr txBox="1"/>
          <p:nvPr/>
        </p:nvSpPr>
        <p:spPr>
          <a:xfrm>
            <a:off x="9831791" y="2202163"/>
            <a:ext cx="2114678" cy="436273"/>
          </a:xfrm>
          <a:prstGeom prst="rect">
            <a:avLst/>
          </a:prstGeom>
          <a:noFill/>
        </p:spPr>
        <p:txBody>
          <a:bodyPr wrap="square" lIns="0" tIns="0" rIns="0" bIns="0" rtlCol="0">
            <a:spAutoFit/>
          </a:bodyPr>
          <a:lstStyle>
            <a:defPPr>
              <a:defRPr lang="en-US"/>
            </a:defPPr>
            <a:lvl1pPr marR="0" lvl="0" indent="0" algn="ctr" defTabSz="914400" fontAlgn="auto">
              <a:lnSpc>
                <a:spcPct val="90000"/>
              </a:lnSpc>
              <a:spcBef>
                <a:spcPts val="0"/>
              </a:spcBef>
              <a:spcAft>
                <a:spcPts val="600"/>
              </a:spcAft>
              <a:buClrTx/>
              <a:buSzTx/>
              <a:buFontTx/>
              <a:buNone/>
              <a:tabLst/>
              <a:defRPr kumimoji="0" sz="1100" b="0" i="0" u="none" strike="noStrike" cap="none" spc="0" normalizeH="0" baseline="0">
                <a:ln>
                  <a:noFill/>
                </a:ln>
                <a:gradFill>
                  <a:gsLst>
                    <a:gs pos="2917">
                      <a:srgbClr val="2F2F2F"/>
                    </a:gs>
                    <a:gs pos="30000">
                      <a:srgbClr val="2F2F2F"/>
                    </a:gs>
                  </a:gsLst>
                  <a:lin ang="5400000" scaled="0"/>
                </a:gradFill>
                <a:effectLst/>
                <a:uLnTx/>
                <a:uFillTx/>
                <a:latin typeface="Segoe UI"/>
              </a:defRPr>
            </a:lvl1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gradFill>
                  <a:gsLst>
                    <a:gs pos="2917">
                      <a:srgbClr val="2F2F2F"/>
                    </a:gs>
                    <a:gs pos="30000">
                      <a:srgbClr val="2F2F2F"/>
                    </a:gs>
                  </a:gsLst>
                  <a:lin ang="5400000" scaled="0"/>
                </a:gradFill>
                <a:effectLst/>
                <a:uLnTx/>
                <a:uFillTx/>
                <a:latin typeface="Segoe UI Semibold"/>
                <a:ea typeface="+mn-ea"/>
                <a:cs typeface="+mn-cs"/>
              </a:rPr>
              <a:t>NAT, Network and Application traffic filtering rules allows Inbound/Outbound access </a:t>
            </a:r>
          </a:p>
        </p:txBody>
      </p:sp>
      <p:sp>
        <p:nvSpPr>
          <p:cNvPr id="23" name="TextBox 22">
            <a:extLst>
              <a:ext uri="{FF2B5EF4-FFF2-40B4-BE49-F238E27FC236}">
                <a16:creationId xmlns:a16="http://schemas.microsoft.com/office/drawing/2014/main" id="{6EE292A6-D918-4464-B10A-454E1AA5E878}"/>
              </a:ext>
            </a:extLst>
          </p:cNvPr>
          <p:cNvSpPr txBox="1"/>
          <p:nvPr/>
        </p:nvSpPr>
        <p:spPr>
          <a:xfrm>
            <a:off x="10298040" y="5587097"/>
            <a:ext cx="1152306" cy="290849"/>
          </a:xfrm>
          <a:prstGeom prst="rect">
            <a:avLst/>
          </a:prstGeom>
          <a:noFill/>
        </p:spPr>
        <p:txBody>
          <a:bodyPr wrap="square" lIns="0" tIns="0" rIns="0" bIns="0" rtlCol="0">
            <a:spAutoFit/>
          </a:bodyPr>
          <a:lstStyle>
            <a:defPPr>
              <a:defRPr lang="en-US"/>
            </a:defPPr>
            <a:lvl1pPr marR="0" lvl="0" indent="0" algn="ctr" defTabSz="914400" fontAlgn="auto">
              <a:lnSpc>
                <a:spcPct val="90000"/>
              </a:lnSpc>
              <a:spcBef>
                <a:spcPts val="0"/>
              </a:spcBef>
              <a:spcAft>
                <a:spcPts val="600"/>
              </a:spcAft>
              <a:buClrTx/>
              <a:buSzTx/>
              <a:buFontTx/>
              <a:buNone/>
              <a:tabLst/>
              <a:defRPr kumimoji="0" sz="1100" b="0" i="0" u="none" strike="noStrike" cap="none" spc="0" normalizeH="0" baseline="0">
                <a:ln>
                  <a:noFill/>
                </a:ln>
                <a:gradFill>
                  <a:gsLst>
                    <a:gs pos="2917">
                      <a:srgbClr val="2F2F2F"/>
                    </a:gs>
                    <a:gs pos="30000">
                      <a:srgbClr val="2F2F2F"/>
                    </a:gs>
                  </a:gsLst>
                  <a:lin ang="5400000" scaled="0"/>
                </a:gradFill>
                <a:effectLst/>
                <a:uLnTx/>
                <a:uFillTx/>
                <a:latin typeface="Segoe UI"/>
              </a:defRPr>
            </a:lvl1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gradFill>
                  <a:gsLst>
                    <a:gs pos="2917">
                      <a:srgbClr val="2F2F2F"/>
                    </a:gs>
                    <a:gs pos="30000">
                      <a:srgbClr val="2F2F2F"/>
                    </a:gs>
                  </a:gsLst>
                  <a:lin ang="5400000" scaled="0"/>
                </a:gradFill>
                <a:effectLst/>
                <a:uLnTx/>
                <a:uFillTx/>
                <a:latin typeface="Segoe UI Semibold"/>
                <a:ea typeface="+mn-ea"/>
                <a:cs typeface="+mn-cs"/>
              </a:rPr>
              <a:t>Traffic is denied by default</a:t>
            </a:r>
          </a:p>
        </p:txBody>
      </p:sp>
      <p:sp>
        <p:nvSpPr>
          <p:cNvPr id="25" name="TextBox 24">
            <a:extLst>
              <a:ext uri="{FF2B5EF4-FFF2-40B4-BE49-F238E27FC236}">
                <a16:creationId xmlns:a16="http://schemas.microsoft.com/office/drawing/2014/main" id="{850C1190-8155-4802-842B-DACD4A85CBD9}"/>
              </a:ext>
            </a:extLst>
          </p:cNvPr>
          <p:cNvSpPr txBox="1"/>
          <p:nvPr/>
        </p:nvSpPr>
        <p:spPr>
          <a:xfrm>
            <a:off x="9186461" y="6335753"/>
            <a:ext cx="1115002" cy="145424"/>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0070C0"/>
                </a:solidFill>
                <a:effectLst/>
                <a:uLnTx/>
                <a:uFillTx/>
                <a:latin typeface="Segoe UI Semibold"/>
                <a:ea typeface="+mn-ea"/>
                <a:cs typeface="+mn-cs"/>
              </a:rPr>
              <a:t>On-Premises</a:t>
            </a:r>
          </a:p>
        </p:txBody>
      </p:sp>
      <p:sp>
        <p:nvSpPr>
          <p:cNvPr id="28" name="TextBox 27">
            <a:extLst>
              <a:ext uri="{FF2B5EF4-FFF2-40B4-BE49-F238E27FC236}">
                <a16:creationId xmlns:a16="http://schemas.microsoft.com/office/drawing/2014/main" id="{9B2459F3-18DF-4C0D-A90A-550F9D259092}"/>
              </a:ext>
            </a:extLst>
          </p:cNvPr>
          <p:cNvSpPr txBox="1"/>
          <p:nvPr/>
        </p:nvSpPr>
        <p:spPr>
          <a:xfrm>
            <a:off x="7828851" y="5587097"/>
            <a:ext cx="1329950" cy="290849"/>
          </a:xfrm>
          <a:prstGeom prst="rect">
            <a:avLst/>
          </a:prstGeom>
          <a:noFill/>
        </p:spPr>
        <p:txBody>
          <a:bodyPr wrap="square" lIns="0" tIns="0" rIns="0" bIns="0" rtlCol="0">
            <a:spAutoFit/>
          </a:bodyPr>
          <a:lstStyle>
            <a:defPPr>
              <a:defRPr lang="en-US"/>
            </a:defPPr>
            <a:lvl1pPr marR="0" lvl="0" indent="0" algn="ctr" defTabSz="914400" fontAlgn="auto">
              <a:lnSpc>
                <a:spcPct val="90000"/>
              </a:lnSpc>
              <a:spcBef>
                <a:spcPts val="0"/>
              </a:spcBef>
              <a:spcAft>
                <a:spcPts val="600"/>
              </a:spcAft>
              <a:buClrTx/>
              <a:buSzTx/>
              <a:buFontTx/>
              <a:buNone/>
              <a:tabLst/>
              <a:defRPr kumimoji="0" sz="1100" b="0" i="0" u="none" strike="noStrike" cap="none" spc="0" normalizeH="0" baseline="0">
                <a:ln>
                  <a:noFill/>
                </a:ln>
                <a:gradFill>
                  <a:gsLst>
                    <a:gs pos="2917">
                      <a:srgbClr val="2F2F2F"/>
                    </a:gs>
                    <a:gs pos="30000">
                      <a:srgbClr val="2F2F2F"/>
                    </a:gs>
                  </a:gsLst>
                  <a:lin ang="5400000" scaled="0"/>
                </a:gradFill>
                <a:effectLst/>
                <a:uLnTx/>
                <a:uFillTx/>
                <a:latin typeface="Segoe UI"/>
              </a:defRPr>
            </a:lvl1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gradFill>
                  <a:gsLst>
                    <a:gs pos="2917">
                      <a:srgbClr val="2F2F2F"/>
                    </a:gs>
                    <a:gs pos="30000">
                      <a:srgbClr val="2F2F2F"/>
                    </a:gs>
                  </a:gsLst>
                  <a:lin ang="5400000" scaled="0"/>
                </a:gradFill>
                <a:effectLst/>
                <a:uLnTx/>
                <a:uFillTx/>
                <a:latin typeface="Segoe UI Semibold"/>
                <a:ea typeface="+mn-ea"/>
                <a:cs typeface="+mn-cs"/>
              </a:rPr>
              <a:t>Azure to On-Prem traffic filtering</a:t>
            </a:r>
          </a:p>
        </p:txBody>
      </p:sp>
      <p:grpSp>
        <p:nvGrpSpPr>
          <p:cNvPr id="77" name="Group 76">
            <a:extLst>
              <a:ext uri="{FF2B5EF4-FFF2-40B4-BE49-F238E27FC236}">
                <a16:creationId xmlns:a16="http://schemas.microsoft.com/office/drawing/2014/main" id="{E4B5D497-CAB6-4CC6-99A4-88A8A0B7092B}"/>
              </a:ext>
            </a:extLst>
          </p:cNvPr>
          <p:cNvGrpSpPr/>
          <p:nvPr/>
        </p:nvGrpSpPr>
        <p:grpSpPr>
          <a:xfrm>
            <a:off x="9423611" y="5578669"/>
            <a:ext cx="609599" cy="666273"/>
            <a:chOff x="7497411" y="5482913"/>
            <a:chExt cx="840140" cy="840138"/>
          </a:xfrm>
        </p:grpSpPr>
        <p:grpSp>
          <p:nvGrpSpPr>
            <p:cNvPr id="65" name="Group 14">
              <a:extLst>
                <a:ext uri="{FF2B5EF4-FFF2-40B4-BE49-F238E27FC236}">
                  <a16:creationId xmlns:a16="http://schemas.microsoft.com/office/drawing/2014/main" id="{A033D591-1135-4C28-B6FF-297F85E95381}"/>
                </a:ext>
              </a:extLst>
            </p:cNvPr>
            <p:cNvGrpSpPr>
              <a:grpSpLocks noChangeAspect="1"/>
            </p:cNvGrpSpPr>
            <p:nvPr/>
          </p:nvGrpSpPr>
          <p:grpSpPr bwMode="auto">
            <a:xfrm>
              <a:off x="7697436" y="5701112"/>
              <a:ext cx="440090" cy="403738"/>
              <a:chOff x="4676" y="4145"/>
              <a:chExt cx="339" cy="311"/>
            </a:xfrm>
          </p:grpSpPr>
          <p:sp>
            <p:nvSpPr>
              <p:cNvPr id="67" name="Rectangle 15">
                <a:extLst>
                  <a:ext uri="{FF2B5EF4-FFF2-40B4-BE49-F238E27FC236}">
                    <a16:creationId xmlns:a16="http://schemas.microsoft.com/office/drawing/2014/main" id="{CBA2D674-D146-4010-A16A-034DCC7F4555}"/>
                  </a:ext>
                </a:extLst>
              </p:cNvPr>
              <p:cNvSpPr>
                <a:spLocks noChangeArrowheads="1"/>
              </p:cNvSpPr>
              <p:nvPr/>
            </p:nvSpPr>
            <p:spPr bwMode="auto">
              <a:xfrm>
                <a:off x="4745" y="4145"/>
                <a:ext cx="199" cy="311"/>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68" name="Line 16">
                <a:extLst>
                  <a:ext uri="{FF2B5EF4-FFF2-40B4-BE49-F238E27FC236}">
                    <a16:creationId xmlns:a16="http://schemas.microsoft.com/office/drawing/2014/main" id="{D7A3CAD3-C857-4EF4-90A9-8B7970199476}"/>
                  </a:ext>
                </a:extLst>
              </p:cNvPr>
              <p:cNvSpPr>
                <a:spLocks noChangeShapeType="1"/>
              </p:cNvSpPr>
              <p:nvPr/>
            </p:nvSpPr>
            <p:spPr bwMode="auto">
              <a:xfrm>
                <a:off x="4676" y="4456"/>
                <a:ext cx="339"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69" name="Rectangle 17">
                <a:extLst>
                  <a:ext uri="{FF2B5EF4-FFF2-40B4-BE49-F238E27FC236}">
                    <a16:creationId xmlns:a16="http://schemas.microsoft.com/office/drawing/2014/main" id="{25D4AE8B-8603-4D9C-9C6E-D89CCB0F9E68}"/>
                  </a:ext>
                </a:extLst>
              </p:cNvPr>
              <p:cNvSpPr>
                <a:spLocks noChangeArrowheads="1"/>
              </p:cNvSpPr>
              <p:nvPr/>
            </p:nvSpPr>
            <p:spPr bwMode="auto">
              <a:xfrm>
                <a:off x="4779" y="4179"/>
                <a:ext cx="50" cy="50"/>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70" name="Rectangle 18">
                <a:extLst>
                  <a:ext uri="{FF2B5EF4-FFF2-40B4-BE49-F238E27FC236}">
                    <a16:creationId xmlns:a16="http://schemas.microsoft.com/office/drawing/2014/main" id="{A928F392-BABE-4B68-9385-D165C8C7E985}"/>
                  </a:ext>
                </a:extLst>
              </p:cNvPr>
              <p:cNvSpPr>
                <a:spLocks noChangeArrowheads="1"/>
              </p:cNvSpPr>
              <p:nvPr/>
            </p:nvSpPr>
            <p:spPr bwMode="auto">
              <a:xfrm>
                <a:off x="4862" y="4179"/>
                <a:ext cx="48" cy="50"/>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71" name="Rectangle 19">
                <a:extLst>
                  <a:ext uri="{FF2B5EF4-FFF2-40B4-BE49-F238E27FC236}">
                    <a16:creationId xmlns:a16="http://schemas.microsoft.com/office/drawing/2014/main" id="{15DFE982-484B-4C7B-964A-0AE44DB10DF9}"/>
                  </a:ext>
                </a:extLst>
              </p:cNvPr>
              <p:cNvSpPr>
                <a:spLocks noChangeArrowheads="1"/>
              </p:cNvSpPr>
              <p:nvPr/>
            </p:nvSpPr>
            <p:spPr bwMode="auto">
              <a:xfrm>
                <a:off x="4779" y="4262"/>
                <a:ext cx="50" cy="50"/>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72" name="Rectangle 20">
                <a:extLst>
                  <a:ext uri="{FF2B5EF4-FFF2-40B4-BE49-F238E27FC236}">
                    <a16:creationId xmlns:a16="http://schemas.microsoft.com/office/drawing/2014/main" id="{7781BFDC-A857-4D27-B711-40070FEA2826}"/>
                  </a:ext>
                </a:extLst>
              </p:cNvPr>
              <p:cNvSpPr>
                <a:spLocks noChangeArrowheads="1"/>
              </p:cNvSpPr>
              <p:nvPr/>
            </p:nvSpPr>
            <p:spPr bwMode="auto">
              <a:xfrm>
                <a:off x="4862" y="4262"/>
                <a:ext cx="48" cy="50"/>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73" name="Rectangle 21">
                <a:extLst>
                  <a:ext uri="{FF2B5EF4-FFF2-40B4-BE49-F238E27FC236}">
                    <a16:creationId xmlns:a16="http://schemas.microsoft.com/office/drawing/2014/main" id="{EA691CE2-C32E-45FB-86C5-3D4B52F07CFC}"/>
                  </a:ext>
                </a:extLst>
              </p:cNvPr>
              <p:cNvSpPr>
                <a:spLocks noChangeArrowheads="1"/>
              </p:cNvSpPr>
              <p:nvPr/>
            </p:nvSpPr>
            <p:spPr bwMode="auto">
              <a:xfrm>
                <a:off x="4804" y="4379"/>
                <a:ext cx="83" cy="77"/>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74" name="Line 22">
                <a:extLst>
                  <a:ext uri="{FF2B5EF4-FFF2-40B4-BE49-F238E27FC236}">
                    <a16:creationId xmlns:a16="http://schemas.microsoft.com/office/drawing/2014/main" id="{4937BE4F-B068-44EC-8FC9-2555B7B51B52}"/>
                  </a:ext>
                </a:extLst>
              </p:cNvPr>
              <p:cNvSpPr>
                <a:spLocks noChangeShapeType="1"/>
              </p:cNvSpPr>
              <p:nvPr/>
            </p:nvSpPr>
            <p:spPr bwMode="auto">
              <a:xfrm>
                <a:off x="4846" y="4379"/>
                <a:ext cx="0" cy="77"/>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sp>
          <p:nvSpPr>
            <p:cNvPr id="76" name="Oval 75">
              <a:extLst>
                <a:ext uri="{FF2B5EF4-FFF2-40B4-BE49-F238E27FC236}">
                  <a16:creationId xmlns:a16="http://schemas.microsoft.com/office/drawing/2014/main" id="{B06976D9-B286-4D88-9759-F9AB15A69C60}"/>
                </a:ext>
              </a:extLst>
            </p:cNvPr>
            <p:cNvSpPr/>
            <p:nvPr/>
          </p:nvSpPr>
          <p:spPr bwMode="auto">
            <a:xfrm>
              <a:off x="7497411" y="5482913"/>
              <a:ext cx="840140" cy="840138"/>
            </a:xfrm>
            <a:prstGeom prst="ellips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sp>
        <p:nvSpPr>
          <p:cNvPr id="81" name="Freeform: Shape 80">
            <a:extLst>
              <a:ext uri="{FF2B5EF4-FFF2-40B4-BE49-F238E27FC236}">
                <a16:creationId xmlns:a16="http://schemas.microsoft.com/office/drawing/2014/main" id="{6F8E4184-6BEE-46FC-9946-1A6CE7E6AFFA}"/>
              </a:ext>
            </a:extLst>
          </p:cNvPr>
          <p:cNvSpPr/>
          <p:nvPr/>
        </p:nvSpPr>
        <p:spPr bwMode="auto">
          <a:xfrm>
            <a:off x="8493826" y="5220557"/>
            <a:ext cx="1225416" cy="252641"/>
          </a:xfrm>
          <a:custGeom>
            <a:avLst/>
            <a:gdLst>
              <a:gd name="connsiteX0" fmla="*/ 944880 w 944880"/>
              <a:gd name="connsiteY0" fmla="*/ 0 h 137160"/>
              <a:gd name="connsiteX1" fmla="*/ 0 w 944880"/>
              <a:gd name="connsiteY1" fmla="*/ 0 h 137160"/>
              <a:gd name="connsiteX2" fmla="*/ 0 w 944880"/>
              <a:gd name="connsiteY2" fmla="*/ 137160 h 137160"/>
            </a:gdLst>
            <a:ahLst/>
            <a:cxnLst>
              <a:cxn ang="0">
                <a:pos x="connsiteX0" y="connsiteY0"/>
              </a:cxn>
              <a:cxn ang="0">
                <a:pos x="connsiteX1" y="connsiteY1"/>
              </a:cxn>
              <a:cxn ang="0">
                <a:pos x="connsiteX2" y="connsiteY2"/>
              </a:cxn>
            </a:cxnLst>
            <a:rect l="l" t="t" r="r" b="b"/>
            <a:pathLst>
              <a:path w="944880" h="137160">
                <a:moveTo>
                  <a:pt x="944880" y="0"/>
                </a:moveTo>
                <a:lnTo>
                  <a:pt x="0" y="0"/>
                </a:lnTo>
                <a:lnTo>
                  <a:pt x="0" y="137160"/>
                </a:lnTo>
              </a:path>
            </a:pathLst>
          </a:custGeom>
          <a:noFill/>
          <a:ln w="19050">
            <a:solidFill>
              <a:schemeClr val="accent5"/>
            </a:solidFill>
            <a:prstDash val="sysDash"/>
            <a:headEnd type="none" w="med" len="med"/>
            <a:tailEnd type="oval"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cxnSp>
        <p:nvCxnSpPr>
          <p:cNvPr id="79" name="Straight Connector 78">
            <a:extLst>
              <a:ext uri="{FF2B5EF4-FFF2-40B4-BE49-F238E27FC236}">
                <a16:creationId xmlns:a16="http://schemas.microsoft.com/office/drawing/2014/main" id="{3C74FBC0-E95B-4D7D-88F9-4B6B4D4C25E8}"/>
              </a:ext>
            </a:extLst>
          </p:cNvPr>
          <p:cNvCxnSpPr>
            <a:cxnSpLocks/>
          </p:cNvCxnSpPr>
          <p:nvPr/>
        </p:nvCxnSpPr>
        <p:spPr>
          <a:xfrm>
            <a:off x="9719243" y="4892994"/>
            <a:ext cx="0" cy="841702"/>
          </a:xfrm>
          <a:prstGeom prst="line">
            <a:avLst/>
          </a:prstGeom>
          <a:ln w="19050">
            <a:solidFill>
              <a:schemeClr val="accent2"/>
            </a:solidFill>
            <a:miter lim="800000"/>
            <a:headEnd type="arrow" w="lg" len="med"/>
            <a:tailEnd type="arrow" w="lg" len="med"/>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7E37BA0E-02A5-471E-9772-7089D03E2241}"/>
              </a:ext>
            </a:extLst>
          </p:cNvPr>
          <p:cNvCxnSpPr>
            <a:cxnSpLocks/>
          </p:cNvCxnSpPr>
          <p:nvPr/>
        </p:nvCxnSpPr>
        <p:spPr>
          <a:xfrm flipV="1">
            <a:off x="9266939" y="2082155"/>
            <a:ext cx="0" cy="1116200"/>
          </a:xfrm>
          <a:prstGeom prst="line">
            <a:avLst/>
          </a:prstGeom>
          <a:noFill/>
          <a:ln w="19050">
            <a:solidFill>
              <a:schemeClr val="accent5"/>
            </a:solidFill>
            <a:prstDash val="sysDash"/>
            <a:headEnd type="none" w="med" len="med"/>
            <a:tailEnd type="oval" w="med" len="med"/>
          </a:ln>
        </p:spPr>
        <p:style>
          <a:lnRef idx="2">
            <a:schemeClr val="accent1">
              <a:shade val="50000"/>
            </a:schemeClr>
          </a:lnRef>
          <a:fillRef idx="1">
            <a:schemeClr val="accent1"/>
          </a:fillRef>
          <a:effectRef idx="0">
            <a:schemeClr val="accent1"/>
          </a:effectRef>
          <a:fontRef idx="minor">
            <a:schemeClr val="lt1"/>
          </a:fontRef>
        </p:style>
      </p:cxnSp>
      <p:grpSp>
        <p:nvGrpSpPr>
          <p:cNvPr id="100" name="Group 99">
            <a:extLst>
              <a:ext uri="{FF2B5EF4-FFF2-40B4-BE49-F238E27FC236}">
                <a16:creationId xmlns:a16="http://schemas.microsoft.com/office/drawing/2014/main" id="{A018016C-2F92-4E91-9EA4-78F11FEB4037}"/>
              </a:ext>
            </a:extLst>
          </p:cNvPr>
          <p:cNvGrpSpPr/>
          <p:nvPr/>
        </p:nvGrpSpPr>
        <p:grpSpPr>
          <a:xfrm>
            <a:off x="7010118" y="2727016"/>
            <a:ext cx="457022" cy="871109"/>
            <a:chOff x="6395339" y="2399977"/>
            <a:chExt cx="542945" cy="946857"/>
          </a:xfrm>
        </p:grpSpPr>
        <p:grpSp>
          <p:nvGrpSpPr>
            <p:cNvPr id="87" name="Group 25">
              <a:extLst>
                <a:ext uri="{FF2B5EF4-FFF2-40B4-BE49-F238E27FC236}">
                  <a16:creationId xmlns:a16="http://schemas.microsoft.com/office/drawing/2014/main" id="{C0803F12-4B55-4947-BEB5-A0A179860569}"/>
                </a:ext>
              </a:extLst>
            </p:cNvPr>
            <p:cNvGrpSpPr>
              <a:grpSpLocks noChangeAspect="1"/>
            </p:cNvGrpSpPr>
            <p:nvPr/>
          </p:nvGrpSpPr>
          <p:grpSpPr bwMode="auto">
            <a:xfrm>
              <a:off x="6395339" y="2399977"/>
              <a:ext cx="542945" cy="420915"/>
              <a:chOff x="3689" y="2040"/>
              <a:chExt cx="307" cy="238"/>
            </a:xfrm>
          </p:grpSpPr>
          <p:sp>
            <p:nvSpPr>
              <p:cNvPr id="89" name="Freeform 26">
                <a:extLst>
                  <a:ext uri="{FF2B5EF4-FFF2-40B4-BE49-F238E27FC236}">
                    <a16:creationId xmlns:a16="http://schemas.microsoft.com/office/drawing/2014/main" id="{80BA2229-D761-4123-AA51-BB294FC5D9DF}"/>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0" name="Freeform 27">
                <a:extLst>
                  <a:ext uri="{FF2B5EF4-FFF2-40B4-BE49-F238E27FC236}">
                    <a16:creationId xmlns:a16="http://schemas.microsoft.com/office/drawing/2014/main" id="{E71ED72D-CD0C-442F-BA36-111B04589028}"/>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1" name="Freeform 28">
                <a:extLst>
                  <a:ext uri="{FF2B5EF4-FFF2-40B4-BE49-F238E27FC236}">
                    <a16:creationId xmlns:a16="http://schemas.microsoft.com/office/drawing/2014/main" id="{DD60DC78-83EA-46F2-B58E-505E55747410}"/>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2" name="Line 29">
                <a:extLst>
                  <a:ext uri="{FF2B5EF4-FFF2-40B4-BE49-F238E27FC236}">
                    <a16:creationId xmlns:a16="http://schemas.microsoft.com/office/drawing/2014/main" id="{B5C13BD3-BD1C-4174-875D-7E7D7F65CBF9}"/>
                  </a:ext>
                </a:extLst>
              </p:cNvPr>
              <p:cNvSpPr>
                <a:spLocks noChangeShapeType="1"/>
              </p:cNvSpPr>
              <p:nvPr/>
            </p:nvSpPr>
            <p:spPr bwMode="auto">
              <a:xfrm>
                <a:off x="3841" y="2128"/>
                <a:ext cx="0" cy="63"/>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3" name="Freeform 30">
                <a:extLst>
                  <a:ext uri="{FF2B5EF4-FFF2-40B4-BE49-F238E27FC236}">
                    <a16:creationId xmlns:a16="http://schemas.microsoft.com/office/drawing/2014/main" id="{E0E4F4F1-7C09-4AE9-88DA-6F474950EEF4}"/>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94" name="Group 25">
              <a:extLst>
                <a:ext uri="{FF2B5EF4-FFF2-40B4-BE49-F238E27FC236}">
                  <a16:creationId xmlns:a16="http://schemas.microsoft.com/office/drawing/2014/main" id="{74D5242C-7CA4-40EC-97D7-55A05A464FF1}"/>
                </a:ext>
              </a:extLst>
            </p:cNvPr>
            <p:cNvGrpSpPr>
              <a:grpSpLocks noChangeAspect="1"/>
            </p:cNvGrpSpPr>
            <p:nvPr/>
          </p:nvGrpSpPr>
          <p:grpSpPr bwMode="auto">
            <a:xfrm>
              <a:off x="6395339" y="2925919"/>
              <a:ext cx="542945" cy="420915"/>
              <a:chOff x="3689" y="2040"/>
              <a:chExt cx="307" cy="238"/>
            </a:xfrm>
          </p:grpSpPr>
          <p:sp>
            <p:nvSpPr>
              <p:cNvPr id="95" name="Freeform 26">
                <a:extLst>
                  <a:ext uri="{FF2B5EF4-FFF2-40B4-BE49-F238E27FC236}">
                    <a16:creationId xmlns:a16="http://schemas.microsoft.com/office/drawing/2014/main" id="{DE7D82B7-C731-412C-BF47-7FCEE29148BB}"/>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6" name="Freeform 27">
                <a:extLst>
                  <a:ext uri="{FF2B5EF4-FFF2-40B4-BE49-F238E27FC236}">
                    <a16:creationId xmlns:a16="http://schemas.microsoft.com/office/drawing/2014/main" id="{246BDD8B-0AFD-41C1-A6DC-567CEE97B2EB}"/>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7" name="Freeform 28">
                <a:extLst>
                  <a:ext uri="{FF2B5EF4-FFF2-40B4-BE49-F238E27FC236}">
                    <a16:creationId xmlns:a16="http://schemas.microsoft.com/office/drawing/2014/main" id="{DB1274FF-7BD5-45A0-9E1F-2BC16B3E237C}"/>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8" name="Line 29">
                <a:extLst>
                  <a:ext uri="{FF2B5EF4-FFF2-40B4-BE49-F238E27FC236}">
                    <a16:creationId xmlns:a16="http://schemas.microsoft.com/office/drawing/2014/main" id="{27B5D06E-4F52-4CBE-A98D-4427CD24286F}"/>
                  </a:ext>
                </a:extLst>
              </p:cNvPr>
              <p:cNvSpPr>
                <a:spLocks noChangeShapeType="1"/>
              </p:cNvSpPr>
              <p:nvPr/>
            </p:nvSpPr>
            <p:spPr bwMode="auto">
              <a:xfrm>
                <a:off x="3841" y="2128"/>
                <a:ext cx="0" cy="63"/>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9" name="Freeform 30">
                <a:extLst>
                  <a:ext uri="{FF2B5EF4-FFF2-40B4-BE49-F238E27FC236}">
                    <a16:creationId xmlns:a16="http://schemas.microsoft.com/office/drawing/2014/main" id="{EC296745-A1D0-4C68-B9E6-539D2ABD5732}"/>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grpSp>
        <p:nvGrpSpPr>
          <p:cNvPr id="101" name="Group 100">
            <a:extLst>
              <a:ext uri="{FF2B5EF4-FFF2-40B4-BE49-F238E27FC236}">
                <a16:creationId xmlns:a16="http://schemas.microsoft.com/office/drawing/2014/main" id="{719C5AD8-18FF-4C3D-85B5-9410180E015A}"/>
              </a:ext>
            </a:extLst>
          </p:cNvPr>
          <p:cNvGrpSpPr/>
          <p:nvPr/>
        </p:nvGrpSpPr>
        <p:grpSpPr>
          <a:xfrm>
            <a:off x="7015106" y="4337989"/>
            <a:ext cx="457022" cy="871109"/>
            <a:chOff x="6395339" y="2399977"/>
            <a:chExt cx="542945" cy="946857"/>
          </a:xfrm>
        </p:grpSpPr>
        <p:grpSp>
          <p:nvGrpSpPr>
            <p:cNvPr id="102" name="Group 25">
              <a:extLst>
                <a:ext uri="{FF2B5EF4-FFF2-40B4-BE49-F238E27FC236}">
                  <a16:creationId xmlns:a16="http://schemas.microsoft.com/office/drawing/2014/main" id="{03F22B1A-19A3-46D6-BB6D-5CF872D994CC}"/>
                </a:ext>
              </a:extLst>
            </p:cNvPr>
            <p:cNvGrpSpPr>
              <a:grpSpLocks noChangeAspect="1"/>
            </p:cNvGrpSpPr>
            <p:nvPr/>
          </p:nvGrpSpPr>
          <p:grpSpPr bwMode="auto">
            <a:xfrm>
              <a:off x="6395339" y="2399977"/>
              <a:ext cx="542945" cy="420915"/>
              <a:chOff x="3689" y="2040"/>
              <a:chExt cx="307" cy="238"/>
            </a:xfrm>
          </p:grpSpPr>
          <p:sp>
            <p:nvSpPr>
              <p:cNvPr id="109" name="Freeform 26">
                <a:extLst>
                  <a:ext uri="{FF2B5EF4-FFF2-40B4-BE49-F238E27FC236}">
                    <a16:creationId xmlns:a16="http://schemas.microsoft.com/office/drawing/2014/main" id="{AC5B8502-F1FD-49BB-AE40-6B720B5A2F48}"/>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0" name="Freeform 27">
                <a:extLst>
                  <a:ext uri="{FF2B5EF4-FFF2-40B4-BE49-F238E27FC236}">
                    <a16:creationId xmlns:a16="http://schemas.microsoft.com/office/drawing/2014/main" id="{9C9EE692-DFA5-4A84-ABF6-1F7918822EC6}"/>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1" name="Freeform 28">
                <a:extLst>
                  <a:ext uri="{FF2B5EF4-FFF2-40B4-BE49-F238E27FC236}">
                    <a16:creationId xmlns:a16="http://schemas.microsoft.com/office/drawing/2014/main" id="{3800B0CD-EDEE-42F4-8472-C5D64EE0D4D0}"/>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2" name="Line 29">
                <a:extLst>
                  <a:ext uri="{FF2B5EF4-FFF2-40B4-BE49-F238E27FC236}">
                    <a16:creationId xmlns:a16="http://schemas.microsoft.com/office/drawing/2014/main" id="{919A4A51-A88B-47EC-B5A4-F5C38FFD6E66}"/>
                  </a:ext>
                </a:extLst>
              </p:cNvPr>
              <p:cNvSpPr>
                <a:spLocks noChangeShapeType="1"/>
              </p:cNvSpPr>
              <p:nvPr/>
            </p:nvSpPr>
            <p:spPr bwMode="auto">
              <a:xfrm>
                <a:off x="3841" y="2128"/>
                <a:ext cx="0" cy="63"/>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3" name="Freeform 30">
                <a:extLst>
                  <a:ext uri="{FF2B5EF4-FFF2-40B4-BE49-F238E27FC236}">
                    <a16:creationId xmlns:a16="http://schemas.microsoft.com/office/drawing/2014/main" id="{80AC7F69-18F3-4B56-9092-9724A7A577BB}"/>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103" name="Group 25">
              <a:extLst>
                <a:ext uri="{FF2B5EF4-FFF2-40B4-BE49-F238E27FC236}">
                  <a16:creationId xmlns:a16="http://schemas.microsoft.com/office/drawing/2014/main" id="{3A602E75-203E-45CD-B479-969A78FDEF0E}"/>
                </a:ext>
              </a:extLst>
            </p:cNvPr>
            <p:cNvGrpSpPr>
              <a:grpSpLocks noChangeAspect="1"/>
            </p:cNvGrpSpPr>
            <p:nvPr/>
          </p:nvGrpSpPr>
          <p:grpSpPr bwMode="auto">
            <a:xfrm>
              <a:off x="6395339" y="2925919"/>
              <a:ext cx="542945" cy="420915"/>
              <a:chOff x="3689" y="2040"/>
              <a:chExt cx="307" cy="238"/>
            </a:xfrm>
          </p:grpSpPr>
          <p:sp>
            <p:nvSpPr>
              <p:cNvPr id="104" name="Freeform 26">
                <a:extLst>
                  <a:ext uri="{FF2B5EF4-FFF2-40B4-BE49-F238E27FC236}">
                    <a16:creationId xmlns:a16="http://schemas.microsoft.com/office/drawing/2014/main" id="{FC409BD6-3AE6-4ADB-9682-9F5190E7A25F}"/>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5" name="Freeform 27">
                <a:extLst>
                  <a:ext uri="{FF2B5EF4-FFF2-40B4-BE49-F238E27FC236}">
                    <a16:creationId xmlns:a16="http://schemas.microsoft.com/office/drawing/2014/main" id="{9C97D486-0C77-426A-BA02-BCF72A55B7D0}"/>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6" name="Freeform 28">
                <a:extLst>
                  <a:ext uri="{FF2B5EF4-FFF2-40B4-BE49-F238E27FC236}">
                    <a16:creationId xmlns:a16="http://schemas.microsoft.com/office/drawing/2014/main" id="{C67F3F0B-98A2-4490-AB51-7C952CE25F5C}"/>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7" name="Line 29">
                <a:extLst>
                  <a:ext uri="{FF2B5EF4-FFF2-40B4-BE49-F238E27FC236}">
                    <a16:creationId xmlns:a16="http://schemas.microsoft.com/office/drawing/2014/main" id="{2E08A0B5-D3E9-4F31-B86C-36BF02D659FA}"/>
                  </a:ext>
                </a:extLst>
              </p:cNvPr>
              <p:cNvSpPr>
                <a:spLocks noChangeShapeType="1"/>
              </p:cNvSpPr>
              <p:nvPr/>
            </p:nvSpPr>
            <p:spPr bwMode="auto">
              <a:xfrm>
                <a:off x="3841" y="2128"/>
                <a:ext cx="0" cy="63"/>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8" name="Freeform 30">
                <a:extLst>
                  <a:ext uri="{FF2B5EF4-FFF2-40B4-BE49-F238E27FC236}">
                    <a16:creationId xmlns:a16="http://schemas.microsoft.com/office/drawing/2014/main" id="{5A184DFD-1B2D-46C9-A2A9-1034B33CCB3C}"/>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sp>
        <p:nvSpPr>
          <p:cNvPr id="114" name="Freeform: Shape 113">
            <a:extLst>
              <a:ext uri="{FF2B5EF4-FFF2-40B4-BE49-F238E27FC236}">
                <a16:creationId xmlns:a16="http://schemas.microsoft.com/office/drawing/2014/main" id="{9345A5B7-52E2-4316-BD7F-51FCA56DEC34}"/>
              </a:ext>
            </a:extLst>
          </p:cNvPr>
          <p:cNvSpPr/>
          <p:nvPr/>
        </p:nvSpPr>
        <p:spPr bwMode="auto">
          <a:xfrm>
            <a:off x="7777365" y="4125224"/>
            <a:ext cx="966969" cy="390619"/>
          </a:xfrm>
          <a:custGeom>
            <a:avLst/>
            <a:gdLst>
              <a:gd name="connsiteX0" fmla="*/ 929640 w 929640"/>
              <a:gd name="connsiteY0" fmla="*/ 0 h 441960"/>
              <a:gd name="connsiteX1" fmla="*/ 464820 w 929640"/>
              <a:gd name="connsiteY1" fmla="*/ 0 h 441960"/>
              <a:gd name="connsiteX2" fmla="*/ 464820 w 929640"/>
              <a:gd name="connsiteY2" fmla="*/ 441960 h 441960"/>
              <a:gd name="connsiteX3" fmla="*/ 0 w 929640"/>
              <a:gd name="connsiteY3" fmla="*/ 441960 h 441960"/>
            </a:gdLst>
            <a:ahLst/>
            <a:cxnLst>
              <a:cxn ang="0">
                <a:pos x="connsiteX0" y="connsiteY0"/>
              </a:cxn>
              <a:cxn ang="0">
                <a:pos x="connsiteX1" y="connsiteY1"/>
              </a:cxn>
              <a:cxn ang="0">
                <a:pos x="connsiteX2" y="connsiteY2"/>
              </a:cxn>
              <a:cxn ang="0">
                <a:pos x="connsiteX3" y="connsiteY3"/>
              </a:cxn>
            </a:cxnLst>
            <a:rect l="l" t="t" r="r" b="b"/>
            <a:pathLst>
              <a:path w="929640" h="441960">
                <a:moveTo>
                  <a:pt x="929640" y="0"/>
                </a:moveTo>
                <a:lnTo>
                  <a:pt x="464820" y="0"/>
                </a:lnTo>
                <a:lnTo>
                  <a:pt x="464820" y="441960"/>
                </a:lnTo>
                <a:lnTo>
                  <a:pt x="0" y="441960"/>
                </a:lnTo>
              </a:path>
            </a:pathLst>
          </a:custGeom>
          <a:ln w="19050">
            <a:solidFill>
              <a:srgbClr val="5C2D91"/>
            </a:solidFill>
            <a:miter lim="800000"/>
            <a:headEnd type="arrow" w="lg" len="med"/>
            <a:tailEnd type="arrow"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400" b="0" i="0" u="none" strike="noStrike" kern="0" cap="none" spc="0" normalizeH="0" baseline="0" noProof="0">
              <a:ln>
                <a:noFill/>
              </a:ln>
              <a:solidFill>
                <a:srgbClr val="2F2F2F"/>
              </a:solidFill>
              <a:effectLst/>
              <a:uLnTx/>
              <a:uFillTx/>
              <a:latin typeface="Segoe UI Semibold" panose="020B0702040204020203" pitchFamily="34" charset="0"/>
              <a:ea typeface="+mn-ea"/>
              <a:cs typeface="Segoe UI Semibold" panose="020B0702040204020203" pitchFamily="34" charset="0"/>
            </a:endParaRPr>
          </a:p>
        </p:txBody>
      </p:sp>
      <p:sp>
        <p:nvSpPr>
          <p:cNvPr id="115" name="Freeform: Shape 114">
            <a:extLst>
              <a:ext uri="{FF2B5EF4-FFF2-40B4-BE49-F238E27FC236}">
                <a16:creationId xmlns:a16="http://schemas.microsoft.com/office/drawing/2014/main" id="{71E1B1AB-D3DC-48BD-9D79-294ACB2E9AAE}"/>
              </a:ext>
            </a:extLst>
          </p:cNvPr>
          <p:cNvSpPr/>
          <p:nvPr/>
        </p:nvSpPr>
        <p:spPr bwMode="auto">
          <a:xfrm flipH="1">
            <a:off x="7777365" y="3053970"/>
            <a:ext cx="966969" cy="845250"/>
          </a:xfrm>
          <a:custGeom>
            <a:avLst/>
            <a:gdLst>
              <a:gd name="connsiteX0" fmla="*/ 929640 w 929640"/>
              <a:gd name="connsiteY0" fmla="*/ 0 h 441960"/>
              <a:gd name="connsiteX1" fmla="*/ 464820 w 929640"/>
              <a:gd name="connsiteY1" fmla="*/ 0 h 441960"/>
              <a:gd name="connsiteX2" fmla="*/ 464820 w 929640"/>
              <a:gd name="connsiteY2" fmla="*/ 441960 h 441960"/>
              <a:gd name="connsiteX3" fmla="*/ 0 w 929640"/>
              <a:gd name="connsiteY3" fmla="*/ 441960 h 441960"/>
            </a:gdLst>
            <a:ahLst/>
            <a:cxnLst>
              <a:cxn ang="0">
                <a:pos x="connsiteX0" y="connsiteY0"/>
              </a:cxn>
              <a:cxn ang="0">
                <a:pos x="connsiteX1" y="connsiteY1"/>
              </a:cxn>
              <a:cxn ang="0">
                <a:pos x="connsiteX2" y="connsiteY2"/>
              </a:cxn>
              <a:cxn ang="0">
                <a:pos x="connsiteX3" y="connsiteY3"/>
              </a:cxn>
            </a:cxnLst>
            <a:rect l="l" t="t" r="r" b="b"/>
            <a:pathLst>
              <a:path w="929640" h="441960">
                <a:moveTo>
                  <a:pt x="929640" y="0"/>
                </a:moveTo>
                <a:lnTo>
                  <a:pt x="464820" y="0"/>
                </a:lnTo>
                <a:lnTo>
                  <a:pt x="464820" y="441960"/>
                </a:lnTo>
                <a:lnTo>
                  <a:pt x="0" y="441960"/>
                </a:lnTo>
              </a:path>
            </a:pathLst>
          </a:custGeom>
          <a:ln w="19050">
            <a:solidFill>
              <a:srgbClr val="5C2D91"/>
            </a:solidFill>
            <a:miter lim="800000"/>
            <a:headEnd type="arrow" w="lg" len="med"/>
            <a:tailEnd type="arrow"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400" b="0" i="0" u="none" strike="noStrike" kern="0" cap="none" spc="0" normalizeH="0" baseline="0" noProof="0">
              <a:ln>
                <a:noFill/>
              </a:ln>
              <a:solidFill>
                <a:srgbClr val="2F2F2F"/>
              </a:solidFill>
              <a:effectLst/>
              <a:uLnTx/>
              <a:uFillTx/>
              <a:latin typeface="Segoe UI Semibold" panose="020B0702040204020203" pitchFamily="34" charset="0"/>
              <a:ea typeface="+mn-ea"/>
              <a:cs typeface="Segoe UI Semibold" panose="020B0702040204020203" pitchFamily="34" charset="0"/>
            </a:endParaRPr>
          </a:p>
        </p:txBody>
      </p:sp>
      <p:sp>
        <p:nvSpPr>
          <p:cNvPr id="119" name="Oval 118">
            <a:extLst>
              <a:ext uri="{FF2B5EF4-FFF2-40B4-BE49-F238E27FC236}">
                <a16:creationId xmlns:a16="http://schemas.microsoft.com/office/drawing/2014/main" id="{1EC6F79A-3B61-48DC-BC99-F9CB00F27E6F}"/>
              </a:ext>
            </a:extLst>
          </p:cNvPr>
          <p:cNvSpPr/>
          <p:nvPr/>
        </p:nvSpPr>
        <p:spPr bwMode="auto">
          <a:xfrm>
            <a:off x="11482021" y="3675017"/>
            <a:ext cx="609600" cy="666272"/>
          </a:xfrm>
          <a:prstGeom prst="ellipse">
            <a:avLst/>
          </a:pr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nvGrpSpPr>
          <p:cNvPr id="131" name="Group 130">
            <a:extLst>
              <a:ext uri="{FF2B5EF4-FFF2-40B4-BE49-F238E27FC236}">
                <a16:creationId xmlns:a16="http://schemas.microsoft.com/office/drawing/2014/main" id="{7CACB892-CF1A-4DF4-86DC-D0A9663DB21A}"/>
              </a:ext>
            </a:extLst>
          </p:cNvPr>
          <p:cNvGrpSpPr/>
          <p:nvPr/>
        </p:nvGrpSpPr>
        <p:grpSpPr>
          <a:xfrm>
            <a:off x="11612715" y="3821859"/>
            <a:ext cx="348212" cy="369308"/>
            <a:chOff x="11105601" y="3231122"/>
            <a:chExt cx="348212" cy="337894"/>
          </a:xfrm>
        </p:grpSpPr>
        <p:sp>
          <p:nvSpPr>
            <p:cNvPr id="30" name="globe_2">
              <a:extLst>
                <a:ext uri="{FF2B5EF4-FFF2-40B4-BE49-F238E27FC236}">
                  <a16:creationId xmlns:a16="http://schemas.microsoft.com/office/drawing/2014/main" id="{EEC91E50-2FBF-4896-AF5C-94E5DFF00075}"/>
                </a:ext>
              </a:extLst>
            </p:cNvPr>
            <p:cNvSpPr>
              <a:spLocks noChangeAspect="1" noEditPoints="1"/>
            </p:cNvSpPr>
            <p:nvPr/>
          </p:nvSpPr>
          <p:spPr bwMode="auto">
            <a:xfrm>
              <a:off x="11105601" y="3231122"/>
              <a:ext cx="348212" cy="337894"/>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cxnSp>
          <p:nvCxnSpPr>
            <p:cNvPr id="130" name="Straight Connector 129">
              <a:extLst>
                <a:ext uri="{FF2B5EF4-FFF2-40B4-BE49-F238E27FC236}">
                  <a16:creationId xmlns:a16="http://schemas.microsoft.com/office/drawing/2014/main" id="{BDFB565B-306F-423A-BC14-06B2CD4090F1}"/>
                </a:ext>
              </a:extLst>
            </p:cNvPr>
            <p:cNvCxnSpPr>
              <a:stCxn id="30" idx="1"/>
              <a:endCxn id="30" idx="3"/>
            </p:cNvCxnSpPr>
            <p:nvPr/>
          </p:nvCxnSpPr>
          <p:spPr>
            <a:xfrm>
              <a:off x="11280227" y="3231122"/>
              <a:ext cx="0" cy="337894"/>
            </a:xfrm>
            <a:prstGeom prst="line">
              <a:avLst/>
            </a:pr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cxnSp>
      </p:grpSp>
      <p:sp>
        <p:nvSpPr>
          <p:cNvPr id="85" name="TextBox 84">
            <a:extLst>
              <a:ext uri="{FF2B5EF4-FFF2-40B4-BE49-F238E27FC236}">
                <a16:creationId xmlns:a16="http://schemas.microsoft.com/office/drawing/2014/main" id="{E1AD68B6-C9AF-4D9D-B51E-C29A19D5FFEC}"/>
              </a:ext>
            </a:extLst>
          </p:cNvPr>
          <p:cNvSpPr txBox="1"/>
          <p:nvPr/>
        </p:nvSpPr>
        <p:spPr>
          <a:xfrm>
            <a:off x="9021601" y="4433647"/>
            <a:ext cx="1205801" cy="215444"/>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Azure Firewall</a:t>
            </a:r>
          </a:p>
        </p:txBody>
      </p:sp>
      <p:pic>
        <p:nvPicPr>
          <p:cNvPr id="116" name="Graphic 115">
            <a:extLst>
              <a:ext uri="{FF2B5EF4-FFF2-40B4-BE49-F238E27FC236}">
                <a16:creationId xmlns:a16="http://schemas.microsoft.com/office/drawing/2014/main" id="{588B9E63-3E1F-AF4E-A1E3-A962071C0F4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61009" y="250264"/>
            <a:ext cx="770396" cy="770396"/>
          </a:xfrm>
          <a:prstGeom prst="rect">
            <a:avLst/>
          </a:prstGeom>
        </p:spPr>
      </p:pic>
      <p:pic>
        <p:nvPicPr>
          <p:cNvPr id="80" name="Graphic 79">
            <a:extLst>
              <a:ext uri="{FF2B5EF4-FFF2-40B4-BE49-F238E27FC236}">
                <a16:creationId xmlns:a16="http://schemas.microsoft.com/office/drawing/2014/main" id="{64AB9668-9FC3-4B75-B288-DE71E93597E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106534" y="3484566"/>
            <a:ext cx="744870" cy="744870"/>
          </a:xfrm>
          <a:prstGeom prst="rect">
            <a:avLst/>
          </a:prstGeom>
        </p:spPr>
      </p:pic>
      <p:sp>
        <p:nvSpPr>
          <p:cNvPr id="8" name="Rectangle 7">
            <a:extLst>
              <a:ext uri="{FF2B5EF4-FFF2-40B4-BE49-F238E27FC236}">
                <a16:creationId xmlns:a16="http://schemas.microsoft.com/office/drawing/2014/main" id="{309A110A-4A5A-44FF-8C3E-680E2A7BD3E9}"/>
              </a:ext>
            </a:extLst>
          </p:cNvPr>
          <p:cNvSpPr>
            <a:spLocks noChangeArrowheads="1"/>
          </p:cNvSpPr>
          <p:nvPr/>
        </p:nvSpPr>
        <p:spPr bwMode="auto">
          <a:xfrm>
            <a:off x="174812" y="247491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228528" rIns="0" bIns="76176" numCol="1" anchor="ctr" anchorCtr="0" compatLnSpc="1">
            <a:prstTxWarp prst="textNoShape">
              <a:avLst/>
            </a:prstTxWarp>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Rectangle 8">
            <a:extLst>
              <a:ext uri="{FF2B5EF4-FFF2-40B4-BE49-F238E27FC236}">
                <a16:creationId xmlns:a16="http://schemas.microsoft.com/office/drawing/2014/main" id="{1C86C2C7-44AD-4B73-AF48-6BC5CA6C6827}"/>
              </a:ext>
            </a:extLst>
          </p:cNvPr>
          <p:cNvSpPr>
            <a:spLocks noChangeArrowheads="1"/>
          </p:cNvSpPr>
          <p:nvPr/>
        </p:nvSpPr>
        <p:spPr bwMode="auto">
          <a:xfrm>
            <a:off x="174812" y="464661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228528" rIns="0" bIns="7617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88" name="Text Placeholder 3">
            <a:extLst>
              <a:ext uri="{FF2B5EF4-FFF2-40B4-BE49-F238E27FC236}">
                <a16:creationId xmlns:a16="http://schemas.microsoft.com/office/drawing/2014/main" id="{EF994C68-EA95-4959-8431-9F3EA23DC0BE}"/>
              </a:ext>
            </a:extLst>
          </p:cNvPr>
          <p:cNvSpPr txBox="1">
            <a:spLocks/>
          </p:cNvSpPr>
          <p:nvPr/>
        </p:nvSpPr>
        <p:spPr>
          <a:xfrm>
            <a:off x="318659" y="4853102"/>
            <a:ext cx="6166953" cy="1030539"/>
          </a:xfrm>
          <a:prstGeom prst="rect">
            <a:avLst/>
          </a:prstGeom>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800"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a:ea typeface="+mn-ea"/>
                <a:cs typeface="+mn-cs"/>
              </a:rPr>
              <a:t>NAT Rules</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TCP Port 9000, 22 and 443 for API server FQDN and IP Address</a:t>
            </a:r>
            <a:b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TCP port 443 for the above FQDNs</a:t>
            </a:r>
          </a:p>
        </p:txBody>
      </p:sp>
    </p:spTree>
    <p:extLst>
      <p:ext uri="{BB962C8B-B14F-4D97-AF65-F5344CB8AC3E}">
        <p14:creationId xmlns:p14="http://schemas.microsoft.com/office/powerpoint/2010/main" val="33490855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E6C51-B28A-4274-9C34-31D5D5D4DA7B}"/>
              </a:ext>
            </a:extLst>
          </p:cNvPr>
          <p:cNvSpPr>
            <a:spLocks noGrp="1"/>
          </p:cNvSpPr>
          <p:nvPr>
            <p:ph type="title"/>
          </p:nvPr>
        </p:nvSpPr>
        <p:spPr>
          <a:xfrm>
            <a:off x="588263" y="457200"/>
            <a:ext cx="11018520" cy="1107996"/>
          </a:xfrm>
        </p:spPr>
        <p:txBody>
          <a:bodyPr>
            <a:normAutofit fontScale="90000"/>
          </a:bodyPr>
          <a:lstStyle/>
          <a:p>
            <a:r>
              <a:rPr lang="en-GB">
                <a:cs typeface="Segoe UI"/>
              </a:rPr>
              <a:t>Agenda</a:t>
            </a:r>
            <a:br>
              <a:rPr lang="en-GB"/>
            </a:br>
            <a:endParaRPr lang="en-GB"/>
          </a:p>
        </p:txBody>
      </p:sp>
      <p:sp>
        <p:nvSpPr>
          <p:cNvPr id="3" name="Content Placeholder 2">
            <a:extLst>
              <a:ext uri="{FF2B5EF4-FFF2-40B4-BE49-F238E27FC236}">
                <a16:creationId xmlns:a16="http://schemas.microsoft.com/office/drawing/2014/main" id="{E51F9873-90AA-4F76-8E72-D75F1834CC76}"/>
              </a:ext>
            </a:extLst>
          </p:cNvPr>
          <p:cNvSpPr>
            <a:spLocks noGrp="1"/>
          </p:cNvSpPr>
          <p:nvPr>
            <p:ph sz="quarter" idx="10"/>
          </p:nvPr>
        </p:nvSpPr>
        <p:spPr>
          <a:xfrm>
            <a:off x="584200" y="1435100"/>
            <a:ext cx="11018838" cy="5032147"/>
          </a:xfrm>
        </p:spPr>
        <p:txBody>
          <a:bodyPr vert="horz" wrap="square" lIns="0" tIns="0" rIns="0" bIns="0" rtlCol="0" anchor="t">
            <a:spAutoFit/>
          </a:bodyPr>
          <a:lstStyle/>
          <a:p>
            <a:r>
              <a:rPr lang="en-GB" dirty="0">
                <a:cs typeface="Segoe UI"/>
              </a:rPr>
              <a:t>Customer Scenario &amp; Governance + Security Setup</a:t>
            </a:r>
          </a:p>
          <a:p>
            <a:r>
              <a:rPr lang="en-GB" dirty="0">
                <a:cs typeface="Segoe UI"/>
              </a:rPr>
              <a:t>Cluster Pre-Provisioning</a:t>
            </a:r>
          </a:p>
          <a:p>
            <a:r>
              <a:rPr lang="en-GB" dirty="0">
                <a:cs typeface="Segoe UI"/>
              </a:rPr>
              <a:t>Cluster Provisioning</a:t>
            </a:r>
          </a:p>
          <a:p>
            <a:r>
              <a:rPr lang="en-GB" dirty="0">
                <a:cs typeface="Segoe UI"/>
              </a:rPr>
              <a:t>Cluster Post-Provisioning (Infra-centric)</a:t>
            </a:r>
          </a:p>
          <a:p>
            <a:r>
              <a:rPr lang="en-GB" dirty="0">
                <a:cs typeface="Segoe UI"/>
              </a:rPr>
              <a:t>Cluster Post-Provisioning (App-centric)</a:t>
            </a:r>
          </a:p>
          <a:p>
            <a:r>
              <a:rPr lang="en-GB" dirty="0">
                <a:cs typeface="Segoe UI"/>
              </a:rPr>
              <a:t>Cost Governance</a:t>
            </a:r>
          </a:p>
          <a:p>
            <a:r>
              <a:rPr lang="en-GB" dirty="0">
                <a:cs typeface="Segoe UI"/>
              </a:rPr>
              <a:t>Deploy Sample App</a:t>
            </a:r>
          </a:p>
          <a:p>
            <a:r>
              <a:rPr lang="en-GB" dirty="0">
                <a:cs typeface="Segoe UI"/>
              </a:rPr>
              <a:t>Validate Requirements</a:t>
            </a:r>
          </a:p>
          <a:p>
            <a:r>
              <a:rPr lang="en-GB" dirty="0">
                <a:cs typeface="Segoe UI"/>
              </a:rPr>
              <a:t>Blue/Green Deployment</a:t>
            </a:r>
          </a:p>
          <a:p>
            <a:r>
              <a:rPr lang="en-GB" dirty="0">
                <a:cs typeface="Segoe UI"/>
              </a:rPr>
              <a:t>Thought Leadership</a:t>
            </a:r>
          </a:p>
        </p:txBody>
      </p:sp>
    </p:spTree>
    <p:extLst>
      <p:ext uri="{BB962C8B-B14F-4D97-AF65-F5344CB8AC3E}">
        <p14:creationId xmlns:p14="http://schemas.microsoft.com/office/powerpoint/2010/main" val="442258107"/>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6">
            <a:extLst>
              <a:ext uri="{FF2B5EF4-FFF2-40B4-BE49-F238E27FC236}">
                <a16:creationId xmlns:a16="http://schemas.microsoft.com/office/drawing/2014/main" id="{3CF61B0D-10E4-4945-A707-528967E41FD0}"/>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1" i="0" u="none" strike="noStrike" kern="1200" cap="none" spc="-50" normalizeH="0" baseline="0" noProof="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Node Management Through Azure Bastion</a:t>
            </a:r>
          </a:p>
        </p:txBody>
      </p:sp>
      <p:grpSp>
        <p:nvGrpSpPr>
          <p:cNvPr id="27" name="Group 26">
            <a:extLst>
              <a:ext uri="{FF2B5EF4-FFF2-40B4-BE49-F238E27FC236}">
                <a16:creationId xmlns:a16="http://schemas.microsoft.com/office/drawing/2014/main" id="{7D972F73-9275-4A09-87A5-75AA25BE67D5}"/>
              </a:ext>
            </a:extLst>
          </p:cNvPr>
          <p:cNvGrpSpPr/>
          <p:nvPr/>
        </p:nvGrpSpPr>
        <p:grpSpPr>
          <a:xfrm>
            <a:off x="3117007" y="1471995"/>
            <a:ext cx="5957986" cy="4984659"/>
            <a:chOff x="3117007" y="1321069"/>
            <a:chExt cx="5957986" cy="4984659"/>
          </a:xfrm>
        </p:grpSpPr>
        <p:sp>
          <p:nvSpPr>
            <p:cNvPr id="147" name="Title 1">
              <a:extLst>
                <a:ext uri="{FF2B5EF4-FFF2-40B4-BE49-F238E27FC236}">
                  <a16:creationId xmlns:a16="http://schemas.microsoft.com/office/drawing/2014/main" id="{3F6E4D87-441E-44C2-9A6E-3C736F6E95BA}"/>
                </a:ext>
              </a:extLst>
            </p:cNvPr>
            <p:cNvSpPr txBox="1">
              <a:spLocks/>
            </p:cNvSpPr>
            <p:nvPr/>
          </p:nvSpPr>
          <p:spPr>
            <a:xfrm>
              <a:off x="7349694" y="2776346"/>
              <a:ext cx="1283969"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err="1">
                  <a:ln w="3175">
                    <a:noFill/>
                  </a:ln>
                  <a:solidFill>
                    <a:srgbClr val="000000"/>
                  </a:solidFill>
                  <a:effectLst/>
                  <a:uLnTx/>
                  <a:uFillTx/>
                  <a:latin typeface="Segoe UI Semibold" panose="020B0702040204020203" pitchFamily="34" charset="0"/>
                  <a:ea typeface="+mn-ea"/>
                  <a:cs typeface="Segoe UI Semibold" panose="020B0702040204020203" pitchFamily="34" charset="0"/>
                </a:rPr>
                <a:t>VNet</a:t>
              </a: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 peering</a:t>
              </a:r>
            </a:p>
          </p:txBody>
        </p:sp>
        <p:sp>
          <p:nvSpPr>
            <p:cNvPr id="148" name="Rectangle: Rounded Corners 147">
              <a:extLst>
                <a:ext uri="{FF2B5EF4-FFF2-40B4-BE49-F238E27FC236}">
                  <a16:creationId xmlns:a16="http://schemas.microsoft.com/office/drawing/2014/main" id="{287A6E57-076F-4182-BF6C-FF417019F57C}"/>
                </a:ext>
              </a:extLst>
            </p:cNvPr>
            <p:cNvSpPr/>
            <p:nvPr/>
          </p:nvSpPr>
          <p:spPr bwMode="auto">
            <a:xfrm>
              <a:off x="3117007" y="3107228"/>
              <a:ext cx="5754586" cy="3198500"/>
            </a:xfrm>
            <a:prstGeom prst="roundRect">
              <a:avLst>
                <a:gd name="adj" fmla="val 3125"/>
              </a:avLst>
            </a:prstGeom>
            <a:solidFill>
              <a:srgbClr val="0078D4">
                <a:alpha val="1000"/>
              </a:srgbClr>
            </a:solidFill>
            <a:ln w="12700" cap="flat" cmpd="sng" algn="ctr">
              <a:solidFill>
                <a:srgbClr val="0078D4"/>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a:ln>
                  <a:noFill/>
                </a:ln>
                <a:solidFill>
                  <a:srgbClr val="505050"/>
                </a:solidFill>
                <a:effectLst/>
                <a:uLnTx/>
                <a:uFillTx/>
                <a:latin typeface="Segoe UI"/>
                <a:ea typeface="+mn-ea"/>
                <a:cs typeface="Segoe UI" pitchFamily="34" charset="0"/>
              </a:endParaRPr>
            </a:p>
          </p:txBody>
        </p:sp>
        <p:sp>
          <p:nvSpPr>
            <p:cNvPr id="149" name="Title 1">
              <a:extLst>
                <a:ext uri="{FF2B5EF4-FFF2-40B4-BE49-F238E27FC236}">
                  <a16:creationId xmlns:a16="http://schemas.microsoft.com/office/drawing/2014/main" id="{AB0EAACF-2F1D-4FB4-B31D-961C719160A5}"/>
                </a:ext>
              </a:extLst>
            </p:cNvPr>
            <p:cNvSpPr txBox="1">
              <a:spLocks/>
            </p:cNvSpPr>
            <p:nvPr/>
          </p:nvSpPr>
          <p:spPr>
            <a:xfrm>
              <a:off x="3117007" y="2911170"/>
              <a:ext cx="2337232"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t>Azure AKS </a:t>
              </a:r>
              <a:r>
                <a:rPr kumimoji="0" lang="en-US" sz="1000" b="0" i="0" u="none" strike="noStrike" kern="1200" cap="none" spc="0" normalizeH="0" baseline="0" noProof="0" err="1">
                  <a:ln w="3175">
                    <a:noFill/>
                  </a:ln>
                  <a:solidFill>
                    <a:srgbClr val="3C3C41"/>
                  </a:solidFill>
                  <a:effectLst/>
                  <a:uLnTx/>
                  <a:uFillTx/>
                  <a:latin typeface="Segoe UI Semibold" panose="020B0702040204020203" pitchFamily="34" charset="0"/>
                  <a:ea typeface="+mn-ea"/>
                  <a:cs typeface="Segoe UI Semibold" panose="020B0702040204020203" pitchFamily="34" charset="0"/>
                </a:rPr>
                <a:t>VNet</a:t>
              </a:r>
              <a:endParaRPr kumimoji="0" lang="en-US" sz="10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endParaRPr>
            </a:p>
          </p:txBody>
        </p:sp>
        <p:sp>
          <p:nvSpPr>
            <p:cNvPr id="150" name="Rectangle 149">
              <a:extLst>
                <a:ext uri="{FF2B5EF4-FFF2-40B4-BE49-F238E27FC236}">
                  <a16:creationId xmlns:a16="http://schemas.microsoft.com/office/drawing/2014/main" id="{32BF3D8B-5D62-4ED4-A07E-C4A59C755628}"/>
                </a:ext>
              </a:extLst>
            </p:cNvPr>
            <p:cNvSpPr/>
            <p:nvPr/>
          </p:nvSpPr>
          <p:spPr>
            <a:xfrm>
              <a:off x="8608612" y="2896628"/>
              <a:ext cx="466381" cy="42231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51" name="Picture 150" descr="A close up of a sign&#10;&#10;Description generated with high confidence">
              <a:extLst>
                <a:ext uri="{FF2B5EF4-FFF2-40B4-BE49-F238E27FC236}">
                  <a16:creationId xmlns:a16="http://schemas.microsoft.com/office/drawing/2014/main" id="{D15F42CD-CEC5-469E-9B48-71A418E914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97203" y="2922341"/>
              <a:ext cx="358395" cy="358395"/>
            </a:xfrm>
            <a:prstGeom prst="rect">
              <a:avLst/>
            </a:prstGeom>
          </p:spPr>
        </p:pic>
        <p:sp>
          <p:nvSpPr>
            <p:cNvPr id="152" name="Rectangle: Rounded Corners 151">
              <a:extLst>
                <a:ext uri="{FF2B5EF4-FFF2-40B4-BE49-F238E27FC236}">
                  <a16:creationId xmlns:a16="http://schemas.microsoft.com/office/drawing/2014/main" id="{B3A046EF-7314-4336-A4B1-CF5D273FCD45}"/>
                </a:ext>
              </a:extLst>
            </p:cNvPr>
            <p:cNvSpPr/>
            <p:nvPr/>
          </p:nvSpPr>
          <p:spPr bwMode="auto">
            <a:xfrm>
              <a:off x="3418048" y="4092016"/>
              <a:ext cx="5152504" cy="2097083"/>
            </a:xfrm>
            <a:prstGeom prst="roundRect">
              <a:avLst>
                <a:gd name="adj" fmla="val 3125"/>
              </a:avLst>
            </a:prstGeom>
            <a:solidFill>
              <a:srgbClr val="0078D4">
                <a:alpha val="1000"/>
              </a:srgbClr>
            </a:solidFill>
            <a:ln w="12700" cap="flat" cmpd="sng" algn="ctr">
              <a:solidFill>
                <a:srgbClr val="0078D4"/>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a:ln>
                  <a:noFill/>
                </a:ln>
                <a:solidFill>
                  <a:srgbClr val="505050"/>
                </a:solidFill>
                <a:effectLst/>
                <a:uLnTx/>
                <a:uFillTx/>
                <a:latin typeface="Segoe UI"/>
                <a:ea typeface="+mn-ea"/>
                <a:cs typeface="Segoe UI" pitchFamily="34" charset="0"/>
              </a:endParaRPr>
            </a:p>
          </p:txBody>
        </p:sp>
        <p:sp>
          <p:nvSpPr>
            <p:cNvPr id="153" name="Title 1">
              <a:extLst>
                <a:ext uri="{FF2B5EF4-FFF2-40B4-BE49-F238E27FC236}">
                  <a16:creationId xmlns:a16="http://schemas.microsoft.com/office/drawing/2014/main" id="{4FFEFEC7-1885-4937-9021-5F0620033462}"/>
                </a:ext>
              </a:extLst>
            </p:cNvPr>
            <p:cNvSpPr txBox="1">
              <a:spLocks/>
            </p:cNvSpPr>
            <p:nvPr/>
          </p:nvSpPr>
          <p:spPr>
            <a:xfrm>
              <a:off x="3418048" y="3923981"/>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t>AKS subnet</a:t>
              </a:r>
            </a:p>
          </p:txBody>
        </p:sp>
        <p:sp>
          <p:nvSpPr>
            <p:cNvPr id="154" name="Rectangle: Rounded Corners 153">
              <a:extLst>
                <a:ext uri="{FF2B5EF4-FFF2-40B4-BE49-F238E27FC236}">
                  <a16:creationId xmlns:a16="http://schemas.microsoft.com/office/drawing/2014/main" id="{EDB504D1-30A5-46EC-9C7F-024B06EDD42A}"/>
                </a:ext>
              </a:extLst>
            </p:cNvPr>
            <p:cNvSpPr/>
            <p:nvPr/>
          </p:nvSpPr>
          <p:spPr bwMode="auto">
            <a:xfrm>
              <a:off x="3673259" y="4326301"/>
              <a:ext cx="4642083" cy="1706891"/>
            </a:xfrm>
            <a:prstGeom prst="roundRect">
              <a:avLst>
                <a:gd name="adj" fmla="val 3125"/>
              </a:avLst>
            </a:prstGeom>
            <a:solidFill>
              <a:srgbClr val="F9FBFD"/>
            </a:solidFill>
            <a:ln w="12700" cap="flat" cmpd="sng" algn="ctr">
              <a:solidFill>
                <a:srgbClr val="0078D4"/>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a:ln>
                  <a:noFill/>
                </a:ln>
                <a:solidFill>
                  <a:srgbClr val="505050"/>
                </a:solidFill>
                <a:effectLst/>
                <a:uLnTx/>
                <a:uFillTx/>
                <a:latin typeface="Segoe UI"/>
                <a:ea typeface="+mn-ea"/>
                <a:cs typeface="Segoe UI" pitchFamily="34" charset="0"/>
              </a:endParaRPr>
            </a:p>
          </p:txBody>
        </p:sp>
        <p:sp>
          <p:nvSpPr>
            <p:cNvPr id="155" name="Title 1">
              <a:extLst>
                <a:ext uri="{FF2B5EF4-FFF2-40B4-BE49-F238E27FC236}">
                  <a16:creationId xmlns:a16="http://schemas.microsoft.com/office/drawing/2014/main" id="{151BBBBB-F6EB-4970-9770-08698FFC282D}"/>
                </a:ext>
              </a:extLst>
            </p:cNvPr>
            <p:cNvSpPr txBox="1">
              <a:spLocks/>
            </p:cNvSpPr>
            <p:nvPr/>
          </p:nvSpPr>
          <p:spPr>
            <a:xfrm>
              <a:off x="3673259" y="4157675"/>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t>AKS cluster</a:t>
              </a:r>
            </a:p>
          </p:txBody>
        </p:sp>
        <p:grpSp>
          <p:nvGrpSpPr>
            <p:cNvPr id="156" name="Group 155">
              <a:extLst>
                <a:ext uri="{FF2B5EF4-FFF2-40B4-BE49-F238E27FC236}">
                  <a16:creationId xmlns:a16="http://schemas.microsoft.com/office/drawing/2014/main" id="{78865944-994B-4ADF-AD06-34874B11F8F2}"/>
                </a:ext>
              </a:extLst>
            </p:cNvPr>
            <p:cNvGrpSpPr/>
            <p:nvPr/>
          </p:nvGrpSpPr>
          <p:grpSpPr>
            <a:xfrm>
              <a:off x="3244905" y="4966145"/>
              <a:ext cx="348833" cy="348834"/>
              <a:chOff x="5782974" y="3277554"/>
              <a:chExt cx="780290" cy="780290"/>
            </a:xfrm>
          </p:grpSpPr>
          <p:sp>
            <p:nvSpPr>
              <p:cNvPr id="216" name="Rectangle 215">
                <a:extLst>
                  <a:ext uri="{FF2B5EF4-FFF2-40B4-BE49-F238E27FC236}">
                    <a16:creationId xmlns:a16="http://schemas.microsoft.com/office/drawing/2014/main" id="{AA637512-1D0E-41BA-B8CD-49F86CBDDA3C}"/>
                  </a:ext>
                </a:extLst>
              </p:cNvPr>
              <p:cNvSpPr/>
              <p:nvPr/>
            </p:nvSpPr>
            <p:spPr>
              <a:xfrm>
                <a:off x="5952781" y="3510708"/>
                <a:ext cx="451691" cy="264405"/>
              </a:xfrm>
              <a:prstGeom prst="rect">
                <a:avLst/>
              </a:prstGeom>
              <a:solidFill>
                <a:srgbClr val="FCFD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17" name="Picture 216" descr="A picture containing vector graphics&#10;&#10;Description generated with high confidence">
                <a:extLst>
                  <a:ext uri="{FF2B5EF4-FFF2-40B4-BE49-F238E27FC236}">
                    <a16:creationId xmlns:a16="http://schemas.microsoft.com/office/drawing/2014/main" id="{E67F321D-B874-4E68-8E74-568F43C210A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82974" y="3277554"/>
                <a:ext cx="780290" cy="780290"/>
              </a:xfrm>
              <a:prstGeom prst="rect">
                <a:avLst/>
              </a:prstGeom>
            </p:spPr>
          </p:pic>
        </p:grpSp>
        <p:sp>
          <p:nvSpPr>
            <p:cNvPr id="157" name="globe_2" title="Icon of a sphere made of lines">
              <a:extLst>
                <a:ext uri="{FF2B5EF4-FFF2-40B4-BE49-F238E27FC236}">
                  <a16:creationId xmlns:a16="http://schemas.microsoft.com/office/drawing/2014/main" id="{AE4E4F86-5F66-46A6-A5D5-F8C053A339DC}"/>
                </a:ext>
              </a:extLst>
            </p:cNvPr>
            <p:cNvSpPr>
              <a:spLocks noChangeAspect="1" noEditPoints="1"/>
            </p:cNvSpPr>
            <p:nvPr/>
          </p:nvSpPr>
          <p:spPr bwMode="auto">
            <a:xfrm>
              <a:off x="7043415" y="3240420"/>
              <a:ext cx="247658" cy="247658"/>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Calibri" panose="020F0502020204030204"/>
                <a:ea typeface="+mn-ea"/>
                <a:cs typeface="+mn-cs"/>
              </a:endParaRPr>
            </a:p>
          </p:txBody>
        </p:sp>
        <p:cxnSp>
          <p:nvCxnSpPr>
            <p:cNvPr id="158" name="Straight Arrow Connector 157">
              <a:extLst>
                <a:ext uri="{FF2B5EF4-FFF2-40B4-BE49-F238E27FC236}">
                  <a16:creationId xmlns:a16="http://schemas.microsoft.com/office/drawing/2014/main" id="{396AD5FE-A967-47D0-924E-FCC07E872A15}"/>
                </a:ext>
              </a:extLst>
            </p:cNvPr>
            <p:cNvCxnSpPr>
              <a:cxnSpLocks/>
              <a:stCxn id="157" idx="3"/>
              <a:endCxn id="176" idx="0"/>
            </p:cNvCxnSpPr>
            <p:nvPr/>
          </p:nvCxnSpPr>
          <p:spPr>
            <a:xfrm flipH="1">
              <a:off x="7167245" y="3488078"/>
              <a:ext cx="369" cy="20564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9" name="Title 1">
              <a:extLst>
                <a:ext uri="{FF2B5EF4-FFF2-40B4-BE49-F238E27FC236}">
                  <a16:creationId xmlns:a16="http://schemas.microsoft.com/office/drawing/2014/main" id="{4A294967-0787-4511-8C3D-B1DE61888E07}"/>
                </a:ext>
              </a:extLst>
            </p:cNvPr>
            <p:cNvSpPr txBox="1">
              <a:spLocks/>
            </p:cNvSpPr>
            <p:nvPr/>
          </p:nvSpPr>
          <p:spPr>
            <a:xfrm>
              <a:off x="6324513" y="3302694"/>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t>Private IP</a:t>
              </a:r>
            </a:p>
          </p:txBody>
        </p:sp>
        <p:grpSp>
          <p:nvGrpSpPr>
            <p:cNvPr id="160" name="Group 159">
              <a:extLst>
                <a:ext uri="{FF2B5EF4-FFF2-40B4-BE49-F238E27FC236}">
                  <a16:creationId xmlns:a16="http://schemas.microsoft.com/office/drawing/2014/main" id="{AFEE443C-AEDE-441E-AA89-9FC7E00AD3D6}"/>
                </a:ext>
              </a:extLst>
            </p:cNvPr>
            <p:cNvGrpSpPr/>
            <p:nvPr/>
          </p:nvGrpSpPr>
          <p:grpSpPr>
            <a:xfrm>
              <a:off x="3914712" y="4595153"/>
              <a:ext cx="4159175" cy="1328179"/>
              <a:chOff x="5286186" y="4754010"/>
              <a:chExt cx="4159175" cy="1328179"/>
            </a:xfrm>
          </p:grpSpPr>
          <p:sp>
            <p:nvSpPr>
              <p:cNvPr id="179" name="Rectangle: Rounded Corners 178">
                <a:extLst>
                  <a:ext uri="{FF2B5EF4-FFF2-40B4-BE49-F238E27FC236}">
                    <a16:creationId xmlns:a16="http://schemas.microsoft.com/office/drawing/2014/main" id="{86A38086-425C-4011-BE81-6A6321A2FAEE}"/>
                  </a:ext>
                </a:extLst>
              </p:cNvPr>
              <p:cNvSpPr/>
              <p:nvPr/>
            </p:nvSpPr>
            <p:spPr bwMode="auto">
              <a:xfrm>
                <a:off x="5286186" y="4754010"/>
                <a:ext cx="4159165" cy="261502"/>
              </a:xfrm>
              <a:prstGeom prst="roundRect">
                <a:avLst>
                  <a:gd name="adj" fmla="val 3125"/>
                </a:avLst>
              </a:prstGeom>
              <a:solidFill>
                <a:srgbClr val="FFFFFF"/>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endPar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endParaRPr>
              </a:p>
            </p:txBody>
          </p:sp>
          <p:sp>
            <p:nvSpPr>
              <p:cNvPr id="180" name="Rectangle 179">
                <a:extLst>
                  <a:ext uri="{FF2B5EF4-FFF2-40B4-BE49-F238E27FC236}">
                    <a16:creationId xmlns:a16="http://schemas.microsoft.com/office/drawing/2014/main" id="{D35F46A5-E8C1-41CA-A45D-12DC2BB38B28}"/>
                  </a:ext>
                </a:extLst>
              </p:cNvPr>
              <p:cNvSpPr/>
              <p:nvPr/>
            </p:nvSpPr>
            <p:spPr>
              <a:xfrm>
                <a:off x="5460653" y="4777039"/>
                <a:ext cx="891591" cy="215444"/>
              </a:xfrm>
              <a:prstGeom prst="rect">
                <a:avLst/>
              </a:prstGeom>
            </p:spPr>
            <p:txBody>
              <a:bodyPr wrap="none">
                <a:sp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t>contoso.com/A</a:t>
                </a:r>
              </a:p>
            </p:txBody>
          </p:sp>
          <p:sp>
            <p:nvSpPr>
              <p:cNvPr id="181" name="Rectangle 180">
                <a:extLst>
                  <a:ext uri="{FF2B5EF4-FFF2-40B4-BE49-F238E27FC236}">
                    <a16:creationId xmlns:a16="http://schemas.microsoft.com/office/drawing/2014/main" id="{E1028628-2CE8-40C0-9A16-5B023B3572E1}"/>
                  </a:ext>
                </a:extLst>
              </p:cNvPr>
              <p:cNvSpPr/>
              <p:nvPr/>
            </p:nvSpPr>
            <p:spPr>
              <a:xfrm>
                <a:off x="6972652" y="4777039"/>
                <a:ext cx="885179" cy="215444"/>
              </a:xfrm>
              <a:prstGeom prst="rect">
                <a:avLst/>
              </a:prstGeom>
            </p:spPr>
            <p:txBody>
              <a:bodyPr wrap="none">
                <a:sp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t>contoso.com/B</a:t>
                </a:r>
              </a:p>
            </p:txBody>
          </p:sp>
          <p:sp>
            <p:nvSpPr>
              <p:cNvPr id="182" name="Rectangle: Rounded Corners 181">
                <a:extLst>
                  <a:ext uri="{FF2B5EF4-FFF2-40B4-BE49-F238E27FC236}">
                    <a16:creationId xmlns:a16="http://schemas.microsoft.com/office/drawing/2014/main" id="{D9AAB20C-824A-4E73-8CEB-C29A3F9F2C17}"/>
                  </a:ext>
                </a:extLst>
              </p:cNvPr>
              <p:cNvSpPr/>
              <p:nvPr/>
            </p:nvSpPr>
            <p:spPr bwMode="auto">
              <a:xfrm>
                <a:off x="5286187" y="5202112"/>
                <a:ext cx="1238508" cy="261502"/>
              </a:xfrm>
              <a:prstGeom prst="roundRect">
                <a:avLst>
                  <a:gd name="adj" fmla="val 3125"/>
                </a:avLst>
              </a:prstGeom>
              <a:solidFill>
                <a:srgbClr val="FFFFFF"/>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err="1">
                    <a:ln w="3175">
                      <a:noFill/>
                    </a:ln>
                    <a:solidFill>
                      <a:srgbClr val="3C3C41"/>
                    </a:solidFill>
                    <a:effectLst/>
                    <a:uLnTx/>
                    <a:uFillTx/>
                    <a:latin typeface="Segoe UI Semibold" panose="020B0702040204020203" pitchFamily="34" charset="0"/>
                    <a:ea typeface="+mn-ea"/>
                    <a:cs typeface="Segoe UI Semibold" panose="020B0702040204020203" pitchFamily="34" charset="0"/>
                  </a:rPr>
                  <a:t>ServiceA</a:t>
                </a:r>
                <a:endPar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endParaRPr>
              </a:p>
            </p:txBody>
          </p:sp>
          <p:sp>
            <p:nvSpPr>
              <p:cNvPr id="183" name="Rectangle: Rounded Corners 182">
                <a:extLst>
                  <a:ext uri="{FF2B5EF4-FFF2-40B4-BE49-F238E27FC236}">
                    <a16:creationId xmlns:a16="http://schemas.microsoft.com/office/drawing/2014/main" id="{9F4AB0C1-F96D-4405-B2CD-32CF554D2058}"/>
                  </a:ext>
                </a:extLst>
              </p:cNvPr>
              <p:cNvSpPr/>
              <p:nvPr/>
            </p:nvSpPr>
            <p:spPr bwMode="auto">
              <a:xfrm>
                <a:off x="6790879" y="5202112"/>
                <a:ext cx="1238508" cy="261502"/>
              </a:xfrm>
              <a:prstGeom prst="roundRect">
                <a:avLst>
                  <a:gd name="adj" fmla="val 3125"/>
                </a:avLst>
              </a:prstGeom>
              <a:solidFill>
                <a:srgbClr val="FFFFFF"/>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err="1">
                    <a:ln w="3175">
                      <a:noFill/>
                    </a:ln>
                    <a:solidFill>
                      <a:srgbClr val="3C3C41"/>
                    </a:solidFill>
                    <a:effectLst/>
                    <a:uLnTx/>
                    <a:uFillTx/>
                    <a:latin typeface="Segoe UI Semibold" panose="020B0702040204020203" pitchFamily="34" charset="0"/>
                    <a:ea typeface="+mn-ea"/>
                    <a:cs typeface="Segoe UI Semibold" panose="020B0702040204020203" pitchFamily="34" charset="0"/>
                  </a:rPr>
                  <a:t>ServiceB</a:t>
                </a:r>
                <a:endPar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endParaRPr>
              </a:p>
            </p:txBody>
          </p:sp>
          <p:sp>
            <p:nvSpPr>
              <p:cNvPr id="184" name="Rectangle: Rounded Corners 183">
                <a:extLst>
                  <a:ext uri="{FF2B5EF4-FFF2-40B4-BE49-F238E27FC236}">
                    <a16:creationId xmlns:a16="http://schemas.microsoft.com/office/drawing/2014/main" id="{67BD2A67-7BDD-4BA4-9729-CAE5E6216EEF}"/>
                  </a:ext>
                </a:extLst>
              </p:cNvPr>
              <p:cNvSpPr/>
              <p:nvPr/>
            </p:nvSpPr>
            <p:spPr bwMode="auto">
              <a:xfrm>
                <a:off x="8206853" y="5202112"/>
                <a:ext cx="1238508" cy="261502"/>
              </a:xfrm>
              <a:prstGeom prst="roundRect">
                <a:avLst>
                  <a:gd name="adj" fmla="val 3125"/>
                </a:avLst>
              </a:prstGeom>
              <a:solidFill>
                <a:srgbClr val="FFFFFF"/>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err="1">
                    <a:ln w="3175">
                      <a:noFill/>
                    </a:ln>
                    <a:solidFill>
                      <a:srgbClr val="3C3C41"/>
                    </a:solidFill>
                    <a:effectLst/>
                    <a:uLnTx/>
                    <a:uFillTx/>
                    <a:latin typeface="Segoe UI Semibold" panose="020B0702040204020203" pitchFamily="34" charset="0"/>
                    <a:ea typeface="+mn-ea"/>
                    <a:cs typeface="Segoe UI Semibold" panose="020B0702040204020203" pitchFamily="34" charset="0"/>
                  </a:rPr>
                  <a:t>ServiceC</a:t>
                </a:r>
                <a:endPar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endParaRPr>
              </a:p>
            </p:txBody>
          </p:sp>
          <p:cxnSp>
            <p:nvCxnSpPr>
              <p:cNvPr id="185" name="Straight Arrow Connector 184">
                <a:extLst>
                  <a:ext uri="{FF2B5EF4-FFF2-40B4-BE49-F238E27FC236}">
                    <a16:creationId xmlns:a16="http://schemas.microsoft.com/office/drawing/2014/main" id="{5C5509AA-3D39-4FCA-AB67-017C76BFD4CE}"/>
                  </a:ext>
                </a:extLst>
              </p:cNvPr>
              <p:cNvCxnSpPr>
                <a:cxnSpLocks/>
              </p:cNvCxnSpPr>
              <p:nvPr/>
            </p:nvCxnSpPr>
            <p:spPr>
              <a:xfrm>
                <a:off x="8826107" y="5015512"/>
                <a:ext cx="0" cy="1866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6" name="Straight Arrow Connector 185">
                <a:extLst>
                  <a:ext uri="{FF2B5EF4-FFF2-40B4-BE49-F238E27FC236}">
                    <a16:creationId xmlns:a16="http://schemas.microsoft.com/office/drawing/2014/main" id="{646EE0ED-FD27-4484-8A2E-C1B65EE77334}"/>
                  </a:ext>
                </a:extLst>
              </p:cNvPr>
              <p:cNvCxnSpPr>
                <a:cxnSpLocks/>
              </p:cNvCxnSpPr>
              <p:nvPr/>
            </p:nvCxnSpPr>
            <p:spPr>
              <a:xfrm>
                <a:off x="7410133" y="5015512"/>
                <a:ext cx="0" cy="1866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7" name="Straight Arrow Connector 186">
                <a:extLst>
                  <a:ext uri="{FF2B5EF4-FFF2-40B4-BE49-F238E27FC236}">
                    <a16:creationId xmlns:a16="http://schemas.microsoft.com/office/drawing/2014/main" id="{D55B86CD-0BF5-41EB-AE34-9CA1C1D668D6}"/>
                  </a:ext>
                </a:extLst>
              </p:cNvPr>
              <p:cNvCxnSpPr>
                <a:cxnSpLocks/>
              </p:cNvCxnSpPr>
              <p:nvPr/>
            </p:nvCxnSpPr>
            <p:spPr>
              <a:xfrm>
                <a:off x="5905441" y="5015512"/>
                <a:ext cx="0" cy="1866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88" name="Group 187">
                <a:extLst>
                  <a:ext uri="{FF2B5EF4-FFF2-40B4-BE49-F238E27FC236}">
                    <a16:creationId xmlns:a16="http://schemas.microsoft.com/office/drawing/2014/main" id="{C32C36FB-8DD1-47A3-BA6A-274F30D13F5A}"/>
                  </a:ext>
                </a:extLst>
              </p:cNvPr>
              <p:cNvGrpSpPr/>
              <p:nvPr/>
            </p:nvGrpSpPr>
            <p:grpSpPr>
              <a:xfrm>
                <a:off x="6790879" y="5716016"/>
                <a:ext cx="1238508" cy="366173"/>
                <a:chOff x="6790879" y="5602291"/>
                <a:chExt cx="1238508" cy="366173"/>
              </a:xfrm>
            </p:grpSpPr>
            <p:sp>
              <p:nvSpPr>
                <p:cNvPr id="210" name="Rectangle: Rounded Corners 209">
                  <a:extLst>
                    <a:ext uri="{FF2B5EF4-FFF2-40B4-BE49-F238E27FC236}">
                      <a16:creationId xmlns:a16="http://schemas.microsoft.com/office/drawing/2014/main" id="{85AAC028-46B4-49CF-933F-6A67D87AB547}"/>
                    </a:ext>
                  </a:extLst>
                </p:cNvPr>
                <p:cNvSpPr/>
                <p:nvPr/>
              </p:nvSpPr>
              <p:spPr bwMode="auto">
                <a:xfrm>
                  <a:off x="6790879" y="5602291"/>
                  <a:ext cx="365760" cy="366173"/>
                </a:xfrm>
                <a:prstGeom prst="roundRect">
                  <a:avLst>
                    <a:gd name="adj" fmla="val 3125"/>
                  </a:avLst>
                </a:prstGeom>
                <a:solidFill>
                  <a:srgbClr val="FFFFFF"/>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endPar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endParaRPr>
                </a:p>
              </p:txBody>
            </p:sp>
            <p:sp>
              <p:nvSpPr>
                <p:cNvPr id="211" name="Rectangle: Rounded Corners 210">
                  <a:extLst>
                    <a:ext uri="{FF2B5EF4-FFF2-40B4-BE49-F238E27FC236}">
                      <a16:creationId xmlns:a16="http://schemas.microsoft.com/office/drawing/2014/main" id="{08E83827-31A6-4E4F-8DA3-11930F4D1021}"/>
                    </a:ext>
                  </a:extLst>
                </p:cNvPr>
                <p:cNvSpPr/>
                <p:nvPr/>
              </p:nvSpPr>
              <p:spPr bwMode="auto">
                <a:xfrm>
                  <a:off x="7227253" y="5602291"/>
                  <a:ext cx="365760" cy="366173"/>
                </a:xfrm>
                <a:prstGeom prst="roundRect">
                  <a:avLst>
                    <a:gd name="adj" fmla="val 3125"/>
                  </a:avLst>
                </a:prstGeom>
                <a:solidFill>
                  <a:srgbClr val="FFFFFF"/>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endPar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endParaRPr>
                </a:p>
              </p:txBody>
            </p:sp>
            <p:sp>
              <p:nvSpPr>
                <p:cNvPr id="212" name="Rectangle: Rounded Corners 211">
                  <a:extLst>
                    <a:ext uri="{FF2B5EF4-FFF2-40B4-BE49-F238E27FC236}">
                      <a16:creationId xmlns:a16="http://schemas.microsoft.com/office/drawing/2014/main" id="{8BBB0B8A-FC2B-4C63-A39F-ACFEC45488EE}"/>
                    </a:ext>
                  </a:extLst>
                </p:cNvPr>
                <p:cNvSpPr/>
                <p:nvPr/>
              </p:nvSpPr>
              <p:spPr bwMode="auto">
                <a:xfrm>
                  <a:off x="7663627" y="5602291"/>
                  <a:ext cx="365760" cy="366173"/>
                </a:xfrm>
                <a:prstGeom prst="roundRect">
                  <a:avLst>
                    <a:gd name="adj" fmla="val 3125"/>
                  </a:avLst>
                </a:prstGeom>
                <a:solidFill>
                  <a:srgbClr val="FFFFFF"/>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endPar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endParaRPr>
                </a:p>
              </p:txBody>
            </p:sp>
            <p:sp>
              <p:nvSpPr>
                <p:cNvPr id="213" name="Freeform: Shape 212">
                  <a:extLst>
                    <a:ext uri="{FF2B5EF4-FFF2-40B4-BE49-F238E27FC236}">
                      <a16:creationId xmlns:a16="http://schemas.microsoft.com/office/drawing/2014/main" id="{B4E24530-FB20-4846-9B68-914F963058E8}"/>
                    </a:ext>
                  </a:extLst>
                </p:cNvPr>
                <p:cNvSpPr/>
                <p:nvPr/>
              </p:nvSpPr>
              <p:spPr>
                <a:xfrm>
                  <a:off x="6868013" y="5669488"/>
                  <a:ext cx="211492" cy="23177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14" name="Freeform: Shape 213">
                  <a:extLst>
                    <a:ext uri="{FF2B5EF4-FFF2-40B4-BE49-F238E27FC236}">
                      <a16:creationId xmlns:a16="http://schemas.microsoft.com/office/drawing/2014/main" id="{1B58C351-4BA1-4E90-AB9F-8FA79D777AB8}"/>
                    </a:ext>
                  </a:extLst>
                </p:cNvPr>
                <p:cNvSpPr/>
                <p:nvPr/>
              </p:nvSpPr>
              <p:spPr>
                <a:xfrm>
                  <a:off x="7304387" y="5669488"/>
                  <a:ext cx="211492" cy="23177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15" name="Freeform: Shape 214">
                  <a:extLst>
                    <a:ext uri="{FF2B5EF4-FFF2-40B4-BE49-F238E27FC236}">
                      <a16:creationId xmlns:a16="http://schemas.microsoft.com/office/drawing/2014/main" id="{A1972CE9-1030-4976-9564-CF894DA60CA2}"/>
                    </a:ext>
                  </a:extLst>
                </p:cNvPr>
                <p:cNvSpPr/>
                <p:nvPr/>
              </p:nvSpPr>
              <p:spPr>
                <a:xfrm>
                  <a:off x="7740761" y="5669488"/>
                  <a:ext cx="211492" cy="23177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89" name="Group 188">
                <a:extLst>
                  <a:ext uri="{FF2B5EF4-FFF2-40B4-BE49-F238E27FC236}">
                    <a16:creationId xmlns:a16="http://schemas.microsoft.com/office/drawing/2014/main" id="{5F1F96B3-E584-4204-BB85-3476D238B366}"/>
                  </a:ext>
                </a:extLst>
              </p:cNvPr>
              <p:cNvGrpSpPr/>
              <p:nvPr/>
            </p:nvGrpSpPr>
            <p:grpSpPr>
              <a:xfrm>
                <a:off x="8206853" y="5716016"/>
                <a:ext cx="1238508" cy="366173"/>
                <a:chOff x="6790879" y="5602291"/>
                <a:chExt cx="1238508" cy="366173"/>
              </a:xfrm>
            </p:grpSpPr>
            <p:sp>
              <p:nvSpPr>
                <p:cNvPr id="204" name="Rectangle: Rounded Corners 203">
                  <a:extLst>
                    <a:ext uri="{FF2B5EF4-FFF2-40B4-BE49-F238E27FC236}">
                      <a16:creationId xmlns:a16="http://schemas.microsoft.com/office/drawing/2014/main" id="{246DD4B0-405D-4F39-8003-E55BEAE1836C}"/>
                    </a:ext>
                  </a:extLst>
                </p:cNvPr>
                <p:cNvSpPr/>
                <p:nvPr/>
              </p:nvSpPr>
              <p:spPr bwMode="auto">
                <a:xfrm>
                  <a:off x="6790879" y="5602291"/>
                  <a:ext cx="365760" cy="366173"/>
                </a:xfrm>
                <a:prstGeom prst="roundRect">
                  <a:avLst>
                    <a:gd name="adj" fmla="val 3125"/>
                  </a:avLst>
                </a:prstGeom>
                <a:solidFill>
                  <a:srgbClr val="FFFFFF"/>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endPar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endParaRPr>
                </a:p>
              </p:txBody>
            </p:sp>
            <p:sp>
              <p:nvSpPr>
                <p:cNvPr id="205" name="Rectangle: Rounded Corners 204">
                  <a:extLst>
                    <a:ext uri="{FF2B5EF4-FFF2-40B4-BE49-F238E27FC236}">
                      <a16:creationId xmlns:a16="http://schemas.microsoft.com/office/drawing/2014/main" id="{75D785FE-7498-4B93-8FD6-5686C014469B}"/>
                    </a:ext>
                  </a:extLst>
                </p:cNvPr>
                <p:cNvSpPr/>
                <p:nvPr/>
              </p:nvSpPr>
              <p:spPr bwMode="auto">
                <a:xfrm>
                  <a:off x="7227253" y="5602291"/>
                  <a:ext cx="365760" cy="366173"/>
                </a:xfrm>
                <a:prstGeom prst="roundRect">
                  <a:avLst>
                    <a:gd name="adj" fmla="val 3125"/>
                  </a:avLst>
                </a:prstGeom>
                <a:solidFill>
                  <a:srgbClr val="FFFFFF"/>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endPar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endParaRPr>
                </a:p>
              </p:txBody>
            </p:sp>
            <p:sp>
              <p:nvSpPr>
                <p:cNvPr id="206" name="Rectangle: Rounded Corners 205">
                  <a:extLst>
                    <a:ext uri="{FF2B5EF4-FFF2-40B4-BE49-F238E27FC236}">
                      <a16:creationId xmlns:a16="http://schemas.microsoft.com/office/drawing/2014/main" id="{93C56815-A9E5-4A3A-BB49-6D25D165B89F}"/>
                    </a:ext>
                  </a:extLst>
                </p:cNvPr>
                <p:cNvSpPr/>
                <p:nvPr/>
              </p:nvSpPr>
              <p:spPr bwMode="auto">
                <a:xfrm>
                  <a:off x="7663627" y="5602291"/>
                  <a:ext cx="365760" cy="366173"/>
                </a:xfrm>
                <a:prstGeom prst="roundRect">
                  <a:avLst>
                    <a:gd name="adj" fmla="val 3125"/>
                  </a:avLst>
                </a:prstGeom>
                <a:solidFill>
                  <a:srgbClr val="FFFFFF"/>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endPar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endParaRPr>
                </a:p>
              </p:txBody>
            </p:sp>
            <p:sp>
              <p:nvSpPr>
                <p:cNvPr id="207" name="Freeform: Shape 206">
                  <a:extLst>
                    <a:ext uri="{FF2B5EF4-FFF2-40B4-BE49-F238E27FC236}">
                      <a16:creationId xmlns:a16="http://schemas.microsoft.com/office/drawing/2014/main" id="{2E3535BD-849F-4024-A1A0-DF0B302F208A}"/>
                    </a:ext>
                  </a:extLst>
                </p:cNvPr>
                <p:cNvSpPr/>
                <p:nvPr/>
              </p:nvSpPr>
              <p:spPr>
                <a:xfrm>
                  <a:off x="6868013" y="5669488"/>
                  <a:ext cx="211492" cy="23177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08" name="Freeform: Shape 207">
                  <a:extLst>
                    <a:ext uri="{FF2B5EF4-FFF2-40B4-BE49-F238E27FC236}">
                      <a16:creationId xmlns:a16="http://schemas.microsoft.com/office/drawing/2014/main" id="{4A082F25-2378-4BC1-8485-8AA18504F468}"/>
                    </a:ext>
                  </a:extLst>
                </p:cNvPr>
                <p:cNvSpPr/>
                <p:nvPr/>
              </p:nvSpPr>
              <p:spPr>
                <a:xfrm>
                  <a:off x="7304387" y="5669488"/>
                  <a:ext cx="211492" cy="23177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09" name="Freeform: Shape 208">
                  <a:extLst>
                    <a:ext uri="{FF2B5EF4-FFF2-40B4-BE49-F238E27FC236}">
                      <a16:creationId xmlns:a16="http://schemas.microsoft.com/office/drawing/2014/main" id="{C0BE7EE1-E154-4A5C-9FB7-D933D2375732}"/>
                    </a:ext>
                  </a:extLst>
                </p:cNvPr>
                <p:cNvSpPr/>
                <p:nvPr/>
              </p:nvSpPr>
              <p:spPr>
                <a:xfrm>
                  <a:off x="7740761" y="5669488"/>
                  <a:ext cx="211492" cy="23177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90" name="Group 189">
                <a:extLst>
                  <a:ext uri="{FF2B5EF4-FFF2-40B4-BE49-F238E27FC236}">
                    <a16:creationId xmlns:a16="http://schemas.microsoft.com/office/drawing/2014/main" id="{0978D013-AF43-46D0-B538-EEC8559BFBA3}"/>
                  </a:ext>
                </a:extLst>
              </p:cNvPr>
              <p:cNvGrpSpPr/>
              <p:nvPr/>
            </p:nvGrpSpPr>
            <p:grpSpPr>
              <a:xfrm>
                <a:off x="5722561" y="5716016"/>
                <a:ext cx="802134" cy="366173"/>
                <a:chOff x="7227253" y="5602291"/>
                <a:chExt cx="802134" cy="366173"/>
              </a:xfrm>
            </p:grpSpPr>
            <p:sp>
              <p:nvSpPr>
                <p:cNvPr id="200" name="Rectangle: Rounded Corners 199">
                  <a:extLst>
                    <a:ext uri="{FF2B5EF4-FFF2-40B4-BE49-F238E27FC236}">
                      <a16:creationId xmlns:a16="http://schemas.microsoft.com/office/drawing/2014/main" id="{CDE67135-EC02-4FE8-BD3A-FB29002141A7}"/>
                    </a:ext>
                  </a:extLst>
                </p:cNvPr>
                <p:cNvSpPr/>
                <p:nvPr/>
              </p:nvSpPr>
              <p:spPr bwMode="auto">
                <a:xfrm>
                  <a:off x="7227253" y="5602291"/>
                  <a:ext cx="365760" cy="366173"/>
                </a:xfrm>
                <a:prstGeom prst="roundRect">
                  <a:avLst>
                    <a:gd name="adj" fmla="val 3125"/>
                  </a:avLst>
                </a:prstGeom>
                <a:solidFill>
                  <a:srgbClr val="FFFFFF"/>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endPar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endParaRPr>
                </a:p>
              </p:txBody>
            </p:sp>
            <p:sp>
              <p:nvSpPr>
                <p:cNvPr id="201" name="Rectangle: Rounded Corners 200">
                  <a:extLst>
                    <a:ext uri="{FF2B5EF4-FFF2-40B4-BE49-F238E27FC236}">
                      <a16:creationId xmlns:a16="http://schemas.microsoft.com/office/drawing/2014/main" id="{3A5A15E9-72BE-49A4-A4EC-26C6A5683578}"/>
                    </a:ext>
                  </a:extLst>
                </p:cNvPr>
                <p:cNvSpPr/>
                <p:nvPr/>
              </p:nvSpPr>
              <p:spPr bwMode="auto">
                <a:xfrm>
                  <a:off x="7663627" y="5602291"/>
                  <a:ext cx="365760" cy="366173"/>
                </a:xfrm>
                <a:prstGeom prst="roundRect">
                  <a:avLst>
                    <a:gd name="adj" fmla="val 3125"/>
                  </a:avLst>
                </a:prstGeom>
                <a:solidFill>
                  <a:srgbClr val="FFFFFF"/>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endPar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endParaRPr>
                </a:p>
              </p:txBody>
            </p:sp>
            <p:sp>
              <p:nvSpPr>
                <p:cNvPr id="202" name="Freeform: Shape 201">
                  <a:extLst>
                    <a:ext uri="{FF2B5EF4-FFF2-40B4-BE49-F238E27FC236}">
                      <a16:creationId xmlns:a16="http://schemas.microsoft.com/office/drawing/2014/main" id="{AD11FD30-6DDC-4BDD-9BC9-F794F6B1B790}"/>
                    </a:ext>
                  </a:extLst>
                </p:cNvPr>
                <p:cNvSpPr/>
                <p:nvPr/>
              </p:nvSpPr>
              <p:spPr>
                <a:xfrm>
                  <a:off x="7304387" y="5669488"/>
                  <a:ext cx="211492" cy="23177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03" name="Freeform: Shape 202">
                  <a:extLst>
                    <a:ext uri="{FF2B5EF4-FFF2-40B4-BE49-F238E27FC236}">
                      <a16:creationId xmlns:a16="http://schemas.microsoft.com/office/drawing/2014/main" id="{E402A2EC-E722-4251-B92D-91F0FAA0989B}"/>
                    </a:ext>
                  </a:extLst>
                </p:cNvPr>
                <p:cNvSpPr/>
                <p:nvPr/>
              </p:nvSpPr>
              <p:spPr>
                <a:xfrm>
                  <a:off x="7740761" y="5669488"/>
                  <a:ext cx="211492" cy="23177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cxnSp>
            <p:nvCxnSpPr>
              <p:cNvPr id="191" name="Straight Arrow Connector 190">
                <a:extLst>
                  <a:ext uri="{FF2B5EF4-FFF2-40B4-BE49-F238E27FC236}">
                    <a16:creationId xmlns:a16="http://schemas.microsoft.com/office/drawing/2014/main" id="{858EE189-7762-4F12-98F1-E20ED17C9BD1}"/>
                  </a:ext>
                </a:extLst>
              </p:cNvPr>
              <p:cNvCxnSpPr>
                <a:stCxn id="182" idx="2"/>
                <a:endCxn id="200" idx="0"/>
              </p:cNvCxnSpPr>
              <p:nvPr/>
            </p:nvCxnSpPr>
            <p:spPr>
              <a:xfrm>
                <a:off x="5905441" y="5463614"/>
                <a:ext cx="0" cy="25240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2" name="Straight Arrow Connector 191">
                <a:extLst>
                  <a:ext uri="{FF2B5EF4-FFF2-40B4-BE49-F238E27FC236}">
                    <a16:creationId xmlns:a16="http://schemas.microsoft.com/office/drawing/2014/main" id="{1BCB34BD-C3C0-41E3-B7E6-486EC600A9B5}"/>
                  </a:ext>
                </a:extLst>
              </p:cNvPr>
              <p:cNvCxnSpPr>
                <a:cxnSpLocks/>
                <a:stCxn id="183" idx="2"/>
                <a:endCxn id="211" idx="0"/>
              </p:cNvCxnSpPr>
              <p:nvPr/>
            </p:nvCxnSpPr>
            <p:spPr>
              <a:xfrm>
                <a:off x="7410133" y="5463614"/>
                <a:ext cx="0" cy="25240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3" name="Straight Arrow Connector 192">
                <a:extLst>
                  <a:ext uri="{FF2B5EF4-FFF2-40B4-BE49-F238E27FC236}">
                    <a16:creationId xmlns:a16="http://schemas.microsoft.com/office/drawing/2014/main" id="{A3F4151F-1BF5-43D6-AE29-CBE39E506630}"/>
                  </a:ext>
                </a:extLst>
              </p:cNvPr>
              <p:cNvCxnSpPr>
                <a:cxnSpLocks/>
                <a:stCxn id="184" idx="2"/>
                <a:endCxn id="205" idx="0"/>
              </p:cNvCxnSpPr>
              <p:nvPr/>
            </p:nvCxnSpPr>
            <p:spPr>
              <a:xfrm>
                <a:off x="8826107" y="5463614"/>
                <a:ext cx="0" cy="25240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4" name="Connector: Elbow 193">
                <a:extLst>
                  <a:ext uri="{FF2B5EF4-FFF2-40B4-BE49-F238E27FC236}">
                    <a16:creationId xmlns:a16="http://schemas.microsoft.com/office/drawing/2014/main" id="{E08FE28D-768A-4D71-A18A-94E628FC5F06}"/>
                  </a:ext>
                </a:extLst>
              </p:cNvPr>
              <p:cNvCxnSpPr>
                <a:stCxn id="182" idx="2"/>
                <a:endCxn id="201" idx="0"/>
              </p:cNvCxnSpPr>
              <p:nvPr/>
            </p:nvCxnSpPr>
            <p:spPr>
              <a:xfrm rot="16200000" flipH="1">
                <a:off x="5997427" y="5371628"/>
                <a:ext cx="252402" cy="436374"/>
              </a:xfrm>
              <a:prstGeom prst="bentConnector3">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5" name="Connector: Elbow 194">
                <a:extLst>
                  <a:ext uri="{FF2B5EF4-FFF2-40B4-BE49-F238E27FC236}">
                    <a16:creationId xmlns:a16="http://schemas.microsoft.com/office/drawing/2014/main" id="{AAC41697-7AA9-41C8-81FC-5DFD16307644}"/>
                  </a:ext>
                </a:extLst>
              </p:cNvPr>
              <p:cNvCxnSpPr>
                <a:cxnSpLocks/>
                <a:stCxn id="183" idx="2"/>
                <a:endCxn id="210" idx="0"/>
              </p:cNvCxnSpPr>
              <p:nvPr/>
            </p:nvCxnSpPr>
            <p:spPr>
              <a:xfrm rot="5400000">
                <a:off x="7065745" y="5371628"/>
                <a:ext cx="252402" cy="436374"/>
              </a:xfrm>
              <a:prstGeom prst="bentConnector3">
                <a:avLst>
                  <a:gd name="adj1" fmla="val 50000"/>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6" name="Connector: Elbow 195">
                <a:extLst>
                  <a:ext uri="{FF2B5EF4-FFF2-40B4-BE49-F238E27FC236}">
                    <a16:creationId xmlns:a16="http://schemas.microsoft.com/office/drawing/2014/main" id="{8E3EBA8B-9B8F-4F2C-A3D6-678871DBE36C}"/>
                  </a:ext>
                </a:extLst>
              </p:cNvPr>
              <p:cNvCxnSpPr>
                <a:cxnSpLocks/>
                <a:stCxn id="183" idx="2"/>
                <a:endCxn id="212" idx="0"/>
              </p:cNvCxnSpPr>
              <p:nvPr/>
            </p:nvCxnSpPr>
            <p:spPr>
              <a:xfrm rot="16200000" flipH="1">
                <a:off x="7502119" y="5371628"/>
                <a:ext cx="252402" cy="436374"/>
              </a:xfrm>
              <a:prstGeom prst="bentConnector3">
                <a:avLst>
                  <a:gd name="adj1" fmla="val 50000"/>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7" name="Connector: Elbow 196">
                <a:extLst>
                  <a:ext uri="{FF2B5EF4-FFF2-40B4-BE49-F238E27FC236}">
                    <a16:creationId xmlns:a16="http://schemas.microsoft.com/office/drawing/2014/main" id="{1D03F2C6-BCD0-491C-ABD3-A96B3B8306B4}"/>
                  </a:ext>
                </a:extLst>
              </p:cNvPr>
              <p:cNvCxnSpPr>
                <a:cxnSpLocks/>
                <a:stCxn id="184" idx="2"/>
                <a:endCxn id="204" idx="0"/>
              </p:cNvCxnSpPr>
              <p:nvPr/>
            </p:nvCxnSpPr>
            <p:spPr>
              <a:xfrm rot="5400000">
                <a:off x="8481719" y="5371628"/>
                <a:ext cx="252402" cy="436374"/>
              </a:xfrm>
              <a:prstGeom prst="bentConnector3">
                <a:avLst>
                  <a:gd name="adj1" fmla="val 50000"/>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8" name="Connector: Elbow 197">
                <a:extLst>
                  <a:ext uri="{FF2B5EF4-FFF2-40B4-BE49-F238E27FC236}">
                    <a16:creationId xmlns:a16="http://schemas.microsoft.com/office/drawing/2014/main" id="{8AD681BA-CC47-40F5-82C5-371D27CEAD6A}"/>
                  </a:ext>
                </a:extLst>
              </p:cNvPr>
              <p:cNvCxnSpPr>
                <a:cxnSpLocks/>
                <a:stCxn id="184" idx="2"/>
                <a:endCxn id="206" idx="0"/>
              </p:cNvCxnSpPr>
              <p:nvPr/>
            </p:nvCxnSpPr>
            <p:spPr>
              <a:xfrm rot="16200000" flipH="1">
                <a:off x="8918093" y="5371628"/>
                <a:ext cx="252402" cy="436374"/>
              </a:xfrm>
              <a:prstGeom prst="bentConnector3">
                <a:avLst>
                  <a:gd name="adj1" fmla="val 50000"/>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9" name="Rectangle 198">
                <a:extLst>
                  <a:ext uri="{FF2B5EF4-FFF2-40B4-BE49-F238E27FC236}">
                    <a16:creationId xmlns:a16="http://schemas.microsoft.com/office/drawing/2014/main" id="{F1E44E47-5684-4E83-B30B-D748EFBB9BED}"/>
                  </a:ext>
                </a:extLst>
              </p:cNvPr>
              <p:cNvSpPr/>
              <p:nvPr/>
            </p:nvSpPr>
            <p:spPr>
              <a:xfrm>
                <a:off x="8267111" y="4777039"/>
                <a:ext cx="1124027" cy="215444"/>
              </a:xfrm>
              <a:prstGeom prst="rect">
                <a:avLst/>
              </a:prstGeom>
            </p:spPr>
            <p:txBody>
              <a:bodyPr wrap="none">
                <a:sp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t>service.contoso.com</a:t>
                </a:r>
              </a:p>
            </p:txBody>
          </p:sp>
        </p:grpSp>
        <p:sp>
          <p:nvSpPr>
            <p:cNvPr id="161" name="Title 1">
              <a:extLst>
                <a:ext uri="{FF2B5EF4-FFF2-40B4-BE49-F238E27FC236}">
                  <a16:creationId xmlns:a16="http://schemas.microsoft.com/office/drawing/2014/main" id="{93E26470-AA8A-40B0-9919-349C5A1892BC}"/>
                </a:ext>
              </a:extLst>
            </p:cNvPr>
            <p:cNvSpPr txBox="1">
              <a:spLocks/>
            </p:cNvSpPr>
            <p:nvPr/>
          </p:nvSpPr>
          <p:spPr>
            <a:xfrm>
              <a:off x="3755886" y="4394538"/>
              <a:ext cx="695694"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t>Ingress</a:t>
              </a:r>
            </a:p>
          </p:txBody>
        </p:sp>
        <p:grpSp>
          <p:nvGrpSpPr>
            <p:cNvPr id="162" name="Group 161">
              <a:extLst>
                <a:ext uri="{FF2B5EF4-FFF2-40B4-BE49-F238E27FC236}">
                  <a16:creationId xmlns:a16="http://schemas.microsoft.com/office/drawing/2014/main" id="{0A49490D-C54A-4F2E-BECD-9F8AD5B68023}"/>
                </a:ext>
              </a:extLst>
            </p:cNvPr>
            <p:cNvGrpSpPr/>
            <p:nvPr/>
          </p:nvGrpSpPr>
          <p:grpSpPr>
            <a:xfrm>
              <a:off x="6324513" y="3693720"/>
              <a:ext cx="1002538" cy="899948"/>
              <a:chOff x="7770629" y="3914298"/>
              <a:chExt cx="1002538" cy="899948"/>
            </a:xfrm>
          </p:grpSpPr>
          <p:pic>
            <p:nvPicPr>
              <p:cNvPr id="176" name="Graphic 175">
                <a:extLst>
                  <a:ext uri="{FF2B5EF4-FFF2-40B4-BE49-F238E27FC236}">
                    <a16:creationId xmlns:a16="http://schemas.microsoft.com/office/drawing/2014/main" id="{684BA8EE-B64B-408B-8C46-90BA8AA5D9C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453554" y="3914298"/>
                <a:ext cx="319613" cy="319613"/>
              </a:xfrm>
              <a:prstGeom prst="rect">
                <a:avLst/>
              </a:prstGeom>
            </p:spPr>
          </p:pic>
          <p:sp>
            <p:nvSpPr>
              <p:cNvPr id="177" name="Title 1">
                <a:extLst>
                  <a:ext uri="{FF2B5EF4-FFF2-40B4-BE49-F238E27FC236}">
                    <a16:creationId xmlns:a16="http://schemas.microsoft.com/office/drawing/2014/main" id="{28E703E7-2338-40B0-9567-473ED9D450E0}"/>
                  </a:ext>
                </a:extLst>
              </p:cNvPr>
              <p:cNvSpPr txBox="1">
                <a:spLocks/>
              </p:cNvSpPr>
              <p:nvPr/>
            </p:nvSpPr>
            <p:spPr>
              <a:xfrm>
                <a:off x="7770629" y="4012549"/>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t>Internal LB</a:t>
                </a:r>
              </a:p>
            </p:txBody>
          </p:sp>
          <p:cxnSp>
            <p:nvCxnSpPr>
              <p:cNvPr id="178" name="Straight Arrow Connector 177">
                <a:extLst>
                  <a:ext uri="{FF2B5EF4-FFF2-40B4-BE49-F238E27FC236}">
                    <a16:creationId xmlns:a16="http://schemas.microsoft.com/office/drawing/2014/main" id="{2AB952F8-030D-4FE7-A1B4-FE2A64EB0DCD}"/>
                  </a:ext>
                </a:extLst>
              </p:cNvPr>
              <p:cNvCxnSpPr>
                <a:cxnSpLocks/>
                <a:stCxn id="176" idx="2"/>
              </p:cNvCxnSpPr>
              <p:nvPr/>
            </p:nvCxnSpPr>
            <p:spPr>
              <a:xfrm>
                <a:off x="8613361" y="4233911"/>
                <a:ext cx="0" cy="580335"/>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63" name="Rectangle: Rounded Corners 117">
              <a:extLst>
                <a:ext uri="{FF2B5EF4-FFF2-40B4-BE49-F238E27FC236}">
                  <a16:creationId xmlns:a16="http://schemas.microsoft.com/office/drawing/2014/main" id="{2F02641B-FF12-4A4E-9B27-377A6D00FB35}"/>
                </a:ext>
              </a:extLst>
            </p:cNvPr>
            <p:cNvSpPr/>
            <p:nvPr/>
          </p:nvSpPr>
          <p:spPr bwMode="auto">
            <a:xfrm>
              <a:off x="5570316" y="1677409"/>
              <a:ext cx="2165689" cy="868680"/>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Segoe UI" pitchFamily="34" charset="0"/>
              </a:endParaRPr>
            </a:p>
          </p:txBody>
        </p:sp>
        <p:sp>
          <p:nvSpPr>
            <p:cNvPr id="164" name="Title 1">
              <a:extLst>
                <a:ext uri="{FF2B5EF4-FFF2-40B4-BE49-F238E27FC236}">
                  <a16:creationId xmlns:a16="http://schemas.microsoft.com/office/drawing/2014/main" id="{32F35C89-BE79-4DB9-B5FA-FC94F68768E4}"/>
                </a:ext>
              </a:extLst>
            </p:cNvPr>
            <p:cNvSpPr txBox="1">
              <a:spLocks/>
            </p:cNvSpPr>
            <p:nvPr/>
          </p:nvSpPr>
          <p:spPr>
            <a:xfrm>
              <a:off x="5570316" y="1321069"/>
              <a:ext cx="1197742"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Azure </a:t>
              </a:r>
              <a:b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b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Management VNET</a:t>
              </a:r>
            </a:p>
          </p:txBody>
        </p:sp>
        <p:sp>
          <p:nvSpPr>
            <p:cNvPr id="165" name="Rectangle: Rounded Corners 118">
              <a:extLst>
                <a:ext uri="{FF2B5EF4-FFF2-40B4-BE49-F238E27FC236}">
                  <a16:creationId xmlns:a16="http://schemas.microsoft.com/office/drawing/2014/main" id="{D376B167-73A5-49DA-904D-303DC43A0C29}"/>
                </a:ext>
              </a:extLst>
            </p:cNvPr>
            <p:cNvSpPr/>
            <p:nvPr/>
          </p:nvSpPr>
          <p:spPr bwMode="auto">
            <a:xfrm>
              <a:off x="6827585" y="2045659"/>
              <a:ext cx="680058" cy="402336"/>
            </a:xfrm>
            <a:prstGeom prst="roundRect">
              <a:avLst>
                <a:gd name="adj" fmla="val 3125"/>
              </a:avLst>
            </a:prstGeom>
            <a:solidFill>
              <a:srgbClr val="FCFDFE"/>
            </a:solid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Segoe UI" pitchFamily="34" charset="0"/>
              </a:endParaRPr>
            </a:p>
          </p:txBody>
        </p:sp>
        <p:sp>
          <p:nvSpPr>
            <p:cNvPr id="166" name="Title 1">
              <a:extLst>
                <a:ext uri="{FF2B5EF4-FFF2-40B4-BE49-F238E27FC236}">
                  <a16:creationId xmlns:a16="http://schemas.microsoft.com/office/drawing/2014/main" id="{E796337D-6885-41FF-B91D-1F9C4586113D}"/>
                </a:ext>
              </a:extLst>
            </p:cNvPr>
            <p:cNvSpPr txBox="1">
              <a:spLocks/>
            </p:cNvSpPr>
            <p:nvPr/>
          </p:nvSpPr>
          <p:spPr>
            <a:xfrm>
              <a:off x="6912970" y="1752644"/>
              <a:ext cx="509288"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APP GW Subnet</a:t>
              </a:r>
            </a:p>
          </p:txBody>
        </p:sp>
        <p:grpSp>
          <p:nvGrpSpPr>
            <p:cNvPr id="167" name="Group 166">
              <a:extLst>
                <a:ext uri="{FF2B5EF4-FFF2-40B4-BE49-F238E27FC236}">
                  <a16:creationId xmlns:a16="http://schemas.microsoft.com/office/drawing/2014/main" id="{4F9F171C-9BA8-4122-BEA4-7E48A0AB5D3E}"/>
                </a:ext>
              </a:extLst>
            </p:cNvPr>
            <p:cNvGrpSpPr/>
            <p:nvPr/>
          </p:nvGrpSpPr>
          <p:grpSpPr>
            <a:xfrm>
              <a:off x="7334740" y="2074566"/>
              <a:ext cx="348833" cy="348834"/>
              <a:chOff x="5782974" y="3277554"/>
              <a:chExt cx="780290" cy="780290"/>
            </a:xfrm>
          </p:grpSpPr>
          <p:sp>
            <p:nvSpPr>
              <p:cNvPr id="174" name="Rectangle 173">
                <a:extLst>
                  <a:ext uri="{FF2B5EF4-FFF2-40B4-BE49-F238E27FC236}">
                    <a16:creationId xmlns:a16="http://schemas.microsoft.com/office/drawing/2014/main" id="{8B4DBFF1-FBFF-449F-BD37-C64FC9B2A2E4}"/>
                  </a:ext>
                </a:extLst>
              </p:cNvPr>
              <p:cNvSpPr/>
              <p:nvPr/>
            </p:nvSpPr>
            <p:spPr>
              <a:xfrm>
                <a:off x="5952781" y="3510708"/>
                <a:ext cx="451691" cy="264405"/>
              </a:xfrm>
              <a:prstGeom prst="rect">
                <a:avLst/>
              </a:prstGeom>
              <a:solidFill>
                <a:srgbClr val="FCFD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75" name="Picture 174" descr="A picture containing vector graphics&#10;&#10;Description generated with high confidence">
                <a:extLst>
                  <a:ext uri="{FF2B5EF4-FFF2-40B4-BE49-F238E27FC236}">
                    <a16:creationId xmlns:a16="http://schemas.microsoft.com/office/drawing/2014/main" id="{5EF6A2E2-1301-4618-ABC3-F87B16FD6B4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82974" y="3277554"/>
                <a:ext cx="780290" cy="780290"/>
              </a:xfrm>
              <a:prstGeom prst="rect">
                <a:avLst/>
              </a:prstGeom>
            </p:spPr>
          </p:pic>
        </p:grpSp>
        <p:pic>
          <p:nvPicPr>
            <p:cNvPr id="168" name="Picture 167" descr="A sign on a pole&#10;&#10;Description generated with very high confidence">
              <a:extLst>
                <a:ext uri="{FF2B5EF4-FFF2-40B4-BE49-F238E27FC236}">
                  <a16:creationId xmlns:a16="http://schemas.microsoft.com/office/drawing/2014/main" id="{C1713E6A-34F0-4D29-8A1F-5806FB3689C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008737" y="2087950"/>
              <a:ext cx="317755" cy="317755"/>
            </a:xfrm>
            <a:prstGeom prst="rect">
              <a:avLst/>
            </a:prstGeom>
          </p:spPr>
        </p:pic>
        <p:cxnSp>
          <p:nvCxnSpPr>
            <p:cNvPr id="170" name="Straight Arrow Connector 169">
              <a:extLst>
                <a:ext uri="{FF2B5EF4-FFF2-40B4-BE49-F238E27FC236}">
                  <a16:creationId xmlns:a16="http://schemas.microsoft.com/office/drawing/2014/main" id="{434AC92A-D89D-45D7-880C-BDE5819F0DA1}"/>
                </a:ext>
              </a:extLst>
            </p:cNvPr>
            <p:cNvCxnSpPr>
              <a:cxnSpLocks/>
            </p:cNvCxnSpPr>
            <p:nvPr/>
          </p:nvCxnSpPr>
          <p:spPr>
            <a:xfrm rot="5400000" flipH="1">
              <a:off x="8019597" y="1837429"/>
              <a:ext cx="0" cy="54864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71" name="Graphic 170">
              <a:extLst>
                <a:ext uri="{FF2B5EF4-FFF2-40B4-BE49-F238E27FC236}">
                  <a16:creationId xmlns:a16="http://schemas.microsoft.com/office/drawing/2014/main" id="{C1D2426E-19AD-42DA-ADD7-F768E2ECE5F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041021" y="2725379"/>
              <a:ext cx="253187" cy="256248"/>
            </a:xfrm>
            <a:prstGeom prst="rect">
              <a:avLst/>
            </a:prstGeom>
          </p:spPr>
        </p:pic>
        <p:cxnSp>
          <p:nvCxnSpPr>
            <p:cNvPr id="172" name="Straight Arrow Connector 171">
              <a:extLst>
                <a:ext uri="{FF2B5EF4-FFF2-40B4-BE49-F238E27FC236}">
                  <a16:creationId xmlns:a16="http://schemas.microsoft.com/office/drawing/2014/main" id="{944FC59B-6E83-4A74-B0C2-09FF804FC28D}"/>
                </a:ext>
              </a:extLst>
            </p:cNvPr>
            <p:cNvCxnSpPr>
              <a:cxnSpLocks/>
              <a:endCxn id="157" idx="1"/>
            </p:cNvCxnSpPr>
            <p:nvPr/>
          </p:nvCxnSpPr>
          <p:spPr>
            <a:xfrm flipH="1">
              <a:off x="7167614" y="2981627"/>
              <a:ext cx="2" cy="25879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3" name="Freeform 13" title="Icon of a cloud">
              <a:extLst>
                <a:ext uri="{FF2B5EF4-FFF2-40B4-BE49-F238E27FC236}">
                  <a16:creationId xmlns:a16="http://schemas.microsoft.com/office/drawing/2014/main" id="{E279DD17-2936-4150-BEAC-59E4767A54F5}"/>
                </a:ext>
              </a:extLst>
            </p:cNvPr>
            <p:cNvSpPr>
              <a:spLocks noChangeAspect="1"/>
            </p:cNvSpPr>
            <p:nvPr/>
          </p:nvSpPr>
          <p:spPr bwMode="auto">
            <a:xfrm>
              <a:off x="8258702" y="1870378"/>
              <a:ext cx="545436" cy="299205"/>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solidFill>
              <a:srgbClr val="FFFFFF"/>
            </a:solidFill>
            <a:ln w="158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Calibri" panose="020F0502020204030204"/>
                <a:ea typeface="+mn-ea"/>
                <a:cs typeface="+mn-cs"/>
              </a:endParaRPr>
            </a:p>
          </p:txBody>
        </p:sp>
        <p:cxnSp>
          <p:nvCxnSpPr>
            <p:cNvPr id="218" name="Straight Arrow Connector 217">
              <a:extLst>
                <a:ext uri="{FF2B5EF4-FFF2-40B4-BE49-F238E27FC236}">
                  <a16:creationId xmlns:a16="http://schemas.microsoft.com/office/drawing/2014/main" id="{5DF9F365-DF41-4650-A6A8-360537612157}"/>
                </a:ext>
              </a:extLst>
            </p:cNvPr>
            <p:cNvCxnSpPr>
              <a:cxnSpLocks/>
            </p:cNvCxnSpPr>
            <p:nvPr/>
          </p:nvCxnSpPr>
          <p:spPr>
            <a:xfrm>
              <a:off x="7163805" y="2539667"/>
              <a:ext cx="2805" cy="18288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9" name="Rectangle: Rounded Corners 118">
              <a:extLst>
                <a:ext uri="{FF2B5EF4-FFF2-40B4-BE49-F238E27FC236}">
                  <a16:creationId xmlns:a16="http://schemas.microsoft.com/office/drawing/2014/main" id="{0B39636B-9046-4254-AAA7-35C6BE8BA424}"/>
                </a:ext>
              </a:extLst>
            </p:cNvPr>
            <p:cNvSpPr/>
            <p:nvPr/>
          </p:nvSpPr>
          <p:spPr bwMode="auto">
            <a:xfrm>
              <a:off x="5760720" y="2045659"/>
              <a:ext cx="901103" cy="402336"/>
            </a:xfrm>
            <a:prstGeom prst="roundRect">
              <a:avLst>
                <a:gd name="adj" fmla="val 3125"/>
              </a:avLst>
            </a:prstGeom>
            <a:solidFill>
              <a:srgbClr val="FCFDFE"/>
            </a:solid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Segoe UI" pitchFamily="34" charset="0"/>
              </a:endParaRPr>
            </a:p>
          </p:txBody>
        </p:sp>
        <p:sp>
          <p:nvSpPr>
            <p:cNvPr id="220" name="Title 1">
              <a:extLst>
                <a:ext uri="{FF2B5EF4-FFF2-40B4-BE49-F238E27FC236}">
                  <a16:creationId xmlns:a16="http://schemas.microsoft.com/office/drawing/2014/main" id="{1C9E34E3-7A6C-4D8D-B9EE-93EDA292CA7D}"/>
                </a:ext>
              </a:extLst>
            </p:cNvPr>
            <p:cNvSpPr txBox="1">
              <a:spLocks/>
            </p:cNvSpPr>
            <p:nvPr/>
          </p:nvSpPr>
          <p:spPr>
            <a:xfrm>
              <a:off x="5855350" y="1752644"/>
              <a:ext cx="711843"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Azure Bastion Subnet</a:t>
              </a:r>
            </a:p>
          </p:txBody>
        </p:sp>
        <p:sp>
          <p:nvSpPr>
            <p:cNvPr id="222" name="Title 1">
              <a:extLst>
                <a:ext uri="{FF2B5EF4-FFF2-40B4-BE49-F238E27FC236}">
                  <a16:creationId xmlns:a16="http://schemas.microsoft.com/office/drawing/2014/main" id="{07ABD6D1-5D39-45B9-91C6-B583952264AB}"/>
                </a:ext>
              </a:extLst>
            </p:cNvPr>
            <p:cNvSpPr txBox="1">
              <a:spLocks/>
            </p:cNvSpPr>
            <p:nvPr/>
          </p:nvSpPr>
          <p:spPr>
            <a:xfrm>
              <a:off x="5769980" y="2123717"/>
              <a:ext cx="397726"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Azure Bastion</a:t>
              </a:r>
            </a:p>
          </p:txBody>
        </p:sp>
        <p:grpSp>
          <p:nvGrpSpPr>
            <p:cNvPr id="20" name="Group 19">
              <a:extLst>
                <a:ext uri="{FF2B5EF4-FFF2-40B4-BE49-F238E27FC236}">
                  <a16:creationId xmlns:a16="http://schemas.microsoft.com/office/drawing/2014/main" id="{BBB82924-C9B1-43A9-AF19-C1E37B346F88}"/>
                </a:ext>
              </a:extLst>
            </p:cNvPr>
            <p:cNvGrpSpPr/>
            <p:nvPr/>
          </p:nvGrpSpPr>
          <p:grpSpPr>
            <a:xfrm>
              <a:off x="6254464" y="2095106"/>
              <a:ext cx="328638" cy="303442"/>
              <a:chOff x="6245782" y="2098505"/>
              <a:chExt cx="328638" cy="303442"/>
            </a:xfrm>
          </p:grpSpPr>
          <p:sp>
            <p:nvSpPr>
              <p:cNvPr id="15" name="Freeform: Shape 14">
                <a:extLst>
                  <a:ext uri="{FF2B5EF4-FFF2-40B4-BE49-F238E27FC236}">
                    <a16:creationId xmlns:a16="http://schemas.microsoft.com/office/drawing/2014/main" id="{05CC5DCA-0A3D-45C3-B693-841028A91BEF}"/>
                  </a:ext>
                </a:extLst>
              </p:cNvPr>
              <p:cNvSpPr/>
              <p:nvPr/>
            </p:nvSpPr>
            <p:spPr>
              <a:xfrm>
                <a:off x="6245782" y="2098505"/>
                <a:ext cx="328638" cy="303442"/>
              </a:xfrm>
              <a:custGeom>
                <a:avLst/>
                <a:gdLst>
                  <a:gd name="connsiteX0" fmla="*/ 2684621 w 2857500"/>
                  <a:gd name="connsiteY0" fmla="*/ 7144 h 2638425"/>
                  <a:gd name="connsiteX1" fmla="*/ 164306 w 2857500"/>
                  <a:gd name="connsiteY1" fmla="*/ 7144 h 2638425"/>
                  <a:gd name="connsiteX2" fmla="*/ 7144 w 2857500"/>
                  <a:gd name="connsiteY2" fmla="*/ 164306 h 2638425"/>
                  <a:gd name="connsiteX3" fmla="*/ 7144 w 2857500"/>
                  <a:gd name="connsiteY3" fmla="*/ 1950244 h 2638425"/>
                  <a:gd name="connsiteX4" fmla="*/ 164306 w 2857500"/>
                  <a:gd name="connsiteY4" fmla="*/ 2115027 h 2638425"/>
                  <a:gd name="connsiteX5" fmla="*/ 1027271 w 2857500"/>
                  <a:gd name="connsiteY5" fmla="*/ 2115027 h 2638425"/>
                  <a:gd name="connsiteX6" fmla="*/ 531971 w 2857500"/>
                  <a:gd name="connsiteY6" fmla="*/ 2475071 h 2638425"/>
                  <a:gd name="connsiteX7" fmla="*/ 531971 w 2857500"/>
                  <a:gd name="connsiteY7" fmla="*/ 2639854 h 2638425"/>
                  <a:gd name="connsiteX8" fmla="*/ 2332196 w 2857500"/>
                  <a:gd name="connsiteY8" fmla="*/ 2639854 h 2638425"/>
                  <a:gd name="connsiteX9" fmla="*/ 2332196 w 2857500"/>
                  <a:gd name="connsiteY9" fmla="*/ 2475071 h 2638425"/>
                  <a:gd name="connsiteX10" fmla="*/ 1799749 w 2857500"/>
                  <a:gd name="connsiteY10" fmla="*/ 2115027 h 2638425"/>
                  <a:gd name="connsiteX11" fmla="*/ 2684621 w 2857500"/>
                  <a:gd name="connsiteY11" fmla="*/ 2115027 h 2638425"/>
                  <a:gd name="connsiteX12" fmla="*/ 2857024 w 2857500"/>
                  <a:gd name="connsiteY12" fmla="*/ 1964531 h 2638425"/>
                  <a:gd name="connsiteX13" fmla="*/ 2857024 w 2857500"/>
                  <a:gd name="connsiteY13" fmla="*/ 164306 h 2638425"/>
                  <a:gd name="connsiteX14" fmla="*/ 2684621 w 2857500"/>
                  <a:gd name="connsiteY14" fmla="*/ 7144 h 2638425"/>
                  <a:gd name="connsiteX15" fmla="*/ 2684621 w 2857500"/>
                  <a:gd name="connsiteY15" fmla="*/ 7144 h 2638425"/>
                  <a:gd name="connsiteX16" fmla="*/ 2632234 w 2857500"/>
                  <a:gd name="connsiteY16" fmla="*/ 1882616 h 2638425"/>
                  <a:gd name="connsiteX17" fmla="*/ 216694 w 2857500"/>
                  <a:gd name="connsiteY17" fmla="*/ 1882616 h 2638425"/>
                  <a:gd name="connsiteX18" fmla="*/ 231934 w 2857500"/>
                  <a:gd name="connsiteY18" fmla="*/ 224314 h 2638425"/>
                  <a:gd name="connsiteX19" fmla="*/ 2632234 w 2857500"/>
                  <a:gd name="connsiteY19" fmla="*/ 231934 h 2638425"/>
                  <a:gd name="connsiteX20" fmla="*/ 2632234 w 2857500"/>
                  <a:gd name="connsiteY20" fmla="*/ 1882616 h 2638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857500" h="2638425">
                    <a:moveTo>
                      <a:pt x="2684621" y="7144"/>
                    </a:moveTo>
                    <a:lnTo>
                      <a:pt x="164306" y="7144"/>
                    </a:lnTo>
                    <a:cubicBezTo>
                      <a:pt x="81439" y="7144"/>
                      <a:pt x="7144" y="74771"/>
                      <a:pt x="7144" y="164306"/>
                    </a:cubicBezTo>
                    <a:lnTo>
                      <a:pt x="7144" y="1950244"/>
                    </a:lnTo>
                    <a:cubicBezTo>
                      <a:pt x="7144" y="2033111"/>
                      <a:pt x="74771" y="2115027"/>
                      <a:pt x="164306" y="2115027"/>
                    </a:cubicBezTo>
                    <a:lnTo>
                      <a:pt x="1027271" y="2115027"/>
                    </a:lnTo>
                    <a:cubicBezTo>
                      <a:pt x="1117759" y="2445544"/>
                      <a:pt x="1079659" y="2475071"/>
                      <a:pt x="531971" y="2475071"/>
                    </a:cubicBezTo>
                    <a:lnTo>
                      <a:pt x="531971" y="2639854"/>
                    </a:lnTo>
                    <a:lnTo>
                      <a:pt x="2332196" y="2639854"/>
                    </a:lnTo>
                    <a:lnTo>
                      <a:pt x="2332196" y="2475071"/>
                    </a:lnTo>
                    <a:cubicBezTo>
                      <a:pt x="1784509" y="2475071"/>
                      <a:pt x="1709261" y="2444591"/>
                      <a:pt x="1799749" y="2115027"/>
                    </a:cubicBezTo>
                    <a:lnTo>
                      <a:pt x="2684621" y="2115027"/>
                    </a:lnTo>
                    <a:cubicBezTo>
                      <a:pt x="2767489" y="2115027"/>
                      <a:pt x="2857024" y="2039779"/>
                      <a:pt x="2857024" y="1964531"/>
                    </a:cubicBezTo>
                    <a:lnTo>
                      <a:pt x="2857024" y="164306"/>
                    </a:lnTo>
                    <a:cubicBezTo>
                      <a:pt x="2857976" y="74771"/>
                      <a:pt x="2767489" y="7144"/>
                      <a:pt x="2684621" y="7144"/>
                    </a:cubicBezTo>
                    <a:lnTo>
                      <a:pt x="2684621" y="7144"/>
                    </a:lnTo>
                    <a:close/>
                    <a:moveTo>
                      <a:pt x="2632234" y="1882616"/>
                    </a:moveTo>
                    <a:lnTo>
                      <a:pt x="216694" y="1882616"/>
                    </a:lnTo>
                    <a:lnTo>
                      <a:pt x="231934" y="224314"/>
                    </a:lnTo>
                    <a:lnTo>
                      <a:pt x="2632234" y="231934"/>
                    </a:lnTo>
                    <a:lnTo>
                      <a:pt x="2632234" y="1882616"/>
                    </a:lnTo>
                    <a:close/>
                  </a:path>
                </a:pathLst>
              </a:custGeom>
              <a:solidFill>
                <a:srgbClr val="0071C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66FD8FA4-9C8B-4F73-98AA-BEE462C098F3}"/>
                  </a:ext>
                </a:extLst>
              </p:cNvPr>
              <p:cNvSpPr/>
              <p:nvPr/>
            </p:nvSpPr>
            <p:spPr>
              <a:xfrm>
                <a:off x="6355328" y="2152073"/>
                <a:ext cx="101878" cy="60250"/>
              </a:xfrm>
              <a:custGeom>
                <a:avLst/>
                <a:gdLst>
                  <a:gd name="connsiteX0" fmla="*/ 884396 w 885825"/>
                  <a:gd name="connsiteY0" fmla="*/ 262414 h 523875"/>
                  <a:gd name="connsiteX1" fmla="*/ 442436 w 885825"/>
                  <a:gd name="connsiteY1" fmla="*/ 7144 h 523875"/>
                  <a:gd name="connsiteX2" fmla="*/ 7144 w 885825"/>
                  <a:gd name="connsiteY2" fmla="*/ 262414 h 523875"/>
                  <a:gd name="connsiteX3" fmla="*/ 7144 w 885825"/>
                  <a:gd name="connsiteY3" fmla="*/ 269081 h 523875"/>
                  <a:gd name="connsiteX4" fmla="*/ 442436 w 885825"/>
                  <a:gd name="connsiteY4" fmla="*/ 524351 h 523875"/>
                  <a:gd name="connsiteX5" fmla="*/ 884396 w 885825"/>
                  <a:gd name="connsiteY5" fmla="*/ 269081 h 523875"/>
                  <a:gd name="connsiteX6" fmla="*/ 884396 w 885825"/>
                  <a:gd name="connsiteY6" fmla="*/ 262414 h 523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5825" h="523875">
                    <a:moveTo>
                      <a:pt x="884396" y="262414"/>
                    </a:moveTo>
                    <a:lnTo>
                      <a:pt x="442436" y="7144"/>
                    </a:lnTo>
                    <a:lnTo>
                      <a:pt x="7144" y="262414"/>
                    </a:lnTo>
                    <a:lnTo>
                      <a:pt x="7144" y="269081"/>
                    </a:lnTo>
                    <a:lnTo>
                      <a:pt x="442436" y="524351"/>
                    </a:lnTo>
                    <a:lnTo>
                      <a:pt x="884396" y="269081"/>
                    </a:lnTo>
                    <a:lnTo>
                      <a:pt x="884396" y="262414"/>
                    </a:lnTo>
                    <a:close/>
                  </a:path>
                </a:pathLst>
              </a:custGeom>
              <a:solidFill>
                <a:srgbClr val="0071C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 name="Freeform: Shape 16">
                <a:extLst>
                  <a:ext uri="{FF2B5EF4-FFF2-40B4-BE49-F238E27FC236}">
                    <a16:creationId xmlns:a16="http://schemas.microsoft.com/office/drawing/2014/main" id="{BF27EF0B-1724-4230-B1F8-4EBF0A4B9B1A}"/>
                  </a:ext>
                </a:extLst>
              </p:cNvPr>
              <p:cNvSpPr/>
              <p:nvPr/>
            </p:nvSpPr>
            <p:spPr>
              <a:xfrm>
                <a:off x="6409663" y="2193481"/>
                <a:ext cx="52582" cy="88732"/>
              </a:xfrm>
              <a:custGeom>
                <a:avLst/>
                <a:gdLst>
                  <a:gd name="connsiteX0" fmla="*/ 7144 w 457200"/>
                  <a:gd name="connsiteY0" fmla="*/ 262414 h 771525"/>
                  <a:gd name="connsiteX1" fmla="*/ 7144 w 457200"/>
                  <a:gd name="connsiteY1" fmla="*/ 764381 h 771525"/>
                  <a:gd name="connsiteX2" fmla="*/ 457676 w 457200"/>
                  <a:gd name="connsiteY2" fmla="*/ 510064 h 771525"/>
                  <a:gd name="connsiteX3" fmla="*/ 457676 w 457200"/>
                  <a:gd name="connsiteY3" fmla="*/ 7144 h 771525"/>
                  <a:gd name="connsiteX4" fmla="*/ 7144 w 457200"/>
                  <a:gd name="connsiteY4" fmla="*/ 262414 h 771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0" h="771525">
                    <a:moveTo>
                      <a:pt x="7144" y="262414"/>
                    </a:moveTo>
                    <a:lnTo>
                      <a:pt x="7144" y="764381"/>
                    </a:lnTo>
                    <a:lnTo>
                      <a:pt x="457676" y="510064"/>
                    </a:lnTo>
                    <a:lnTo>
                      <a:pt x="457676" y="7144"/>
                    </a:lnTo>
                    <a:lnTo>
                      <a:pt x="7144" y="262414"/>
                    </a:lnTo>
                    <a:close/>
                  </a:path>
                </a:pathLst>
              </a:custGeom>
              <a:solidFill>
                <a:srgbClr val="0071C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 name="Freeform: Shape 17">
                <a:extLst>
                  <a:ext uri="{FF2B5EF4-FFF2-40B4-BE49-F238E27FC236}">
                    <a16:creationId xmlns:a16="http://schemas.microsoft.com/office/drawing/2014/main" id="{8BCB6B54-E4C1-438C-8F63-13BE8237B43F}"/>
                  </a:ext>
                </a:extLst>
              </p:cNvPr>
              <p:cNvSpPr/>
              <p:nvPr/>
            </p:nvSpPr>
            <p:spPr>
              <a:xfrm>
                <a:off x="6349303" y="2193481"/>
                <a:ext cx="52582" cy="88732"/>
              </a:xfrm>
              <a:custGeom>
                <a:avLst/>
                <a:gdLst>
                  <a:gd name="connsiteX0" fmla="*/ 456724 w 457200"/>
                  <a:gd name="connsiteY0" fmla="*/ 262414 h 771525"/>
                  <a:gd name="connsiteX1" fmla="*/ 7144 w 457200"/>
                  <a:gd name="connsiteY1" fmla="*/ 7144 h 771525"/>
                  <a:gd name="connsiteX2" fmla="*/ 7144 w 457200"/>
                  <a:gd name="connsiteY2" fmla="*/ 510064 h 771525"/>
                  <a:gd name="connsiteX3" fmla="*/ 456724 w 457200"/>
                  <a:gd name="connsiteY3" fmla="*/ 764381 h 771525"/>
                  <a:gd name="connsiteX4" fmla="*/ 456724 w 457200"/>
                  <a:gd name="connsiteY4" fmla="*/ 262414 h 771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0" h="771525">
                    <a:moveTo>
                      <a:pt x="456724" y="262414"/>
                    </a:moveTo>
                    <a:lnTo>
                      <a:pt x="7144" y="7144"/>
                    </a:lnTo>
                    <a:lnTo>
                      <a:pt x="7144" y="510064"/>
                    </a:lnTo>
                    <a:lnTo>
                      <a:pt x="456724" y="764381"/>
                    </a:lnTo>
                    <a:lnTo>
                      <a:pt x="456724" y="262414"/>
                    </a:lnTo>
                    <a:close/>
                  </a:path>
                </a:pathLst>
              </a:custGeom>
              <a:solidFill>
                <a:srgbClr val="0071C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223" name="Rectangle: Rounded Corners 117">
              <a:extLst>
                <a:ext uri="{FF2B5EF4-FFF2-40B4-BE49-F238E27FC236}">
                  <a16:creationId xmlns:a16="http://schemas.microsoft.com/office/drawing/2014/main" id="{E58D1AC0-FECE-46A3-A0EA-26FE71ABA0DC}"/>
                </a:ext>
              </a:extLst>
            </p:cNvPr>
            <p:cNvSpPr/>
            <p:nvPr/>
          </p:nvSpPr>
          <p:spPr bwMode="auto">
            <a:xfrm>
              <a:off x="3925450" y="1677409"/>
              <a:ext cx="866205" cy="868680"/>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Segoe UI" pitchFamily="34" charset="0"/>
              </a:endParaRPr>
            </a:p>
          </p:txBody>
        </p:sp>
        <p:sp>
          <p:nvSpPr>
            <p:cNvPr id="224" name="Title 1">
              <a:extLst>
                <a:ext uri="{FF2B5EF4-FFF2-40B4-BE49-F238E27FC236}">
                  <a16:creationId xmlns:a16="http://schemas.microsoft.com/office/drawing/2014/main" id="{9E3FB44C-53C5-45A1-BD44-8EBA45091681}"/>
                </a:ext>
              </a:extLst>
            </p:cNvPr>
            <p:cNvSpPr txBox="1">
              <a:spLocks/>
            </p:cNvSpPr>
            <p:nvPr/>
          </p:nvSpPr>
          <p:spPr>
            <a:xfrm>
              <a:off x="3925450" y="1321069"/>
              <a:ext cx="866205"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On-premises infrastructure</a:t>
              </a:r>
            </a:p>
          </p:txBody>
        </p:sp>
        <p:grpSp>
          <p:nvGrpSpPr>
            <p:cNvPr id="225" name="Group 224">
              <a:extLst>
                <a:ext uri="{FF2B5EF4-FFF2-40B4-BE49-F238E27FC236}">
                  <a16:creationId xmlns:a16="http://schemas.microsoft.com/office/drawing/2014/main" id="{0F2CC2D8-AF4A-42BB-8ABA-56FEE8B7F453}"/>
                </a:ext>
              </a:extLst>
            </p:cNvPr>
            <p:cNvGrpSpPr/>
            <p:nvPr/>
          </p:nvGrpSpPr>
          <p:grpSpPr>
            <a:xfrm>
              <a:off x="4103908" y="1764074"/>
              <a:ext cx="509288" cy="695351"/>
              <a:chOff x="9518397" y="779511"/>
              <a:chExt cx="509288" cy="695351"/>
            </a:xfrm>
          </p:grpSpPr>
          <p:sp>
            <p:nvSpPr>
              <p:cNvPr id="226" name="Rectangle: Rounded Corners 118">
                <a:extLst>
                  <a:ext uri="{FF2B5EF4-FFF2-40B4-BE49-F238E27FC236}">
                    <a16:creationId xmlns:a16="http://schemas.microsoft.com/office/drawing/2014/main" id="{A33F3DC1-32CA-4F68-8348-7F77496450AB}"/>
                  </a:ext>
                </a:extLst>
              </p:cNvPr>
              <p:cNvSpPr/>
              <p:nvPr/>
            </p:nvSpPr>
            <p:spPr bwMode="auto">
              <a:xfrm>
                <a:off x="9571873" y="1072526"/>
                <a:ext cx="402336" cy="402336"/>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Segoe UI" pitchFamily="34" charset="0"/>
                </a:endParaRPr>
              </a:p>
            </p:txBody>
          </p:sp>
          <p:grpSp>
            <p:nvGrpSpPr>
              <p:cNvPr id="227" name="Group 226">
                <a:extLst>
                  <a:ext uri="{FF2B5EF4-FFF2-40B4-BE49-F238E27FC236}">
                    <a16:creationId xmlns:a16="http://schemas.microsoft.com/office/drawing/2014/main" id="{E470ACD1-8080-4B2A-8CD2-9C5F7D4527A4}"/>
                  </a:ext>
                </a:extLst>
              </p:cNvPr>
              <p:cNvGrpSpPr/>
              <p:nvPr/>
            </p:nvGrpSpPr>
            <p:grpSpPr>
              <a:xfrm>
                <a:off x="9518397" y="779511"/>
                <a:ext cx="509288" cy="622525"/>
                <a:chOff x="10002887" y="3686634"/>
                <a:chExt cx="509288" cy="622525"/>
              </a:xfrm>
            </p:grpSpPr>
            <p:sp>
              <p:nvSpPr>
                <p:cNvPr id="228" name="Title 1">
                  <a:extLst>
                    <a:ext uri="{FF2B5EF4-FFF2-40B4-BE49-F238E27FC236}">
                      <a16:creationId xmlns:a16="http://schemas.microsoft.com/office/drawing/2014/main" id="{8C0C31C0-9861-43CC-A2A8-7DAE4B462680}"/>
                    </a:ext>
                  </a:extLst>
                </p:cNvPr>
                <p:cNvSpPr txBox="1">
                  <a:spLocks/>
                </p:cNvSpPr>
                <p:nvPr/>
              </p:nvSpPr>
              <p:spPr>
                <a:xfrm>
                  <a:off x="10002887" y="3686634"/>
                  <a:ext cx="509288"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Enterprise system</a:t>
                  </a:r>
                </a:p>
              </p:txBody>
            </p:sp>
            <p:sp>
              <p:nvSpPr>
                <p:cNvPr id="229" name="Freeform 9">
                  <a:extLst>
                    <a:ext uri="{FF2B5EF4-FFF2-40B4-BE49-F238E27FC236}">
                      <a16:creationId xmlns:a16="http://schemas.microsoft.com/office/drawing/2014/main" id="{76B675AC-054F-481D-AA80-AB9EFC6B4DA0}"/>
                    </a:ext>
                  </a:extLst>
                </p:cNvPr>
                <p:cNvSpPr>
                  <a:spLocks noChangeAspect="1" noEditPoints="1"/>
                </p:cNvSpPr>
                <p:nvPr/>
              </p:nvSpPr>
              <p:spPr bwMode="black">
                <a:xfrm>
                  <a:off x="10099248" y="4052476"/>
                  <a:ext cx="316567" cy="256683"/>
                </a:xfrm>
                <a:custGeom>
                  <a:avLst/>
                  <a:gdLst>
                    <a:gd name="T0" fmla="*/ 600 w 1107"/>
                    <a:gd name="T1" fmla="*/ 625 h 897"/>
                    <a:gd name="T2" fmla="*/ 649 w 1107"/>
                    <a:gd name="T3" fmla="*/ 567 h 897"/>
                    <a:gd name="T4" fmla="*/ 727 w 1107"/>
                    <a:gd name="T5" fmla="*/ 482 h 897"/>
                    <a:gd name="T6" fmla="*/ 601 w 1107"/>
                    <a:gd name="T7" fmla="*/ 434 h 897"/>
                    <a:gd name="T8" fmla="*/ 628 w 1107"/>
                    <a:gd name="T9" fmla="*/ 305 h 897"/>
                    <a:gd name="T10" fmla="*/ 547 w 1107"/>
                    <a:gd name="T11" fmla="*/ 240 h 897"/>
                    <a:gd name="T12" fmla="*/ 427 w 1107"/>
                    <a:gd name="T13" fmla="*/ 287 h 897"/>
                    <a:gd name="T14" fmla="*/ 368 w 1107"/>
                    <a:gd name="T15" fmla="*/ 170 h 897"/>
                    <a:gd name="T16" fmla="*/ 285 w 1107"/>
                    <a:gd name="T17" fmla="*/ 263 h 897"/>
                    <a:gd name="T18" fmla="*/ 241 w 1107"/>
                    <a:gd name="T19" fmla="*/ 313 h 897"/>
                    <a:gd name="T20" fmla="*/ 139 w 1107"/>
                    <a:gd name="T21" fmla="*/ 281 h 897"/>
                    <a:gd name="T22" fmla="*/ 79 w 1107"/>
                    <a:gd name="T23" fmla="*/ 355 h 897"/>
                    <a:gd name="T24" fmla="*/ 132 w 1107"/>
                    <a:gd name="T25" fmla="*/ 446 h 897"/>
                    <a:gd name="T26" fmla="*/ 83 w 1107"/>
                    <a:gd name="T27" fmla="*/ 505 h 897"/>
                    <a:gd name="T28" fmla="*/ 5 w 1107"/>
                    <a:gd name="T29" fmla="*/ 590 h 897"/>
                    <a:gd name="T30" fmla="*/ 132 w 1107"/>
                    <a:gd name="T31" fmla="*/ 638 h 897"/>
                    <a:gd name="T32" fmla="*/ 145 w 1107"/>
                    <a:gd name="T33" fmla="*/ 669 h 897"/>
                    <a:gd name="T34" fmla="*/ 110 w 1107"/>
                    <a:gd name="T35" fmla="*/ 793 h 897"/>
                    <a:gd name="T36" fmla="*/ 230 w 1107"/>
                    <a:gd name="T37" fmla="*/ 781 h 897"/>
                    <a:gd name="T38" fmla="*/ 306 w 1107"/>
                    <a:gd name="T39" fmla="*/ 785 h 897"/>
                    <a:gd name="T40" fmla="*/ 346 w 1107"/>
                    <a:gd name="T41" fmla="*/ 878 h 897"/>
                    <a:gd name="T42" fmla="*/ 440 w 1107"/>
                    <a:gd name="T43" fmla="*/ 872 h 897"/>
                    <a:gd name="T44" fmla="*/ 466 w 1107"/>
                    <a:gd name="T45" fmla="*/ 764 h 897"/>
                    <a:gd name="T46" fmla="*/ 539 w 1107"/>
                    <a:gd name="T47" fmla="*/ 755 h 897"/>
                    <a:gd name="T48" fmla="*/ 659 w 1107"/>
                    <a:gd name="T49" fmla="*/ 743 h 897"/>
                    <a:gd name="T50" fmla="*/ 263 w 1107"/>
                    <a:gd name="T51" fmla="*/ 452 h 897"/>
                    <a:gd name="T52" fmla="*/ 281 w 1107"/>
                    <a:gd name="T53" fmla="*/ 633 h 897"/>
                    <a:gd name="T54" fmla="*/ 1002 w 1107"/>
                    <a:gd name="T55" fmla="*/ 332 h 897"/>
                    <a:gd name="T56" fmla="*/ 1043 w 1107"/>
                    <a:gd name="T57" fmla="*/ 304 h 897"/>
                    <a:gd name="T58" fmla="*/ 1107 w 1107"/>
                    <a:gd name="T59" fmla="*/ 266 h 897"/>
                    <a:gd name="T60" fmla="*/ 1037 w 1107"/>
                    <a:gd name="T61" fmla="*/ 213 h 897"/>
                    <a:gd name="T62" fmla="*/ 1077 w 1107"/>
                    <a:gd name="T63" fmla="*/ 138 h 897"/>
                    <a:gd name="T64" fmla="*/ 1038 w 1107"/>
                    <a:gd name="T65" fmla="*/ 83 h 897"/>
                    <a:gd name="T66" fmla="*/ 956 w 1107"/>
                    <a:gd name="T67" fmla="*/ 91 h 897"/>
                    <a:gd name="T68" fmla="*/ 940 w 1107"/>
                    <a:gd name="T69" fmla="*/ 7 h 897"/>
                    <a:gd name="T70" fmla="*/ 872 w 1107"/>
                    <a:gd name="T71" fmla="*/ 50 h 897"/>
                    <a:gd name="T72" fmla="*/ 836 w 1107"/>
                    <a:gd name="T73" fmla="*/ 74 h 897"/>
                    <a:gd name="T74" fmla="*/ 778 w 1107"/>
                    <a:gd name="T75" fmla="*/ 35 h 897"/>
                    <a:gd name="T76" fmla="*/ 728 w 1107"/>
                    <a:gd name="T77" fmla="*/ 70 h 897"/>
                    <a:gd name="T78" fmla="*/ 744 w 1107"/>
                    <a:gd name="T79" fmla="*/ 136 h 897"/>
                    <a:gd name="T80" fmla="*/ 703 w 1107"/>
                    <a:gd name="T81" fmla="*/ 164 h 897"/>
                    <a:gd name="T82" fmla="*/ 640 w 1107"/>
                    <a:gd name="T83" fmla="*/ 203 h 897"/>
                    <a:gd name="T84" fmla="*/ 710 w 1107"/>
                    <a:gd name="T85" fmla="*/ 255 h 897"/>
                    <a:gd name="T86" fmla="*/ 712 w 1107"/>
                    <a:gd name="T87" fmla="*/ 277 h 897"/>
                    <a:gd name="T88" fmla="*/ 668 w 1107"/>
                    <a:gd name="T89" fmla="*/ 347 h 897"/>
                    <a:gd name="T90" fmla="*/ 745 w 1107"/>
                    <a:gd name="T91" fmla="*/ 361 h 897"/>
                    <a:gd name="T92" fmla="*/ 791 w 1107"/>
                    <a:gd name="T93" fmla="*/ 377 h 897"/>
                    <a:gd name="T94" fmla="*/ 799 w 1107"/>
                    <a:gd name="T95" fmla="*/ 443 h 897"/>
                    <a:gd name="T96" fmla="*/ 859 w 1107"/>
                    <a:gd name="T97" fmla="*/ 456 h 897"/>
                    <a:gd name="T98" fmla="*/ 894 w 1107"/>
                    <a:gd name="T99" fmla="*/ 393 h 897"/>
                    <a:gd name="T100" fmla="*/ 941 w 1107"/>
                    <a:gd name="T101" fmla="*/ 401 h 897"/>
                    <a:gd name="T102" fmla="*/ 1018 w 1107"/>
                    <a:gd name="T103" fmla="*/ 415 h 897"/>
                    <a:gd name="T104" fmla="*/ 825 w 1107"/>
                    <a:gd name="T105" fmla="*/ 164 h 897"/>
                    <a:gd name="T106" fmla="*/ 803 w 1107"/>
                    <a:gd name="T107" fmla="*/ 279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7" h="897">
                      <a:moveTo>
                        <a:pt x="654" y="716"/>
                      </a:moveTo>
                      <a:cubicBezTo>
                        <a:pt x="616" y="670"/>
                        <a:pt x="616" y="670"/>
                        <a:pt x="616" y="670"/>
                      </a:cubicBezTo>
                      <a:cubicBezTo>
                        <a:pt x="593" y="654"/>
                        <a:pt x="603" y="638"/>
                        <a:pt x="600" y="625"/>
                      </a:cubicBezTo>
                      <a:cubicBezTo>
                        <a:pt x="600" y="625"/>
                        <a:pt x="600" y="625"/>
                        <a:pt x="600" y="625"/>
                      </a:cubicBezTo>
                      <a:cubicBezTo>
                        <a:pt x="605" y="617"/>
                        <a:pt x="611" y="609"/>
                        <a:pt x="608" y="596"/>
                      </a:cubicBezTo>
                      <a:cubicBezTo>
                        <a:pt x="618" y="580"/>
                        <a:pt x="623" y="572"/>
                        <a:pt x="649" y="567"/>
                      </a:cubicBezTo>
                      <a:cubicBezTo>
                        <a:pt x="715" y="553"/>
                        <a:pt x="715" y="553"/>
                        <a:pt x="715" y="553"/>
                      </a:cubicBezTo>
                      <a:cubicBezTo>
                        <a:pt x="728" y="550"/>
                        <a:pt x="733" y="542"/>
                        <a:pt x="730" y="529"/>
                      </a:cubicBezTo>
                      <a:cubicBezTo>
                        <a:pt x="727" y="482"/>
                        <a:pt x="727" y="482"/>
                        <a:pt x="727" y="482"/>
                      </a:cubicBezTo>
                      <a:cubicBezTo>
                        <a:pt x="724" y="469"/>
                        <a:pt x="717" y="463"/>
                        <a:pt x="701" y="453"/>
                      </a:cubicBezTo>
                      <a:cubicBezTo>
                        <a:pt x="641" y="459"/>
                        <a:pt x="641" y="459"/>
                        <a:pt x="641" y="459"/>
                      </a:cubicBezTo>
                      <a:cubicBezTo>
                        <a:pt x="620" y="457"/>
                        <a:pt x="604" y="447"/>
                        <a:pt x="601" y="434"/>
                      </a:cubicBezTo>
                      <a:cubicBezTo>
                        <a:pt x="598" y="421"/>
                        <a:pt x="590" y="416"/>
                        <a:pt x="580" y="397"/>
                      </a:cubicBezTo>
                      <a:cubicBezTo>
                        <a:pt x="577" y="384"/>
                        <a:pt x="574" y="371"/>
                        <a:pt x="584" y="355"/>
                      </a:cubicBezTo>
                      <a:cubicBezTo>
                        <a:pt x="628" y="305"/>
                        <a:pt x="628" y="305"/>
                        <a:pt x="628" y="305"/>
                      </a:cubicBezTo>
                      <a:cubicBezTo>
                        <a:pt x="634" y="297"/>
                        <a:pt x="631" y="284"/>
                        <a:pt x="623" y="279"/>
                      </a:cubicBezTo>
                      <a:cubicBezTo>
                        <a:pt x="581" y="240"/>
                        <a:pt x="581" y="240"/>
                        <a:pt x="581" y="240"/>
                      </a:cubicBezTo>
                      <a:cubicBezTo>
                        <a:pt x="573" y="235"/>
                        <a:pt x="560" y="238"/>
                        <a:pt x="547" y="240"/>
                      </a:cubicBezTo>
                      <a:cubicBezTo>
                        <a:pt x="503" y="291"/>
                        <a:pt x="503" y="291"/>
                        <a:pt x="503" y="291"/>
                      </a:cubicBezTo>
                      <a:cubicBezTo>
                        <a:pt x="484" y="302"/>
                        <a:pt x="471" y="304"/>
                        <a:pt x="463" y="299"/>
                      </a:cubicBezTo>
                      <a:cubicBezTo>
                        <a:pt x="456" y="294"/>
                        <a:pt x="435" y="292"/>
                        <a:pt x="427" y="287"/>
                      </a:cubicBezTo>
                      <a:cubicBezTo>
                        <a:pt x="419" y="282"/>
                        <a:pt x="403" y="271"/>
                        <a:pt x="400" y="258"/>
                      </a:cubicBezTo>
                      <a:cubicBezTo>
                        <a:pt x="386" y="193"/>
                        <a:pt x="386" y="193"/>
                        <a:pt x="386" y="193"/>
                      </a:cubicBezTo>
                      <a:cubicBezTo>
                        <a:pt x="384" y="180"/>
                        <a:pt x="368" y="170"/>
                        <a:pt x="368" y="170"/>
                      </a:cubicBezTo>
                      <a:cubicBezTo>
                        <a:pt x="308" y="176"/>
                        <a:pt x="308" y="176"/>
                        <a:pt x="308" y="176"/>
                      </a:cubicBezTo>
                      <a:cubicBezTo>
                        <a:pt x="308" y="176"/>
                        <a:pt x="289" y="187"/>
                        <a:pt x="292" y="200"/>
                      </a:cubicBezTo>
                      <a:cubicBezTo>
                        <a:pt x="285" y="263"/>
                        <a:pt x="285" y="263"/>
                        <a:pt x="285" y="263"/>
                      </a:cubicBezTo>
                      <a:cubicBezTo>
                        <a:pt x="291" y="289"/>
                        <a:pt x="277" y="292"/>
                        <a:pt x="272" y="300"/>
                      </a:cubicBezTo>
                      <a:cubicBezTo>
                        <a:pt x="272" y="300"/>
                        <a:pt x="272" y="300"/>
                        <a:pt x="267" y="308"/>
                      </a:cubicBezTo>
                      <a:cubicBezTo>
                        <a:pt x="259" y="302"/>
                        <a:pt x="246" y="305"/>
                        <a:pt x="241" y="313"/>
                      </a:cubicBezTo>
                      <a:cubicBezTo>
                        <a:pt x="236" y="321"/>
                        <a:pt x="236" y="321"/>
                        <a:pt x="236" y="321"/>
                      </a:cubicBezTo>
                      <a:cubicBezTo>
                        <a:pt x="223" y="324"/>
                        <a:pt x="210" y="327"/>
                        <a:pt x="194" y="317"/>
                      </a:cubicBezTo>
                      <a:cubicBezTo>
                        <a:pt x="139" y="281"/>
                        <a:pt x="139" y="281"/>
                        <a:pt x="139" y="281"/>
                      </a:cubicBezTo>
                      <a:cubicBezTo>
                        <a:pt x="131" y="276"/>
                        <a:pt x="110" y="273"/>
                        <a:pt x="104" y="281"/>
                      </a:cubicBezTo>
                      <a:cubicBezTo>
                        <a:pt x="79" y="321"/>
                        <a:pt x="79" y="321"/>
                        <a:pt x="79" y="321"/>
                      </a:cubicBezTo>
                      <a:cubicBezTo>
                        <a:pt x="66" y="324"/>
                        <a:pt x="68" y="337"/>
                        <a:pt x="79" y="355"/>
                      </a:cubicBezTo>
                      <a:cubicBezTo>
                        <a:pt x="121" y="394"/>
                        <a:pt x="121" y="394"/>
                        <a:pt x="121" y="394"/>
                      </a:cubicBezTo>
                      <a:cubicBezTo>
                        <a:pt x="140" y="417"/>
                        <a:pt x="135" y="425"/>
                        <a:pt x="132" y="446"/>
                      </a:cubicBezTo>
                      <a:cubicBezTo>
                        <a:pt x="132" y="446"/>
                        <a:pt x="132" y="446"/>
                        <a:pt x="132" y="446"/>
                      </a:cubicBezTo>
                      <a:cubicBezTo>
                        <a:pt x="127" y="454"/>
                        <a:pt x="122" y="462"/>
                        <a:pt x="117" y="470"/>
                      </a:cubicBezTo>
                      <a:cubicBezTo>
                        <a:pt x="117" y="470"/>
                        <a:pt x="117" y="470"/>
                        <a:pt x="117" y="470"/>
                      </a:cubicBezTo>
                      <a:cubicBezTo>
                        <a:pt x="120" y="483"/>
                        <a:pt x="109" y="499"/>
                        <a:pt x="83" y="505"/>
                      </a:cubicBezTo>
                      <a:cubicBezTo>
                        <a:pt x="23" y="511"/>
                        <a:pt x="23" y="511"/>
                        <a:pt x="23" y="511"/>
                      </a:cubicBezTo>
                      <a:cubicBezTo>
                        <a:pt x="10" y="514"/>
                        <a:pt x="0" y="529"/>
                        <a:pt x="2" y="543"/>
                      </a:cubicBezTo>
                      <a:cubicBezTo>
                        <a:pt x="5" y="590"/>
                        <a:pt x="5" y="590"/>
                        <a:pt x="5" y="590"/>
                      </a:cubicBezTo>
                      <a:cubicBezTo>
                        <a:pt x="8" y="603"/>
                        <a:pt x="16" y="608"/>
                        <a:pt x="37" y="610"/>
                      </a:cubicBezTo>
                      <a:cubicBezTo>
                        <a:pt x="92" y="612"/>
                        <a:pt x="92" y="612"/>
                        <a:pt x="92" y="612"/>
                      </a:cubicBezTo>
                      <a:cubicBezTo>
                        <a:pt x="113" y="614"/>
                        <a:pt x="129" y="625"/>
                        <a:pt x="132" y="638"/>
                      </a:cubicBezTo>
                      <a:cubicBezTo>
                        <a:pt x="132" y="638"/>
                        <a:pt x="132" y="638"/>
                        <a:pt x="132" y="638"/>
                      </a:cubicBezTo>
                      <a:cubicBezTo>
                        <a:pt x="140" y="643"/>
                        <a:pt x="142" y="656"/>
                        <a:pt x="150" y="661"/>
                      </a:cubicBezTo>
                      <a:cubicBezTo>
                        <a:pt x="145" y="669"/>
                        <a:pt x="145" y="669"/>
                        <a:pt x="145" y="669"/>
                      </a:cubicBezTo>
                      <a:cubicBezTo>
                        <a:pt x="153" y="674"/>
                        <a:pt x="156" y="687"/>
                        <a:pt x="140" y="711"/>
                      </a:cubicBezTo>
                      <a:cubicBezTo>
                        <a:pt x="109" y="759"/>
                        <a:pt x="109" y="759"/>
                        <a:pt x="109" y="759"/>
                      </a:cubicBezTo>
                      <a:cubicBezTo>
                        <a:pt x="99" y="775"/>
                        <a:pt x="102" y="788"/>
                        <a:pt x="110" y="793"/>
                      </a:cubicBezTo>
                      <a:cubicBezTo>
                        <a:pt x="152" y="832"/>
                        <a:pt x="152" y="832"/>
                        <a:pt x="152" y="832"/>
                      </a:cubicBezTo>
                      <a:cubicBezTo>
                        <a:pt x="160" y="837"/>
                        <a:pt x="173" y="834"/>
                        <a:pt x="178" y="826"/>
                      </a:cubicBezTo>
                      <a:cubicBezTo>
                        <a:pt x="230" y="781"/>
                        <a:pt x="230" y="781"/>
                        <a:pt x="230" y="781"/>
                      </a:cubicBezTo>
                      <a:cubicBezTo>
                        <a:pt x="248" y="770"/>
                        <a:pt x="261" y="767"/>
                        <a:pt x="269" y="772"/>
                      </a:cubicBezTo>
                      <a:cubicBezTo>
                        <a:pt x="269" y="772"/>
                        <a:pt x="269" y="772"/>
                        <a:pt x="269" y="772"/>
                      </a:cubicBezTo>
                      <a:cubicBezTo>
                        <a:pt x="282" y="769"/>
                        <a:pt x="298" y="779"/>
                        <a:pt x="306" y="785"/>
                      </a:cubicBezTo>
                      <a:cubicBezTo>
                        <a:pt x="306" y="785"/>
                        <a:pt x="306" y="785"/>
                        <a:pt x="306" y="785"/>
                      </a:cubicBezTo>
                      <a:cubicBezTo>
                        <a:pt x="319" y="782"/>
                        <a:pt x="327" y="787"/>
                        <a:pt x="332" y="813"/>
                      </a:cubicBezTo>
                      <a:cubicBezTo>
                        <a:pt x="346" y="878"/>
                        <a:pt x="346" y="878"/>
                        <a:pt x="346" y="878"/>
                      </a:cubicBezTo>
                      <a:cubicBezTo>
                        <a:pt x="349" y="892"/>
                        <a:pt x="357" y="897"/>
                        <a:pt x="370" y="894"/>
                      </a:cubicBezTo>
                      <a:cubicBezTo>
                        <a:pt x="425" y="896"/>
                        <a:pt x="425" y="896"/>
                        <a:pt x="425" y="896"/>
                      </a:cubicBezTo>
                      <a:cubicBezTo>
                        <a:pt x="430" y="888"/>
                        <a:pt x="443" y="885"/>
                        <a:pt x="440" y="872"/>
                      </a:cubicBezTo>
                      <a:cubicBezTo>
                        <a:pt x="440" y="804"/>
                        <a:pt x="440" y="804"/>
                        <a:pt x="440" y="804"/>
                      </a:cubicBezTo>
                      <a:cubicBezTo>
                        <a:pt x="442" y="783"/>
                        <a:pt x="460" y="772"/>
                        <a:pt x="466" y="764"/>
                      </a:cubicBezTo>
                      <a:cubicBezTo>
                        <a:pt x="466" y="764"/>
                        <a:pt x="466" y="764"/>
                        <a:pt x="466" y="764"/>
                      </a:cubicBezTo>
                      <a:cubicBezTo>
                        <a:pt x="479" y="761"/>
                        <a:pt x="492" y="758"/>
                        <a:pt x="497" y="750"/>
                      </a:cubicBezTo>
                      <a:cubicBezTo>
                        <a:pt x="497" y="750"/>
                        <a:pt x="497" y="750"/>
                        <a:pt x="497" y="750"/>
                      </a:cubicBezTo>
                      <a:cubicBezTo>
                        <a:pt x="510" y="747"/>
                        <a:pt x="523" y="745"/>
                        <a:pt x="539" y="755"/>
                      </a:cubicBezTo>
                      <a:cubicBezTo>
                        <a:pt x="594" y="791"/>
                        <a:pt x="594" y="791"/>
                        <a:pt x="594" y="791"/>
                      </a:cubicBezTo>
                      <a:cubicBezTo>
                        <a:pt x="602" y="796"/>
                        <a:pt x="623" y="798"/>
                        <a:pt x="628" y="790"/>
                      </a:cubicBezTo>
                      <a:cubicBezTo>
                        <a:pt x="659" y="743"/>
                        <a:pt x="659" y="743"/>
                        <a:pt x="659" y="743"/>
                      </a:cubicBezTo>
                      <a:cubicBezTo>
                        <a:pt x="659" y="743"/>
                        <a:pt x="669" y="727"/>
                        <a:pt x="654" y="716"/>
                      </a:cubicBezTo>
                      <a:close/>
                      <a:moveTo>
                        <a:pt x="281" y="633"/>
                      </a:moveTo>
                      <a:cubicBezTo>
                        <a:pt x="223" y="584"/>
                        <a:pt x="219" y="502"/>
                        <a:pt x="263" y="452"/>
                      </a:cubicBezTo>
                      <a:cubicBezTo>
                        <a:pt x="313" y="393"/>
                        <a:pt x="399" y="382"/>
                        <a:pt x="457" y="431"/>
                      </a:cubicBezTo>
                      <a:cubicBezTo>
                        <a:pt x="507" y="475"/>
                        <a:pt x="518" y="561"/>
                        <a:pt x="469" y="619"/>
                      </a:cubicBezTo>
                      <a:cubicBezTo>
                        <a:pt x="420" y="678"/>
                        <a:pt x="339" y="682"/>
                        <a:pt x="281" y="633"/>
                      </a:cubicBezTo>
                      <a:close/>
                      <a:moveTo>
                        <a:pt x="1019" y="398"/>
                      </a:moveTo>
                      <a:cubicBezTo>
                        <a:pt x="1004" y="362"/>
                        <a:pt x="1004" y="362"/>
                        <a:pt x="1004" y="362"/>
                      </a:cubicBezTo>
                      <a:cubicBezTo>
                        <a:pt x="992" y="348"/>
                        <a:pt x="1002" y="340"/>
                        <a:pt x="1002" y="332"/>
                      </a:cubicBezTo>
                      <a:cubicBezTo>
                        <a:pt x="1002" y="332"/>
                        <a:pt x="1002" y="332"/>
                        <a:pt x="1002" y="332"/>
                      </a:cubicBezTo>
                      <a:cubicBezTo>
                        <a:pt x="1007" y="328"/>
                        <a:pt x="1011" y="324"/>
                        <a:pt x="1012" y="315"/>
                      </a:cubicBezTo>
                      <a:cubicBezTo>
                        <a:pt x="1021" y="307"/>
                        <a:pt x="1026" y="303"/>
                        <a:pt x="1043" y="304"/>
                      </a:cubicBezTo>
                      <a:cubicBezTo>
                        <a:pt x="1086" y="307"/>
                        <a:pt x="1086" y="307"/>
                        <a:pt x="1086" y="307"/>
                      </a:cubicBezTo>
                      <a:cubicBezTo>
                        <a:pt x="1095" y="308"/>
                        <a:pt x="1099" y="304"/>
                        <a:pt x="1100" y="295"/>
                      </a:cubicBezTo>
                      <a:cubicBezTo>
                        <a:pt x="1107" y="266"/>
                        <a:pt x="1107" y="266"/>
                        <a:pt x="1107" y="266"/>
                      </a:cubicBezTo>
                      <a:cubicBezTo>
                        <a:pt x="1107" y="257"/>
                        <a:pt x="1103" y="252"/>
                        <a:pt x="1095" y="243"/>
                      </a:cubicBezTo>
                      <a:cubicBezTo>
                        <a:pt x="1057" y="236"/>
                        <a:pt x="1057" y="236"/>
                        <a:pt x="1057" y="236"/>
                      </a:cubicBezTo>
                      <a:cubicBezTo>
                        <a:pt x="1044" y="231"/>
                        <a:pt x="1036" y="222"/>
                        <a:pt x="1037" y="213"/>
                      </a:cubicBezTo>
                      <a:cubicBezTo>
                        <a:pt x="1038" y="205"/>
                        <a:pt x="1034" y="200"/>
                        <a:pt x="1030" y="187"/>
                      </a:cubicBezTo>
                      <a:cubicBezTo>
                        <a:pt x="1031" y="178"/>
                        <a:pt x="1032" y="170"/>
                        <a:pt x="1041" y="162"/>
                      </a:cubicBezTo>
                      <a:cubicBezTo>
                        <a:pt x="1077" y="138"/>
                        <a:pt x="1077" y="138"/>
                        <a:pt x="1077" y="138"/>
                      </a:cubicBezTo>
                      <a:cubicBezTo>
                        <a:pt x="1082" y="134"/>
                        <a:pt x="1083" y="126"/>
                        <a:pt x="1079" y="121"/>
                      </a:cubicBezTo>
                      <a:cubicBezTo>
                        <a:pt x="1059" y="89"/>
                        <a:pt x="1059" y="89"/>
                        <a:pt x="1059" y="89"/>
                      </a:cubicBezTo>
                      <a:cubicBezTo>
                        <a:pt x="1055" y="85"/>
                        <a:pt x="1047" y="84"/>
                        <a:pt x="1038" y="83"/>
                      </a:cubicBezTo>
                      <a:cubicBezTo>
                        <a:pt x="1002" y="107"/>
                        <a:pt x="1002" y="107"/>
                        <a:pt x="1002" y="107"/>
                      </a:cubicBezTo>
                      <a:cubicBezTo>
                        <a:pt x="989" y="110"/>
                        <a:pt x="980" y="110"/>
                        <a:pt x="976" y="105"/>
                      </a:cubicBezTo>
                      <a:cubicBezTo>
                        <a:pt x="972" y="100"/>
                        <a:pt x="960" y="95"/>
                        <a:pt x="956" y="91"/>
                      </a:cubicBezTo>
                      <a:cubicBezTo>
                        <a:pt x="952" y="86"/>
                        <a:pt x="944" y="77"/>
                        <a:pt x="944" y="68"/>
                      </a:cubicBezTo>
                      <a:cubicBezTo>
                        <a:pt x="948" y="25"/>
                        <a:pt x="948" y="25"/>
                        <a:pt x="948" y="25"/>
                      </a:cubicBezTo>
                      <a:cubicBezTo>
                        <a:pt x="948" y="17"/>
                        <a:pt x="940" y="7"/>
                        <a:pt x="940" y="7"/>
                      </a:cubicBezTo>
                      <a:cubicBezTo>
                        <a:pt x="902" y="0"/>
                        <a:pt x="902" y="0"/>
                        <a:pt x="902" y="0"/>
                      </a:cubicBezTo>
                      <a:cubicBezTo>
                        <a:pt x="902" y="0"/>
                        <a:pt x="889" y="4"/>
                        <a:pt x="888" y="12"/>
                      </a:cubicBezTo>
                      <a:cubicBezTo>
                        <a:pt x="872" y="50"/>
                        <a:pt x="872" y="50"/>
                        <a:pt x="872" y="50"/>
                      </a:cubicBezTo>
                      <a:cubicBezTo>
                        <a:pt x="871" y="67"/>
                        <a:pt x="862" y="67"/>
                        <a:pt x="858" y="71"/>
                      </a:cubicBezTo>
                      <a:cubicBezTo>
                        <a:pt x="858" y="71"/>
                        <a:pt x="858" y="71"/>
                        <a:pt x="853" y="75"/>
                      </a:cubicBezTo>
                      <a:cubicBezTo>
                        <a:pt x="849" y="70"/>
                        <a:pt x="840" y="70"/>
                        <a:pt x="836" y="74"/>
                      </a:cubicBezTo>
                      <a:cubicBezTo>
                        <a:pt x="831" y="78"/>
                        <a:pt x="831" y="78"/>
                        <a:pt x="831" y="78"/>
                      </a:cubicBezTo>
                      <a:cubicBezTo>
                        <a:pt x="822" y="77"/>
                        <a:pt x="814" y="76"/>
                        <a:pt x="806" y="67"/>
                      </a:cubicBezTo>
                      <a:cubicBezTo>
                        <a:pt x="778" y="35"/>
                        <a:pt x="778" y="35"/>
                        <a:pt x="778" y="35"/>
                      </a:cubicBezTo>
                      <a:cubicBezTo>
                        <a:pt x="774" y="30"/>
                        <a:pt x="762" y="25"/>
                        <a:pt x="757" y="29"/>
                      </a:cubicBezTo>
                      <a:cubicBezTo>
                        <a:pt x="734" y="49"/>
                        <a:pt x="734" y="49"/>
                        <a:pt x="734" y="49"/>
                      </a:cubicBezTo>
                      <a:cubicBezTo>
                        <a:pt x="725" y="49"/>
                        <a:pt x="725" y="57"/>
                        <a:pt x="728" y="70"/>
                      </a:cubicBezTo>
                      <a:cubicBezTo>
                        <a:pt x="747" y="102"/>
                        <a:pt x="747" y="102"/>
                        <a:pt x="747" y="102"/>
                      </a:cubicBezTo>
                      <a:cubicBezTo>
                        <a:pt x="754" y="120"/>
                        <a:pt x="750" y="124"/>
                        <a:pt x="744" y="136"/>
                      </a:cubicBezTo>
                      <a:cubicBezTo>
                        <a:pt x="744" y="136"/>
                        <a:pt x="744" y="136"/>
                        <a:pt x="744" y="136"/>
                      </a:cubicBezTo>
                      <a:cubicBezTo>
                        <a:pt x="740" y="140"/>
                        <a:pt x="735" y="144"/>
                        <a:pt x="731" y="148"/>
                      </a:cubicBezTo>
                      <a:cubicBezTo>
                        <a:pt x="731" y="148"/>
                        <a:pt x="731" y="148"/>
                        <a:pt x="731" y="148"/>
                      </a:cubicBezTo>
                      <a:cubicBezTo>
                        <a:pt x="730" y="157"/>
                        <a:pt x="721" y="165"/>
                        <a:pt x="703" y="164"/>
                      </a:cubicBezTo>
                      <a:cubicBezTo>
                        <a:pt x="665" y="157"/>
                        <a:pt x="665" y="157"/>
                        <a:pt x="665" y="157"/>
                      </a:cubicBezTo>
                      <a:cubicBezTo>
                        <a:pt x="656" y="156"/>
                        <a:pt x="647" y="164"/>
                        <a:pt x="647" y="173"/>
                      </a:cubicBezTo>
                      <a:cubicBezTo>
                        <a:pt x="640" y="203"/>
                        <a:pt x="640" y="203"/>
                        <a:pt x="640" y="203"/>
                      </a:cubicBezTo>
                      <a:cubicBezTo>
                        <a:pt x="639" y="211"/>
                        <a:pt x="643" y="216"/>
                        <a:pt x="656" y="221"/>
                      </a:cubicBezTo>
                      <a:cubicBezTo>
                        <a:pt x="690" y="232"/>
                        <a:pt x="690" y="232"/>
                        <a:pt x="690" y="232"/>
                      </a:cubicBezTo>
                      <a:cubicBezTo>
                        <a:pt x="702" y="237"/>
                        <a:pt x="710" y="246"/>
                        <a:pt x="710" y="255"/>
                      </a:cubicBezTo>
                      <a:cubicBezTo>
                        <a:pt x="710" y="255"/>
                        <a:pt x="710" y="255"/>
                        <a:pt x="710" y="255"/>
                      </a:cubicBezTo>
                      <a:cubicBezTo>
                        <a:pt x="714" y="260"/>
                        <a:pt x="713" y="268"/>
                        <a:pt x="717" y="273"/>
                      </a:cubicBezTo>
                      <a:cubicBezTo>
                        <a:pt x="712" y="277"/>
                        <a:pt x="712" y="277"/>
                        <a:pt x="712" y="277"/>
                      </a:cubicBezTo>
                      <a:cubicBezTo>
                        <a:pt x="716" y="281"/>
                        <a:pt x="716" y="290"/>
                        <a:pt x="702" y="302"/>
                      </a:cubicBezTo>
                      <a:cubicBezTo>
                        <a:pt x="674" y="326"/>
                        <a:pt x="674" y="326"/>
                        <a:pt x="674" y="326"/>
                      </a:cubicBezTo>
                      <a:cubicBezTo>
                        <a:pt x="665" y="334"/>
                        <a:pt x="664" y="343"/>
                        <a:pt x="668" y="347"/>
                      </a:cubicBezTo>
                      <a:cubicBezTo>
                        <a:pt x="687" y="379"/>
                        <a:pt x="687" y="379"/>
                        <a:pt x="687" y="379"/>
                      </a:cubicBezTo>
                      <a:cubicBezTo>
                        <a:pt x="691" y="383"/>
                        <a:pt x="700" y="384"/>
                        <a:pt x="704" y="380"/>
                      </a:cubicBezTo>
                      <a:cubicBezTo>
                        <a:pt x="745" y="361"/>
                        <a:pt x="745" y="361"/>
                        <a:pt x="745" y="361"/>
                      </a:cubicBezTo>
                      <a:cubicBezTo>
                        <a:pt x="758" y="358"/>
                        <a:pt x="767" y="358"/>
                        <a:pt x="771" y="363"/>
                      </a:cubicBezTo>
                      <a:cubicBezTo>
                        <a:pt x="771" y="363"/>
                        <a:pt x="771" y="363"/>
                        <a:pt x="771" y="363"/>
                      </a:cubicBezTo>
                      <a:cubicBezTo>
                        <a:pt x="779" y="364"/>
                        <a:pt x="787" y="373"/>
                        <a:pt x="791" y="377"/>
                      </a:cubicBezTo>
                      <a:cubicBezTo>
                        <a:pt x="791" y="377"/>
                        <a:pt x="791" y="377"/>
                        <a:pt x="791" y="377"/>
                      </a:cubicBezTo>
                      <a:cubicBezTo>
                        <a:pt x="800" y="378"/>
                        <a:pt x="804" y="383"/>
                        <a:pt x="802" y="400"/>
                      </a:cubicBezTo>
                      <a:cubicBezTo>
                        <a:pt x="799" y="443"/>
                        <a:pt x="799" y="443"/>
                        <a:pt x="799" y="443"/>
                      </a:cubicBezTo>
                      <a:cubicBezTo>
                        <a:pt x="798" y="451"/>
                        <a:pt x="802" y="456"/>
                        <a:pt x="811" y="457"/>
                      </a:cubicBezTo>
                      <a:cubicBezTo>
                        <a:pt x="845" y="468"/>
                        <a:pt x="845" y="468"/>
                        <a:pt x="845" y="468"/>
                      </a:cubicBezTo>
                      <a:cubicBezTo>
                        <a:pt x="849" y="464"/>
                        <a:pt x="858" y="464"/>
                        <a:pt x="859" y="456"/>
                      </a:cubicBezTo>
                      <a:cubicBezTo>
                        <a:pt x="871" y="413"/>
                        <a:pt x="871" y="413"/>
                        <a:pt x="871" y="413"/>
                      </a:cubicBezTo>
                      <a:cubicBezTo>
                        <a:pt x="876" y="401"/>
                        <a:pt x="889" y="397"/>
                        <a:pt x="894" y="393"/>
                      </a:cubicBezTo>
                      <a:cubicBezTo>
                        <a:pt x="894" y="393"/>
                        <a:pt x="894" y="393"/>
                        <a:pt x="894" y="393"/>
                      </a:cubicBezTo>
                      <a:cubicBezTo>
                        <a:pt x="902" y="394"/>
                        <a:pt x="911" y="395"/>
                        <a:pt x="916" y="391"/>
                      </a:cubicBezTo>
                      <a:cubicBezTo>
                        <a:pt x="916" y="391"/>
                        <a:pt x="916" y="391"/>
                        <a:pt x="916" y="391"/>
                      </a:cubicBezTo>
                      <a:cubicBezTo>
                        <a:pt x="924" y="391"/>
                        <a:pt x="933" y="392"/>
                        <a:pt x="941" y="401"/>
                      </a:cubicBezTo>
                      <a:cubicBezTo>
                        <a:pt x="969" y="433"/>
                        <a:pt x="969" y="433"/>
                        <a:pt x="969" y="433"/>
                      </a:cubicBezTo>
                      <a:cubicBezTo>
                        <a:pt x="973" y="438"/>
                        <a:pt x="985" y="443"/>
                        <a:pt x="990" y="439"/>
                      </a:cubicBezTo>
                      <a:cubicBezTo>
                        <a:pt x="1018" y="415"/>
                        <a:pt x="1018" y="415"/>
                        <a:pt x="1018" y="415"/>
                      </a:cubicBezTo>
                      <a:cubicBezTo>
                        <a:pt x="1018" y="415"/>
                        <a:pt x="1027" y="407"/>
                        <a:pt x="1019" y="398"/>
                      </a:cubicBezTo>
                      <a:close/>
                      <a:moveTo>
                        <a:pt x="803" y="279"/>
                      </a:moveTo>
                      <a:cubicBezTo>
                        <a:pt x="776" y="238"/>
                        <a:pt x="788" y="187"/>
                        <a:pt x="825" y="164"/>
                      </a:cubicBezTo>
                      <a:cubicBezTo>
                        <a:pt x="866" y="136"/>
                        <a:pt x="921" y="144"/>
                        <a:pt x="948" y="185"/>
                      </a:cubicBezTo>
                      <a:cubicBezTo>
                        <a:pt x="972" y="221"/>
                        <a:pt x="963" y="277"/>
                        <a:pt x="922" y="304"/>
                      </a:cubicBezTo>
                      <a:cubicBezTo>
                        <a:pt x="881" y="332"/>
                        <a:pt x="830" y="320"/>
                        <a:pt x="803" y="279"/>
                      </a:cubicBezTo>
                      <a:close/>
                    </a:path>
                  </a:pathLst>
                </a:custGeom>
                <a:solidFill>
                  <a:srgbClr val="000000"/>
                </a:solidFill>
                <a:ln>
                  <a:noFill/>
                </a:ln>
              </p:spPr>
              <p:txBody>
                <a:bodyPr vert="horz" wrap="square" lIns="68574" tIns="34287" rIns="68574" bIns="34287"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sp>
          <p:nvSpPr>
            <p:cNvPr id="231" name="Title 1">
              <a:extLst>
                <a:ext uri="{FF2B5EF4-FFF2-40B4-BE49-F238E27FC236}">
                  <a16:creationId xmlns:a16="http://schemas.microsoft.com/office/drawing/2014/main" id="{CC106746-F529-41BE-8760-E805FE4CB40D}"/>
                </a:ext>
              </a:extLst>
            </p:cNvPr>
            <p:cNvSpPr txBox="1">
              <a:spLocks/>
            </p:cNvSpPr>
            <p:nvPr/>
          </p:nvSpPr>
          <p:spPr>
            <a:xfrm>
              <a:off x="4899589" y="2272226"/>
              <a:ext cx="562792" cy="461665"/>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Azure Express Route </a:t>
              </a:r>
            </a:p>
          </p:txBody>
        </p:sp>
        <p:cxnSp>
          <p:nvCxnSpPr>
            <p:cNvPr id="232" name="Straight Arrow Connector 231">
              <a:extLst>
                <a:ext uri="{FF2B5EF4-FFF2-40B4-BE49-F238E27FC236}">
                  <a16:creationId xmlns:a16="http://schemas.microsoft.com/office/drawing/2014/main" id="{83EB3515-7E09-4CA4-A470-4DDD17A6E739}"/>
                </a:ext>
              </a:extLst>
            </p:cNvPr>
            <p:cNvCxnSpPr>
              <a:cxnSpLocks/>
            </p:cNvCxnSpPr>
            <p:nvPr/>
          </p:nvCxnSpPr>
          <p:spPr>
            <a:xfrm>
              <a:off x="4791655" y="2111749"/>
              <a:ext cx="778661"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5" name="Group 24">
              <a:extLst>
                <a:ext uri="{FF2B5EF4-FFF2-40B4-BE49-F238E27FC236}">
                  <a16:creationId xmlns:a16="http://schemas.microsoft.com/office/drawing/2014/main" id="{A2F40F40-D2D1-4CC3-9E68-0912BD2317A5}"/>
                </a:ext>
              </a:extLst>
            </p:cNvPr>
            <p:cNvGrpSpPr/>
            <p:nvPr/>
          </p:nvGrpSpPr>
          <p:grpSpPr>
            <a:xfrm>
              <a:off x="4964935" y="1975692"/>
              <a:ext cx="429658" cy="286438"/>
              <a:chOff x="4964935" y="1975692"/>
              <a:chExt cx="429658" cy="286438"/>
            </a:xfrm>
          </p:grpSpPr>
          <p:sp>
            <p:nvSpPr>
              <p:cNvPr id="24" name="Rectangle 23">
                <a:extLst>
                  <a:ext uri="{FF2B5EF4-FFF2-40B4-BE49-F238E27FC236}">
                    <a16:creationId xmlns:a16="http://schemas.microsoft.com/office/drawing/2014/main" id="{61C8BD2B-C5DF-4919-A2C8-207E9B2057E7}"/>
                  </a:ext>
                </a:extLst>
              </p:cNvPr>
              <p:cNvSpPr/>
              <p:nvPr/>
            </p:nvSpPr>
            <p:spPr>
              <a:xfrm>
                <a:off x="4964935" y="1975692"/>
                <a:ext cx="429658" cy="28643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30" name="Picture 229" descr="A picture containing object&#10;&#10;Description generated with high confidence">
                <a:extLst>
                  <a:ext uri="{FF2B5EF4-FFF2-40B4-BE49-F238E27FC236}">
                    <a16:creationId xmlns:a16="http://schemas.microsoft.com/office/drawing/2014/main" id="{4613C894-6442-48E6-9868-899AE57AB6A7}"/>
                  </a:ext>
                </a:extLst>
              </p:cNvPr>
              <p:cNvPicPr>
                <a:picLocks noChangeAspect="1"/>
              </p:cNvPicPr>
              <p:nvPr/>
            </p:nvPicPr>
            <p:blipFill rotWithShape="1">
              <a:blip r:embed="rId10">
                <a:extLst>
                  <a:ext uri="{28A0092B-C50C-407E-A947-70E740481C1C}">
                    <a14:useLocalDpi xmlns:a14="http://schemas.microsoft.com/office/drawing/2010/main" val="0"/>
                  </a:ext>
                </a:extLst>
              </a:blip>
              <a:srcRect t="14000" b="14519"/>
              <a:stretch/>
            </p:blipFill>
            <p:spPr>
              <a:xfrm>
                <a:off x="5019512" y="1996991"/>
                <a:ext cx="320504" cy="243840"/>
              </a:xfrm>
              <a:prstGeom prst="rect">
                <a:avLst/>
              </a:prstGeom>
              <a:noFill/>
            </p:spPr>
          </p:pic>
        </p:grpSp>
        <p:grpSp>
          <p:nvGrpSpPr>
            <p:cNvPr id="26" name="Group 25">
              <a:extLst>
                <a:ext uri="{FF2B5EF4-FFF2-40B4-BE49-F238E27FC236}">
                  <a16:creationId xmlns:a16="http://schemas.microsoft.com/office/drawing/2014/main" id="{D50EE50A-04C4-4E4B-9008-341379E74BF6}"/>
                </a:ext>
              </a:extLst>
            </p:cNvPr>
            <p:cNvGrpSpPr/>
            <p:nvPr/>
          </p:nvGrpSpPr>
          <p:grpSpPr>
            <a:xfrm>
              <a:off x="3383175" y="1739650"/>
              <a:ext cx="509288" cy="573267"/>
              <a:chOff x="2952645" y="1739650"/>
              <a:chExt cx="509288" cy="573267"/>
            </a:xfrm>
          </p:grpSpPr>
          <p:sp>
            <p:nvSpPr>
              <p:cNvPr id="233" name="Rectangle: Rounded Corners 118">
                <a:extLst>
                  <a:ext uri="{FF2B5EF4-FFF2-40B4-BE49-F238E27FC236}">
                    <a16:creationId xmlns:a16="http://schemas.microsoft.com/office/drawing/2014/main" id="{2CE7CEDF-F834-4437-8D0C-CF77A05B605E}"/>
                  </a:ext>
                </a:extLst>
              </p:cNvPr>
              <p:cNvSpPr/>
              <p:nvPr/>
            </p:nvSpPr>
            <p:spPr bwMode="auto">
              <a:xfrm>
                <a:off x="3006121" y="1910581"/>
                <a:ext cx="402336" cy="402336"/>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Segoe UI" pitchFamily="34" charset="0"/>
                </a:endParaRPr>
              </a:p>
            </p:txBody>
          </p:sp>
          <p:sp>
            <p:nvSpPr>
              <p:cNvPr id="234" name="Title 1">
                <a:extLst>
                  <a:ext uri="{FF2B5EF4-FFF2-40B4-BE49-F238E27FC236}">
                    <a16:creationId xmlns:a16="http://schemas.microsoft.com/office/drawing/2014/main" id="{FB3D7DD1-4DEE-4546-BD28-95966AE162F0}"/>
                  </a:ext>
                </a:extLst>
              </p:cNvPr>
              <p:cNvSpPr txBox="1">
                <a:spLocks/>
              </p:cNvSpPr>
              <p:nvPr/>
            </p:nvSpPr>
            <p:spPr>
              <a:xfrm>
                <a:off x="2952645" y="1739650"/>
                <a:ext cx="509288"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Admin</a:t>
                </a:r>
              </a:p>
            </p:txBody>
          </p:sp>
          <p:sp>
            <p:nvSpPr>
              <p:cNvPr id="236" name="people_4" title="Icon of a person">
                <a:extLst>
                  <a:ext uri="{FF2B5EF4-FFF2-40B4-BE49-F238E27FC236}">
                    <a16:creationId xmlns:a16="http://schemas.microsoft.com/office/drawing/2014/main" id="{928C2899-5742-4206-A65B-B6673145DC3E}"/>
                  </a:ext>
                </a:extLst>
              </p:cNvPr>
              <p:cNvSpPr>
                <a:spLocks noChangeAspect="1" noEditPoints="1"/>
              </p:cNvSpPr>
              <p:nvPr/>
            </p:nvSpPr>
            <p:spPr bwMode="auto">
              <a:xfrm>
                <a:off x="3102843" y="1994980"/>
                <a:ext cx="208893" cy="233539"/>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spTree>
    <p:extLst>
      <p:ext uri="{BB962C8B-B14F-4D97-AF65-F5344CB8AC3E}">
        <p14:creationId xmlns:p14="http://schemas.microsoft.com/office/powerpoint/2010/main" val="359372025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5216" y="3035808"/>
            <a:ext cx="9144000" cy="498598"/>
          </a:xfrm>
        </p:spPr>
        <p:txBody>
          <a:bodyPr/>
          <a:lstStyle/>
          <a:p>
            <a:r>
              <a:rPr lang="en-US" dirty="0"/>
              <a:t>Cluster Post-Provisioning (Infra-Centric)</a:t>
            </a:r>
          </a:p>
        </p:txBody>
      </p:sp>
    </p:spTree>
    <p:extLst>
      <p:ext uri="{BB962C8B-B14F-4D97-AF65-F5344CB8AC3E}">
        <p14:creationId xmlns:p14="http://schemas.microsoft.com/office/powerpoint/2010/main" val="2189232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6">
            <a:extLst>
              <a:ext uri="{FF2B5EF4-FFF2-40B4-BE49-F238E27FC236}">
                <a16:creationId xmlns:a16="http://schemas.microsoft.com/office/drawing/2014/main" id="{20B6352B-0FFE-4494-90ED-A4EB042665FC}"/>
              </a:ext>
            </a:extLst>
          </p:cNvPr>
          <p:cNvSpPr txBox="1">
            <a:spLocks/>
          </p:cNvSpPr>
          <p:nvPr/>
        </p:nvSpPr>
        <p:spPr>
          <a:xfrm>
            <a:off x="455995" y="2749043"/>
            <a:ext cx="3316772" cy="1658724"/>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336145" marR="0" lvl="0" indent="-336145" algn="l" defTabSz="932742" rtl="0" eaLnBrk="1" fontAlgn="auto" latinLnBrk="0" hangingPunct="1">
              <a:lnSpc>
                <a:spcPct val="100000"/>
              </a:lnSpc>
              <a:spcBef>
                <a:spcPct val="0"/>
              </a:spcBef>
              <a:spcAft>
                <a:spcPts val="0"/>
              </a:spcAft>
              <a:buClrTx/>
              <a:buSzTx/>
              <a:buFont typeface="+mj-lt"/>
              <a:buAutoNum type="arabicPeriod" startAt="2"/>
              <a:tabLst/>
              <a:defRPr/>
            </a:pPr>
            <a:r>
              <a:rPr kumimoji="0" lang="en-US" sz="1372" b="0" i="0" u="none" strike="noStrike" kern="1200" cap="none" spc="0" normalizeH="0" baseline="0" noProof="0" dirty="0">
                <a:ln w="3175">
                  <a:noFill/>
                </a:ln>
                <a:solidFill>
                  <a:srgbClr val="0078D4"/>
                </a:solidFill>
                <a:effectLst/>
                <a:uLnTx/>
                <a:uFillTx/>
                <a:latin typeface="Segoe UI" panose="020B0502040204020203" pitchFamily="34" charset="0"/>
                <a:ea typeface="+mn-ea"/>
                <a:cs typeface="Segoe UI" pitchFamily="34" charset="0"/>
              </a:rPr>
              <a:t>͏</a:t>
            </a:r>
            <a:r>
              <a:rPr kumimoji="0" lang="en-US" sz="1372" b="1" i="0" u="none" strike="noStrike" kern="1200" cap="none" spc="0" normalizeH="0" baseline="0" noProof="0" dirty="0">
                <a:ln w="3175">
                  <a:noFill/>
                </a:ln>
                <a:solidFill>
                  <a:srgbClr val="0078D4"/>
                </a:solidFill>
                <a:effectLst/>
                <a:uLnTx/>
                <a:uFillTx/>
                <a:latin typeface="Segoe UI Semibold"/>
                <a:ea typeface="+mn-ea"/>
                <a:cs typeface="Segoe UI" pitchFamily="34" charset="0"/>
              </a:rPr>
              <a:t>Node and cluster level security</a:t>
            </a:r>
          </a:p>
          <a:p>
            <a:pPr marL="537832" marR="0" lvl="0" indent="-268916" algn="l" defTabSz="932742" rtl="0" eaLnBrk="1" fontAlgn="auto" latinLnBrk="0" hangingPunct="1">
              <a:lnSpc>
                <a:spcPct val="100000"/>
              </a:lnSpc>
              <a:spcBef>
                <a:spcPct val="0"/>
              </a:spcBef>
              <a:spcAft>
                <a:spcPts val="0"/>
              </a:spcAft>
              <a:buClrTx/>
              <a:buSzTx/>
              <a:buFont typeface="Arial" panose="020B0604020202020204" pitchFamily="34" charset="0"/>
              <a:buChar char="•"/>
              <a:tabLst/>
              <a:defRPr/>
            </a:pPr>
            <a:r>
              <a:rPr kumimoji="0" lang="en-US" sz="1176" b="0" i="0" u="none" strike="noStrike" kern="1200" cap="none" spc="0" normalizeH="0" baseline="0" noProof="0" dirty="0">
                <a:ln w="3175">
                  <a:noFill/>
                </a:ln>
                <a:solidFill>
                  <a:srgbClr val="0078D4"/>
                </a:solidFill>
                <a:effectLst/>
                <a:uLnTx/>
                <a:uFillTx/>
                <a:latin typeface="Segoe UI" panose="020B0502040204020203" pitchFamily="34" charset="0"/>
                <a:ea typeface="+mn-ea"/>
                <a:cs typeface="Segoe UI" pitchFamily="34" charset="0"/>
              </a:rPr>
              <a:t>Automatic security patching nightly</a:t>
            </a:r>
          </a:p>
          <a:p>
            <a:pPr marL="537832" marR="0" lvl="0" indent="-268916" algn="l" defTabSz="932742" rtl="0" eaLnBrk="1" fontAlgn="auto" latinLnBrk="0" hangingPunct="1">
              <a:lnSpc>
                <a:spcPct val="100000"/>
              </a:lnSpc>
              <a:spcBef>
                <a:spcPct val="0"/>
              </a:spcBef>
              <a:spcAft>
                <a:spcPts val="0"/>
              </a:spcAft>
              <a:buClrTx/>
              <a:buSzTx/>
              <a:buFont typeface="Arial" panose="020B0604020202020204" pitchFamily="34" charset="0"/>
              <a:buChar char="•"/>
              <a:tabLst/>
              <a:defRPr/>
            </a:pPr>
            <a:r>
              <a:rPr kumimoji="0" lang="en-US" sz="1176" b="0" i="0" u="none" strike="noStrike" kern="1200" cap="none" spc="0" normalizeH="0" baseline="0" noProof="0" dirty="0">
                <a:ln w="3175">
                  <a:noFill/>
                </a:ln>
                <a:solidFill>
                  <a:srgbClr val="0078D4"/>
                </a:solidFill>
                <a:effectLst/>
                <a:uLnTx/>
                <a:uFillTx/>
                <a:latin typeface="Segoe UI" panose="020B0502040204020203" pitchFamily="34" charset="0"/>
                <a:ea typeface="+mn-ea"/>
                <a:cs typeface="Segoe UI" pitchFamily="34" charset="0"/>
              </a:rPr>
              <a:t>Nodes deployed in private virtual network subnet w/o public addresses</a:t>
            </a:r>
          </a:p>
          <a:p>
            <a:pPr marL="537832" marR="0" lvl="0" indent="-268916" algn="l" defTabSz="932742" rtl="0" eaLnBrk="1" fontAlgn="auto" latinLnBrk="0" hangingPunct="1">
              <a:lnSpc>
                <a:spcPct val="100000"/>
              </a:lnSpc>
              <a:spcBef>
                <a:spcPct val="0"/>
              </a:spcBef>
              <a:spcAft>
                <a:spcPts val="0"/>
              </a:spcAft>
              <a:buClrTx/>
              <a:buSzTx/>
              <a:buFont typeface="Arial" panose="020B0604020202020204" pitchFamily="34" charset="0"/>
              <a:buChar char="•"/>
              <a:tabLst/>
              <a:defRPr/>
            </a:pPr>
            <a:r>
              <a:rPr kumimoji="0" lang="en-US" sz="1176" b="0" i="0" u="none" strike="noStrike" kern="1200" cap="none" spc="0" normalizeH="0" baseline="0" noProof="0" dirty="0">
                <a:ln w="3175">
                  <a:noFill/>
                </a:ln>
                <a:solidFill>
                  <a:srgbClr val="0078D4"/>
                </a:solidFill>
                <a:effectLst/>
                <a:uLnTx/>
                <a:uFillTx/>
                <a:latin typeface="Segoe UI" panose="020B0502040204020203" pitchFamily="34" charset="0"/>
                <a:ea typeface="+mn-ea"/>
                <a:cs typeface="Segoe UI" pitchFamily="34" charset="0"/>
              </a:rPr>
              <a:t>Network policy to secure communication paths between namespaces (and nodes)</a:t>
            </a:r>
          </a:p>
          <a:p>
            <a:pPr marL="537832" marR="0" lvl="0" indent="-268916" algn="l" defTabSz="932742" rtl="0" eaLnBrk="1" fontAlgn="auto" latinLnBrk="0" hangingPunct="1">
              <a:lnSpc>
                <a:spcPct val="100000"/>
              </a:lnSpc>
              <a:spcBef>
                <a:spcPct val="0"/>
              </a:spcBef>
              <a:spcAft>
                <a:spcPts val="0"/>
              </a:spcAft>
              <a:buClrTx/>
              <a:buSzTx/>
              <a:buFont typeface="Arial" panose="020B0604020202020204" pitchFamily="34" charset="0"/>
              <a:buChar char="•"/>
              <a:tabLst/>
              <a:defRPr/>
            </a:pPr>
            <a:r>
              <a:rPr kumimoji="0" lang="en-US" sz="1176" b="0" i="0" u="none" strike="noStrike" kern="1200" cap="none" spc="0" normalizeH="0" baseline="0" noProof="0" dirty="0">
                <a:ln w="3175">
                  <a:noFill/>
                </a:ln>
                <a:solidFill>
                  <a:srgbClr val="0078D4"/>
                </a:solidFill>
                <a:effectLst/>
                <a:uLnTx/>
                <a:uFillTx/>
                <a:latin typeface="Segoe UI" panose="020B0502040204020203" pitchFamily="34" charset="0"/>
                <a:ea typeface="+mn-ea"/>
                <a:cs typeface="Segoe UI" pitchFamily="34" charset="0"/>
              </a:rPr>
              <a:t>Pod Security Policies </a:t>
            </a:r>
          </a:p>
          <a:p>
            <a:pPr marL="537832" marR="0" lvl="0" indent="-268916" algn="l" defTabSz="932742" rtl="0" eaLnBrk="1" fontAlgn="auto" latinLnBrk="0" hangingPunct="1">
              <a:lnSpc>
                <a:spcPct val="100000"/>
              </a:lnSpc>
              <a:spcBef>
                <a:spcPct val="0"/>
              </a:spcBef>
              <a:spcAft>
                <a:spcPts val="0"/>
              </a:spcAft>
              <a:buClrTx/>
              <a:buSzTx/>
              <a:buFont typeface="Arial" panose="020B0604020202020204" pitchFamily="34" charset="0"/>
              <a:buChar char="•"/>
              <a:tabLst/>
              <a:defRPr/>
            </a:pPr>
            <a:r>
              <a:rPr kumimoji="0" lang="en-US" sz="1176" b="0" i="0" u="none" strike="noStrike" kern="1200" cap="none" spc="0" normalizeH="0" baseline="0" noProof="0" dirty="0">
                <a:ln w="3175">
                  <a:noFill/>
                </a:ln>
                <a:solidFill>
                  <a:srgbClr val="0078D4"/>
                </a:solidFill>
                <a:effectLst/>
                <a:uLnTx/>
                <a:uFillTx/>
                <a:latin typeface="Segoe UI" panose="020B0502040204020203" pitchFamily="34" charset="0"/>
                <a:ea typeface="+mn-ea"/>
                <a:cs typeface="Segoe UI" pitchFamily="34" charset="0"/>
              </a:rPr>
              <a:t>K8s RBAC and AAD for authentication</a:t>
            </a:r>
          </a:p>
          <a:p>
            <a:pPr marL="537832" marR="0" lvl="0" indent="-268916" algn="l" defTabSz="932742" rtl="0" eaLnBrk="1" fontAlgn="auto" latinLnBrk="0" hangingPunct="1">
              <a:lnSpc>
                <a:spcPct val="100000"/>
              </a:lnSpc>
              <a:spcBef>
                <a:spcPct val="0"/>
              </a:spcBef>
              <a:spcAft>
                <a:spcPts val="0"/>
              </a:spcAft>
              <a:buClrTx/>
              <a:buSzTx/>
              <a:buFont typeface="Arial" panose="020B0604020202020204" pitchFamily="34" charset="0"/>
              <a:buChar char="•"/>
              <a:tabLst/>
              <a:defRPr/>
            </a:pPr>
            <a:r>
              <a:rPr lang="en-US" sz="1176" b="0" spc="0" dirty="0">
                <a:solidFill>
                  <a:srgbClr val="0078D4"/>
                </a:solidFill>
                <a:latin typeface="Segoe UI" panose="020B0502040204020203" pitchFamily="34" charset="0"/>
              </a:rPr>
              <a:t>Namespaces</a:t>
            </a:r>
            <a:endParaRPr kumimoji="0" lang="en-US" sz="1176" b="0" i="0" u="none" strike="noStrike" kern="1200" cap="none" spc="0" normalizeH="0" baseline="0" noProof="0" dirty="0">
              <a:ln w="3175">
                <a:noFill/>
              </a:ln>
              <a:solidFill>
                <a:srgbClr val="0078D4"/>
              </a:solidFill>
              <a:effectLst/>
              <a:uLnTx/>
              <a:uFillTx/>
              <a:latin typeface="Segoe UI" panose="020B0502040204020203" pitchFamily="34" charset="0"/>
              <a:ea typeface="+mn-ea"/>
              <a:cs typeface="Segoe UI" pitchFamily="34" charset="0"/>
            </a:endParaRPr>
          </a:p>
        </p:txBody>
      </p:sp>
      <p:grpSp>
        <p:nvGrpSpPr>
          <p:cNvPr id="304" name="Group 303">
            <a:extLst>
              <a:ext uri="{FF2B5EF4-FFF2-40B4-BE49-F238E27FC236}">
                <a16:creationId xmlns:a16="http://schemas.microsoft.com/office/drawing/2014/main" id="{F28CDA09-AEF0-4898-9C58-DEEEB07020C0}"/>
              </a:ext>
            </a:extLst>
          </p:cNvPr>
          <p:cNvGrpSpPr/>
          <p:nvPr/>
        </p:nvGrpSpPr>
        <p:grpSpPr>
          <a:xfrm>
            <a:off x="8074264" y="2704012"/>
            <a:ext cx="3505528" cy="3309377"/>
            <a:chOff x="7290914" y="1524858"/>
            <a:chExt cx="3575821" cy="3375737"/>
          </a:xfrm>
        </p:grpSpPr>
        <p:sp>
          <p:nvSpPr>
            <p:cNvPr id="79" name="Rectangle: Rounded Corners 78">
              <a:extLst>
                <a:ext uri="{FF2B5EF4-FFF2-40B4-BE49-F238E27FC236}">
                  <a16:creationId xmlns:a16="http://schemas.microsoft.com/office/drawing/2014/main" id="{DD672A2C-0E76-4878-8D95-DAC900DFF440}"/>
                </a:ext>
              </a:extLst>
            </p:cNvPr>
            <p:cNvSpPr/>
            <p:nvPr/>
          </p:nvSpPr>
          <p:spPr bwMode="auto">
            <a:xfrm>
              <a:off x="7290914" y="1725480"/>
              <a:ext cx="3575821" cy="3175115"/>
            </a:xfrm>
            <a:prstGeom prst="roundRect">
              <a:avLst>
                <a:gd name="adj" fmla="val 3125"/>
              </a:avLst>
            </a:prstGeom>
            <a:solidFill>
              <a:srgbClr val="0078D4">
                <a:alpha val="1000"/>
              </a:srgbClr>
            </a:solidFill>
            <a:ln w="12700">
              <a:solidFill>
                <a:srgbClr val="0078D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80" name="Title 1">
              <a:extLst>
                <a:ext uri="{FF2B5EF4-FFF2-40B4-BE49-F238E27FC236}">
                  <a16:creationId xmlns:a16="http://schemas.microsoft.com/office/drawing/2014/main" id="{E16BD7A4-C0FD-4602-B2A3-094064DD3B02}"/>
                </a:ext>
              </a:extLst>
            </p:cNvPr>
            <p:cNvSpPr txBox="1">
              <a:spLocks/>
            </p:cNvSpPr>
            <p:nvPr/>
          </p:nvSpPr>
          <p:spPr>
            <a:xfrm>
              <a:off x="8520136" y="1524858"/>
              <a:ext cx="1097280" cy="153888"/>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AKS with RBAC</a:t>
              </a:r>
            </a:p>
          </p:txBody>
        </p:sp>
      </p:grpSp>
      <p:cxnSp>
        <p:nvCxnSpPr>
          <p:cNvPr id="21" name="Connector: Elbow 20">
            <a:extLst>
              <a:ext uri="{FF2B5EF4-FFF2-40B4-BE49-F238E27FC236}">
                <a16:creationId xmlns:a16="http://schemas.microsoft.com/office/drawing/2014/main" id="{C397D6E4-492F-4E52-AAB6-9F45C4DC41C0}"/>
              </a:ext>
            </a:extLst>
          </p:cNvPr>
          <p:cNvCxnSpPr>
            <a:cxnSpLocks/>
            <a:stCxn id="9" idx="2"/>
          </p:cNvCxnSpPr>
          <p:nvPr/>
        </p:nvCxnSpPr>
        <p:spPr>
          <a:xfrm rot="16200000" flipH="1">
            <a:off x="7338023" y="3777601"/>
            <a:ext cx="1118713" cy="1165353"/>
          </a:xfrm>
          <a:prstGeom prst="bentConnector2">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 name="Title 3">
            <a:extLst>
              <a:ext uri="{FF2B5EF4-FFF2-40B4-BE49-F238E27FC236}">
                <a16:creationId xmlns:a16="http://schemas.microsoft.com/office/drawing/2014/main" id="{32A61F95-2685-4713-86DC-3AFB4225276C}"/>
              </a:ext>
            </a:extLst>
          </p:cNvPr>
          <p:cNvSpPr>
            <a:spLocks noGrp="1"/>
          </p:cNvSpPr>
          <p:nvPr>
            <p:ph type="title"/>
          </p:nvPr>
        </p:nvSpPr>
        <p:spPr>
          <a:xfrm>
            <a:off x="455995" y="620827"/>
            <a:ext cx="3619938" cy="402302"/>
          </a:xfrm>
        </p:spPr>
        <p:txBody>
          <a:bodyPr/>
          <a:lstStyle/>
          <a:p>
            <a:r>
              <a:rPr lang="en-US"/>
              <a:t>Security overview</a:t>
            </a:r>
          </a:p>
        </p:txBody>
      </p:sp>
      <p:grpSp>
        <p:nvGrpSpPr>
          <p:cNvPr id="63" name="Group 62">
            <a:extLst>
              <a:ext uri="{FF2B5EF4-FFF2-40B4-BE49-F238E27FC236}">
                <a16:creationId xmlns:a16="http://schemas.microsoft.com/office/drawing/2014/main" id="{F5A99342-8860-47C1-A2A8-10415E074B63}"/>
              </a:ext>
            </a:extLst>
          </p:cNvPr>
          <p:cNvGrpSpPr/>
          <p:nvPr/>
        </p:nvGrpSpPr>
        <p:grpSpPr>
          <a:xfrm>
            <a:off x="5301483" y="2790098"/>
            <a:ext cx="806782" cy="1010823"/>
            <a:chOff x="4934024" y="2596690"/>
            <a:chExt cx="822960" cy="1031092"/>
          </a:xfrm>
        </p:grpSpPr>
        <p:sp>
          <p:nvSpPr>
            <p:cNvPr id="64" name="Title 1">
              <a:extLst>
                <a:ext uri="{FF2B5EF4-FFF2-40B4-BE49-F238E27FC236}">
                  <a16:creationId xmlns:a16="http://schemas.microsoft.com/office/drawing/2014/main" id="{F0F830FC-1968-4422-99B5-E14BAD316FDF}"/>
                </a:ext>
              </a:extLst>
            </p:cNvPr>
            <p:cNvSpPr txBox="1">
              <a:spLocks/>
            </p:cNvSpPr>
            <p:nvPr/>
          </p:nvSpPr>
          <p:spPr>
            <a:xfrm>
              <a:off x="4986714" y="2596690"/>
              <a:ext cx="717581"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896182"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Developer</a:t>
              </a:r>
            </a:p>
          </p:txBody>
        </p:sp>
        <p:sp>
          <p:nvSpPr>
            <p:cNvPr id="65" name="Rectangle: Rounded Corners 64">
              <a:extLst>
                <a:ext uri="{FF2B5EF4-FFF2-40B4-BE49-F238E27FC236}">
                  <a16:creationId xmlns:a16="http://schemas.microsoft.com/office/drawing/2014/main" id="{D55C6798-CD96-43E3-AB2C-81F466264E1B}"/>
                </a:ext>
              </a:extLst>
            </p:cNvPr>
            <p:cNvSpPr/>
            <p:nvPr/>
          </p:nvSpPr>
          <p:spPr bwMode="auto">
            <a:xfrm>
              <a:off x="4934024" y="2804822"/>
              <a:ext cx="822960" cy="822960"/>
            </a:xfrm>
            <a:prstGeom prst="roundRect">
              <a:avLst>
                <a:gd name="adj" fmla="val 3125"/>
              </a:avLst>
            </a:prstGeom>
            <a:solidFill>
              <a:srgbClr val="FCFDFE">
                <a:alpha val="1000"/>
              </a:srgbClr>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66" name="people_4" title="Icon of a person">
              <a:extLst>
                <a:ext uri="{FF2B5EF4-FFF2-40B4-BE49-F238E27FC236}">
                  <a16:creationId xmlns:a16="http://schemas.microsoft.com/office/drawing/2014/main" id="{56A5EF2F-CA62-4C86-AA13-66531138FCDF}"/>
                </a:ext>
              </a:extLst>
            </p:cNvPr>
            <p:cNvSpPr>
              <a:spLocks noChangeAspect="1" noEditPoints="1"/>
            </p:cNvSpPr>
            <p:nvPr/>
          </p:nvSpPr>
          <p:spPr bwMode="auto">
            <a:xfrm>
              <a:off x="5127796" y="2972909"/>
              <a:ext cx="435416" cy="486787"/>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58" name="Group 157">
            <a:extLst>
              <a:ext uri="{FF2B5EF4-FFF2-40B4-BE49-F238E27FC236}">
                <a16:creationId xmlns:a16="http://schemas.microsoft.com/office/drawing/2014/main" id="{615677D5-3747-4882-BD74-8938C8CD81BD}"/>
              </a:ext>
            </a:extLst>
          </p:cNvPr>
          <p:cNvGrpSpPr/>
          <p:nvPr/>
        </p:nvGrpSpPr>
        <p:grpSpPr>
          <a:xfrm>
            <a:off x="6911313" y="2419435"/>
            <a:ext cx="961430" cy="1381486"/>
            <a:chOff x="6104643" y="2983401"/>
            <a:chExt cx="980709" cy="1409188"/>
          </a:xfrm>
        </p:grpSpPr>
        <p:grpSp>
          <p:nvGrpSpPr>
            <p:cNvPr id="67" name="Group 66">
              <a:extLst>
                <a:ext uri="{FF2B5EF4-FFF2-40B4-BE49-F238E27FC236}">
                  <a16:creationId xmlns:a16="http://schemas.microsoft.com/office/drawing/2014/main" id="{55477749-8576-4D6B-9640-35E1E7DFA3AD}"/>
                </a:ext>
              </a:extLst>
            </p:cNvPr>
            <p:cNvGrpSpPr/>
            <p:nvPr/>
          </p:nvGrpSpPr>
          <p:grpSpPr>
            <a:xfrm>
              <a:off x="6104643" y="2983401"/>
              <a:ext cx="822960" cy="1409188"/>
              <a:chOff x="6461837" y="3220278"/>
              <a:chExt cx="822960" cy="1409188"/>
            </a:xfrm>
          </p:grpSpPr>
          <p:sp>
            <p:nvSpPr>
              <p:cNvPr id="9" name="Rectangle: Rounded Corners 8">
                <a:extLst>
                  <a:ext uri="{FF2B5EF4-FFF2-40B4-BE49-F238E27FC236}">
                    <a16:creationId xmlns:a16="http://schemas.microsoft.com/office/drawing/2014/main" id="{FF351039-C02B-4A75-9E6F-593D51DBBF5C}"/>
                  </a:ext>
                </a:extLst>
              </p:cNvPr>
              <p:cNvSpPr/>
              <p:nvPr/>
            </p:nvSpPr>
            <p:spPr bwMode="auto">
              <a:xfrm>
                <a:off x="6461837" y="3806506"/>
                <a:ext cx="822960" cy="822960"/>
              </a:xfrm>
              <a:prstGeom prst="roundRect">
                <a:avLst>
                  <a:gd name="adj" fmla="val 3125"/>
                </a:avLst>
              </a:prstGeom>
              <a:solidFill>
                <a:srgbClr val="0078D4">
                  <a:alpha val="1000"/>
                </a:srgbClr>
              </a:solidFill>
              <a:ln w="12700">
                <a:solidFill>
                  <a:srgbClr val="0078D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000000"/>
                  </a:solidFill>
                  <a:effectLst/>
                  <a:uLnTx/>
                  <a:uFillTx/>
                  <a:latin typeface="Segoe UI"/>
                  <a:ea typeface="+mn-ea"/>
                  <a:cs typeface="Segoe UI" pitchFamily="34" charset="0"/>
                </a:endParaRPr>
              </a:p>
            </p:txBody>
          </p:sp>
          <p:pic>
            <p:nvPicPr>
              <p:cNvPr id="10" name="Graphic 9">
                <a:extLst>
                  <a:ext uri="{FF2B5EF4-FFF2-40B4-BE49-F238E27FC236}">
                    <a16:creationId xmlns:a16="http://schemas.microsoft.com/office/drawing/2014/main" id="{2253AFFA-51D9-41C6-9F2D-0C8697DD3DC5}"/>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545677" y="3890346"/>
                <a:ext cx="655280" cy="655280"/>
              </a:xfrm>
              <a:prstGeom prst="rect">
                <a:avLst/>
              </a:prstGeom>
            </p:spPr>
          </p:pic>
          <p:sp>
            <p:nvSpPr>
              <p:cNvPr id="11" name="TextBox 10">
                <a:extLst>
                  <a:ext uri="{FF2B5EF4-FFF2-40B4-BE49-F238E27FC236}">
                    <a16:creationId xmlns:a16="http://schemas.microsoft.com/office/drawing/2014/main" id="{D9526060-763C-427A-97EA-E92F87D16CEB}"/>
                  </a:ext>
                </a:extLst>
              </p:cNvPr>
              <p:cNvSpPr txBox="1"/>
              <p:nvPr/>
            </p:nvSpPr>
            <p:spPr>
              <a:xfrm>
                <a:off x="6461837" y="3220278"/>
                <a:ext cx="822959" cy="553998"/>
              </a:xfrm>
              <a:prstGeom prst="rect">
                <a:avLst/>
              </a:prstGeom>
              <a:noFill/>
            </p:spPr>
            <p:txBody>
              <a:bodyPr wrap="square" lIns="44821" tIns="44821" rIns="44821" bIns="44821" rtlCol="0">
                <a:spAutoFit/>
              </a:bodyPr>
              <a:lstStyle/>
              <a:p>
                <a:pPr marL="0" marR="0" lvl="0" indent="0" algn="ctr" defTabSz="896182"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Azure Container Registry</a:t>
                </a:r>
              </a:p>
            </p:txBody>
          </p:sp>
        </p:grpSp>
        <p:sp>
          <p:nvSpPr>
            <p:cNvPr id="69" name="Rectangle 68">
              <a:extLst>
                <a:ext uri="{FF2B5EF4-FFF2-40B4-BE49-F238E27FC236}">
                  <a16:creationId xmlns:a16="http://schemas.microsoft.com/office/drawing/2014/main" id="{A4A85216-385E-4028-9A43-6D329A82BC2D}"/>
                </a:ext>
              </a:extLst>
            </p:cNvPr>
            <p:cNvSpPr/>
            <p:nvPr/>
          </p:nvSpPr>
          <p:spPr bwMode="auto">
            <a:xfrm>
              <a:off x="6755569" y="3505581"/>
              <a:ext cx="77449"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8" name="Picture 14" descr="Related image">
              <a:extLst>
                <a:ext uri="{FF2B5EF4-FFF2-40B4-BE49-F238E27FC236}">
                  <a16:creationId xmlns:a16="http://schemas.microsoft.com/office/drawing/2014/main" id="{8AE0EA99-9991-45C9-B619-CEEBFBB783F9}"/>
                </a:ext>
              </a:extLst>
            </p:cNvPr>
            <p:cNvPicPr>
              <a:picLocks noChangeAspect="1" noChangeArrowheads="1"/>
            </p:cNvPicPr>
            <p:nvPr/>
          </p:nvPicPr>
          <p:blipFill>
            <a:blip r:embed="rId5"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778161" y="3419313"/>
              <a:ext cx="307191" cy="307191"/>
            </a:xfrm>
            <a:prstGeom prst="rect">
              <a:avLst/>
            </a:prstGeom>
            <a:solidFill>
              <a:schemeClr val="bg1"/>
            </a:solidFill>
          </p:spPr>
        </p:pic>
      </p:grpSp>
      <p:grpSp>
        <p:nvGrpSpPr>
          <p:cNvPr id="151" name="Group 150">
            <a:extLst>
              <a:ext uri="{FF2B5EF4-FFF2-40B4-BE49-F238E27FC236}">
                <a16:creationId xmlns:a16="http://schemas.microsoft.com/office/drawing/2014/main" id="{7F314B4B-5D31-4727-B174-28CBA317D94E}"/>
              </a:ext>
            </a:extLst>
          </p:cNvPr>
          <p:cNvGrpSpPr/>
          <p:nvPr/>
        </p:nvGrpSpPr>
        <p:grpSpPr>
          <a:xfrm>
            <a:off x="8257405" y="1461819"/>
            <a:ext cx="703475" cy="892759"/>
            <a:chOff x="6441503" y="259620"/>
            <a:chExt cx="717581" cy="910661"/>
          </a:xfrm>
        </p:grpSpPr>
        <p:sp>
          <p:nvSpPr>
            <p:cNvPr id="143" name="Title 1">
              <a:extLst>
                <a:ext uri="{FF2B5EF4-FFF2-40B4-BE49-F238E27FC236}">
                  <a16:creationId xmlns:a16="http://schemas.microsoft.com/office/drawing/2014/main" id="{863E40B0-02C7-4F4C-A673-B4DD45AFD7B0}"/>
                </a:ext>
              </a:extLst>
            </p:cNvPr>
            <p:cNvSpPr txBox="1">
              <a:spLocks/>
            </p:cNvSpPr>
            <p:nvPr/>
          </p:nvSpPr>
          <p:spPr>
            <a:xfrm>
              <a:off x="6441503" y="259620"/>
              <a:ext cx="717581"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896182"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Internal User</a:t>
              </a:r>
            </a:p>
          </p:txBody>
        </p:sp>
        <p:grpSp>
          <p:nvGrpSpPr>
            <p:cNvPr id="150" name="Group 149">
              <a:extLst>
                <a:ext uri="{FF2B5EF4-FFF2-40B4-BE49-F238E27FC236}">
                  <a16:creationId xmlns:a16="http://schemas.microsoft.com/office/drawing/2014/main" id="{D1481A81-8C5E-4825-8ADA-010D7A0910E5}"/>
                </a:ext>
              </a:extLst>
            </p:cNvPr>
            <p:cNvGrpSpPr/>
            <p:nvPr/>
          </p:nvGrpSpPr>
          <p:grpSpPr>
            <a:xfrm>
              <a:off x="6525973" y="621641"/>
              <a:ext cx="548640" cy="548640"/>
              <a:chOff x="6415158" y="621641"/>
              <a:chExt cx="548640" cy="548640"/>
            </a:xfrm>
          </p:grpSpPr>
          <p:sp>
            <p:nvSpPr>
              <p:cNvPr id="144" name="Rectangle: Rounded Corners 143">
                <a:extLst>
                  <a:ext uri="{FF2B5EF4-FFF2-40B4-BE49-F238E27FC236}">
                    <a16:creationId xmlns:a16="http://schemas.microsoft.com/office/drawing/2014/main" id="{68940647-5420-4776-8319-8469C21DFC35}"/>
                  </a:ext>
                </a:extLst>
              </p:cNvPr>
              <p:cNvSpPr/>
              <p:nvPr/>
            </p:nvSpPr>
            <p:spPr bwMode="auto">
              <a:xfrm>
                <a:off x="6415158" y="621641"/>
                <a:ext cx="548640" cy="548640"/>
              </a:xfrm>
              <a:prstGeom prst="roundRect">
                <a:avLst>
                  <a:gd name="adj" fmla="val 3125"/>
                </a:avLst>
              </a:prstGeom>
              <a:solidFill>
                <a:srgbClr val="FCFDFE">
                  <a:alpha val="1000"/>
                </a:srgbClr>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45" name="people_4" title="Icon of a person">
                <a:extLst>
                  <a:ext uri="{FF2B5EF4-FFF2-40B4-BE49-F238E27FC236}">
                    <a16:creationId xmlns:a16="http://schemas.microsoft.com/office/drawing/2014/main" id="{098D4A12-C6C5-4AF3-969C-5EA03AA72FE1}"/>
                  </a:ext>
                </a:extLst>
              </p:cNvPr>
              <p:cNvSpPr>
                <a:spLocks noChangeAspect="1" noEditPoints="1"/>
              </p:cNvSpPr>
              <p:nvPr/>
            </p:nvSpPr>
            <p:spPr bwMode="auto">
              <a:xfrm>
                <a:off x="6528879" y="716414"/>
                <a:ext cx="321199" cy="359095"/>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296" name="Group 295">
            <a:extLst>
              <a:ext uri="{FF2B5EF4-FFF2-40B4-BE49-F238E27FC236}">
                <a16:creationId xmlns:a16="http://schemas.microsoft.com/office/drawing/2014/main" id="{C7BA8E04-9506-470D-875F-BCF82C7C01CB}"/>
              </a:ext>
            </a:extLst>
          </p:cNvPr>
          <p:cNvGrpSpPr/>
          <p:nvPr/>
        </p:nvGrpSpPr>
        <p:grpSpPr>
          <a:xfrm>
            <a:off x="8190730" y="2999805"/>
            <a:ext cx="836825" cy="885289"/>
            <a:chOff x="7409716" y="1891410"/>
            <a:chExt cx="853605" cy="903041"/>
          </a:xfrm>
        </p:grpSpPr>
        <p:grpSp>
          <p:nvGrpSpPr>
            <p:cNvPr id="171" name="Group 170">
              <a:extLst>
                <a:ext uri="{FF2B5EF4-FFF2-40B4-BE49-F238E27FC236}">
                  <a16:creationId xmlns:a16="http://schemas.microsoft.com/office/drawing/2014/main" id="{581EEBA7-6A87-4C30-9809-FF5859859FE7}"/>
                </a:ext>
              </a:extLst>
            </p:cNvPr>
            <p:cNvGrpSpPr/>
            <p:nvPr/>
          </p:nvGrpSpPr>
          <p:grpSpPr>
            <a:xfrm>
              <a:off x="7562198" y="2245811"/>
              <a:ext cx="548640" cy="548640"/>
              <a:chOff x="5936050" y="566796"/>
              <a:chExt cx="822960" cy="822960"/>
            </a:xfrm>
          </p:grpSpPr>
          <p:sp>
            <p:nvSpPr>
              <p:cNvPr id="166" name="Rectangle: Rounded Corners 68">
                <a:extLst>
                  <a:ext uri="{FF2B5EF4-FFF2-40B4-BE49-F238E27FC236}">
                    <a16:creationId xmlns:a16="http://schemas.microsoft.com/office/drawing/2014/main" id="{D438043F-F37E-4E93-8F34-925D1A66AEAE}"/>
                  </a:ext>
                </a:extLst>
              </p:cNvPr>
              <p:cNvSpPr/>
              <p:nvPr/>
            </p:nvSpPr>
            <p:spPr bwMode="auto">
              <a:xfrm>
                <a:off x="5936050" y="566796"/>
                <a:ext cx="822960" cy="82296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63" name="Freeform: Shape 162">
                <a:extLst>
                  <a:ext uri="{FF2B5EF4-FFF2-40B4-BE49-F238E27FC236}">
                    <a16:creationId xmlns:a16="http://schemas.microsoft.com/office/drawing/2014/main" id="{029C30F5-C6EE-45E1-B578-0497F5FDF940}"/>
                  </a:ext>
                </a:extLst>
              </p:cNvPr>
              <p:cNvSpPr/>
              <p:nvPr/>
            </p:nvSpPr>
            <p:spPr>
              <a:xfrm>
                <a:off x="6050995" y="776856"/>
                <a:ext cx="593070" cy="402840"/>
              </a:xfrm>
              <a:custGeom>
                <a:avLst/>
                <a:gdLst>
                  <a:gd name="connsiteX0" fmla="*/ 501491 w 504825"/>
                  <a:gd name="connsiteY0" fmla="*/ 302419 h 342900"/>
                  <a:gd name="connsiteX1" fmla="*/ 456724 w 504825"/>
                  <a:gd name="connsiteY1" fmla="*/ 20479 h 342900"/>
                  <a:gd name="connsiteX2" fmla="*/ 443389 w 504825"/>
                  <a:gd name="connsiteY2" fmla="*/ 7144 h 342900"/>
                  <a:gd name="connsiteX3" fmla="*/ 70009 w 504825"/>
                  <a:gd name="connsiteY3" fmla="*/ 7144 h 342900"/>
                  <a:gd name="connsiteX4" fmla="*/ 56674 w 504825"/>
                  <a:gd name="connsiteY4" fmla="*/ 20479 h 342900"/>
                  <a:gd name="connsiteX5" fmla="*/ 7144 w 504825"/>
                  <a:gd name="connsiteY5" fmla="*/ 302419 h 342900"/>
                  <a:gd name="connsiteX6" fmla="*/ 7144 w 504825"/>
                  <a:gd name="connsiteY6" fmla="*/ 302419 h 342900"/>
                  <a:gd name="connsiteX7" fmla="*/ 7144 w 504825"/>
                  <a:gd name="connsiteY7" fmla="*/ 303371 h 342900"/>
                  <a:gd name="connsiteX8" fmla="*/ 7144 w 504825"/>
                  <a:gd name="connsiteY8" fmla="*/ 305276 h 342900"/>
                  <a:gd name="connsiteX9" fmla="*/ 7144 w 504825"/>
                  <a:gd name="connsiteY9" fmla="*/ 305276 h 342900"/>
                  <a:gd name="connsiteX10" fmla="*/ 7144 w 504825"/>
                  <a:gd name="connsiteY10" fmla="*/ 310039 h 342900"/>
                  <a:gd name="connsiteX11" fmla="*/ 28099 w 504825"/>
                  <a:gd name="connsiteY11" fmla="*/ 335756 h 342900"/>
                  <a:gd name="connsiteX12" fmla="*/ 28099 w 504825"/>
                  <a:gd name="connsiteY12" fmla="*/ 335756 h 342900"/>
                  <a:gd name="connsiteX13" fmla="*/ 28099 w 504825"/>
                  <a:gd name="connsiteY13" fmla="*/ 335756 h 342900"/>
                  <a:gd name="connsiteX14" fmla="*/ 42386 w 504825"/>
                  <a:gd name="connsiteY14" fmla="*/ 335756 h 342900"/>
                  <a:gd name="connsiteX15" fmla="*/ 481489 w 504825"/>
                  <a:gd name="connsiteY15" fmla="*/ 335756 h 342900"/>
                  <a:gd name="connsiteX16" fmla="*/ 502444 w 504825"/>
                  <a:gd name="connsiteY16" fmla="*/ 310039 h 342900"/>
                  <a:gd name="connsiteX17" fmla="*/ 501491 w 504825"/>
                  <a:gd name="connsiteY17" fmla="*/ 302419 h 342900"/>
                  <a:gd name="connsiteX18" fmla="*/ 345281 w 504825"/>
                  <a:gd name="connsiteY18" fmla="*/ 230029 h 342900"/>
                  <a:gd name="connsiteX19" fmla="*/ 290036 w 504825"/>
                  <a:gd name="connsiteY19" fmla="*/ 230029 h 342900"/>
                  <a:gd name="connsiteX20" fmla="*/ 282416 w 504825"/>
                  <a:gd name="connsiteY20" fmla="*/ 222409 h 342900"/>
                  <a:gd name="connsiteX21" fmla="*/ 290036 w 504825"/>
                  <a:gd name="connsiteY21" fmla="*/ 214789 h 342900"/>
                  <a:gd name="connsiteX22" fmla="*/ 315754 w 504825"/>
                  <a:gd name="connsiteY22" fmla="*/ 214789 h 342900"/>
                  <a:gd name="connsiteX23" fmla="*/ 253841 w 504825"/>
                  <a:gd name="connsiteY23" fmla="*/ 152876 h 342900"/>
                  <a:gd name="connsiteX24" fmla="*/ 253841 w 504825"/>
                  <a:gd name="connsiteY24" fmla="*/ 276701 h 342900"/>
                  <a:gd name="connsiteX25" fmla="*/ 272891 w 504825"/>
                  <a:gd name="connsiteY25" fmla="*/ 257651 h 342900"/>
                  <a:gd name="connsiteX26" fmla="*/ 284321 w 504825"/>
                  <a:gd name="connsiteY26" fmla="*/ 257651 h 342900"/>
                  <a:gd name="connsiteX27" fmla="*/ 284321 w 504825"/>
                  <a:gd name="connsiteY27" fmla="*/ 269081 h 342900"/>
                  <a:gd name="connsiteX28" fmla="*/ 246221 w 504825"/>
                  <a:gd name="connsiteY28" fmla="*/ 307181 h 342900"/>
                  <a:gd name="connsiteX29" fmla="*/ 207169 w 504825"/>
                  <a:gd name="connsiteY29" fmla="*/ 268129 h 342900"/>
                  <a:gd name="connsiteX30" fmla="*/ 205264 w 504825"/>
                  <a:gd name="connsiteY30" fmla="*/ 262414 h 342900"/>
                  <a:gd name="connsiteX31" fmla="*/ 207169 w 504825"/>
                  <a:gd name="connsiteY31" fmla="*/ 256699 h 342900"/>
                  <a:gd name="connsiteX32" fmla="*/ 218599 w 504825"/>
                  <a:gd name="connsiteY32" fmla="*/ 256699 h 342900"/>
                  <a:gd name="connsiteX33" fmla="*/ 238601 w 504825"/>
                  <a:gd name="connsiteY33" fmla="*/ 276701 h 342900"/>
                  <a:gd name="connsiteX34" fmla="*/ 238601 w 504825"/>
                  <a:gd name="connsiteY34" fmla="*/ 152876 h 342900"/>
                  <a:gd name="connsiteX35" fmla="*/ 176689 w 504825"/>
                  <a:gd name="connsiteY35" fmla="*/ 214789 h 342900"/>
                  <a:gd name="connsiteX36" fmla="*/ 204311 w 504825"/>
                  <a:gd name="connsiteY36" fmla="*/ 214789 h 342900"/>
                  <a:gd name="connsiteX37" fmla="*/ 211931 w 504825"/>
                  <a:gd name="connsiteY37" fmla="*/ 222409 h 342900"/>
                  <a:gd name="connsiteX38" fmla="*/ 204311 w 504825"/>
                  <a:gd name="connsiteY38" fmla="*/ 230029 h 342900"/>
                  <a:gd name="connsiteX39" fmla="*/ 149066 w 504825"/>
                  <a:gd name="connsiteY39" fmla="*/ 230029 h 342900"/>
                  <a:gd name="connsiteX40" fmla="*/ 149066 w 504825"/>
                  <a:gd name="connsiteY40" fmla="*/ 174784 h 342900"/>
                  <a:gd name="connsiteX41" fmla="*/ 156686 w 504825"/>
                  <a:gd name="connsiteY41" fmla="*/ 167164 h 342900"/>
                  <a:gd name="connsiteX42" fmla="*/ 164306 w 504825"/>
                  <a:gd name="connsiteY42" fmla="*/ 174784 h 342900"/>
                  <a:gd name="connsiteX43" fmla="*/ 164306 w 504825"/>
                  <a:gd name="connsiteY43" fmla="*/ 202406 h 342900"/>
                  <a:gd name="connsiteX44" fmla="*/ 237649 w 504825"/>
                  <a:gd name="connsiteY44" fmla="*/ 129064 h 342900"/>
                  <a:gd name="connsiteX45" fmla="*/ 237649 w 504825"/>
                  <a:gd name="connsiteY45" fmla="*/ 90964 h 342900"/>
                  <a:gd name="connsiteX46" fmla="*/ 220504 w 504825"/>
                  <a:gd name="connsiteY46" fmla="*/ 67151 h 342900"/>
                  <a:gd name="connsiteX47" fmla="*/ 245269 w 504825"/>
                  <a:gd name="connsiteY47" fmla="*/ 42386 h 342900"/>
                  <a:gd name="connsiteX48" fmla="*/ 270034 w 504825"/>
                  <a:gd name="connsiteY48" fmla="*/ 67151 h 342900"/>
                  <a:gd name="connsiteX49" fmla="*/ 252889 w 504825"/>
                  <a:gd name="connsiteY49" fmla="*/ 90964 h 342900"/>
                  <a:gd name="connsiteX50" fmla="*/ 252889 w 504825"/>
                  <a:gd name="connsiteY50" fmla="*/ 129064 h 342900"/>
                  <a:gd name="connsiteX51" fmla="*/ 328136 w 504825"/>
                  <a:gd name="connsiteY51" fmla="*/ 204311 h 342900"/>
                  <a:gd name="connsiteX52" fmla="*/ 328136 w 504825"/>
                  <a:gd name="connsiteY52" fmla="*/ 174784 h 342900"/>
                  <a:gd name="connsiteX53" fmla="*/ 335756 w 504825"/>
                  <a:gd name="connsiteY53" fmla="*/ 167164 h 342900"/>
                  <a:gd name="connsiteX54" fmla="*/ 343376 w 504825"/>
                  <a:gd name="connsiteY54" fmla="*/ 174784 h 342900"/>
                  <a:gd name="connsiteX55" fmla="*/ 343376 w 504825"/>
                  <a:gd name="connsiteY55" fmla="*/ 230029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504825" h="342900">
                    <a:moveTo>
                      <a:pt x="501491" y="302419"/>
                    </a:moveTo>
                    <a:lnTo>
                      <a:pt x="456724" y="20479"/>
                    </a:lnTo>
                    <a:cubicBezTo>
                      <a:pt x="455771" y="9049"/>
                      <a:pt x="446246" y="7144"/>
                      <a:pt x="443389" y="7144"/>
                    </a:cubicBezTo>
                    <a:lnTo>
                      <a:pt x="70009" y="7144"/>
                    </a:lnTo>
                    <a:cubicBezTo>
                      <a:pt x="67151" y="7144"/>
                      <a:pt x="56674" y="8096"/>
                      <a:pt x="56674" y="20479"/>
                    </a:cubicBezTo>
                    <a:lnTo>
                      <a:pt x="7144" y="302419"/>
                    </a:lnTo>
                    <a:lnTo>
                      <a:pt x="7144" y="302419"/>
                    </a:lnTo>
                    <a:cubicBezTo>
                      <a:pt x="7144" y="302419"/>
                      <a:pt x="7144" y="302419"/>
                      <a:pt x="7144" y="303371"/>
                    </a:cubicBezTo>
                    <a:lnTo>
                      <a:pt x="7144" y="305276"/>
                    </a:lnTo>
                    <a:lnTo>
                      <a:pt x="7144" y="305276"/>
                    </a:lnTo>
                    <a:cubicBezTo>
                      <a:pt x="7144" y="307181"/>
                      <a:pt x="7144" y="308134"/>
                      <a:pt x="7144" y="310039"/>
                    </a:cubicBezTo>
                    <a:cubicBezTo>
                      <a:pt x="7144" y="330994"/>
                      <a:pt x="24289" y="335756"/>
                      <a:pt x="28099" y="335756"/>
                    </a:cubicBezTo>
                    <a:lnTo>
                      <a:pt x="28099" y="335756"/>
                    </a:lnTo>
                    <a:lnTo>
                      <a:pt x="28099" y="335756"/>
                    </a:lnTo>
                    <a:lnTo>
                      <a:pt x="42386" y="335756"/>
                    </a:lnTo>
                    <a:lnTo>
                      <a:pt x="481489" y="335756"/>
                    </a:lnTo>
                    <a:cubicBezTo>
                      <a:pt x="485299" y="335756"/>
                      <a:pt x="502444" y="330994"/>
                      <a:pt x="502444" y="310039"/>
                    </a:cubicBezTo>
                    <a:cubicBezTo>
                      <a:pt x="501491" y="307181"/>
                      <a:pt x="501491" y="304324"/>
                      <a:pt x="501491" y="302419"/>
                    </a:cubicBezTo>
                    <a:close/>
                    <a:moveTo>
                      <a:pt x="345281" y="230029"/>
                    </a:moveTo>
                    <a:lnTo>
                      <a:pt x="290036" y="230029"/>
                    </a:lnTo>
                    <a:cubicBezTo>
                      <a:pt x="285274" y="230029"/>
                      <a:pt x="282416" y="226219"/>
                      <a:pt x="282416" y="222409"/>
                    </a:cubicBezTo>
                    <a:cubicBezTo>
                      <a:pt x="282416" y="217646"/>
                      <a:pt x="286226" y="214789"/>
                      <a:pt x="290036" y="214789"/>
                    </a:cubicBezTo>
                    <a:lnTo>
                      <a:pt x="315754" y="214789"/>
                    </a:lnTo>
                    <a:lnTo>
                      <a:pt x="253841" y="152876"/>
                    </a:lnTo>
                    <a:lnTo>
                      <a:pt x="253841" y="276701"/>
                    </a:lnTo>
                    <a:lnTo>
                      <a:pt x="272891" y="257651"/>
                    </a:lnTo>
                    <a:cubicBezTo>
                      <a:pt x="275749" y="254794"/>
                      <a:pt x="281464" y="254794"/>
                      <a:pt x="284321" y="257651"/>
                    </a:cubicBezTo>
                    <a:cubicBezTo>
                      <a:pt x="287179" y="260509"/>
                      <a:pt x="287179" y="266224"/>
                      <a:pt x="284321" y="269081"/>
                    </a:cubicBezTo>
                    <a:lnTo>
                      <a:pt x="246221" y="307181"/>
                    </a:lnTo>
                    <a:lnTo>
                      <a:pt x="207169" y="268129"/>
                    </a:lnTo>
                    <a:cubicBezTo>
                      <a:pt x="205264" y="266224"/>
                      <a:pt x="205264" y="264319"/>
                      <a:pt x="205264" y="262414"/>
                    </a:cubicBezTo>
                    <a:cubicBezTo>
                      <a:pt x="205264" y="260509"/>
                      <a:pt x="206216" y="258604"/>
                      <a:pt x="207169" y="256699"/>
                    </a:cubicBezTo>
                    <a:cubicBezTo>
                      <a:pt x="210026" y="253841"/>
                      <a:pt x="215741" y="253841"/>
                      <a:pt x="218599" y="256699"/>
                    </a:cubicBezTo>
                    <a:lnTo>
                      <a:pt x="238601" y="276701"/>
                    </a:lnTo>
                    <a:lnTo>
                      <a:pt x="238601" y="152876"/>
                    </a:lnTo>
                    <a:lnTo>
                      <a:pt x="176689" y="214789"/>
                    </a:lnTo>
                    <a:lnTo>
                      <a:pt x="204311" y="214789"/>
                    </a:lnTo>
                    <a:cubicBezTo>
                      <a:pt x="209074" y="214789"/>
                      <a:pt x="211931" y="218599"/>
                      <a:pt x="211931" y="222409"/>
                    </a:cubicBezTo>
                    <a:cubicBezTo>
                      <a:pt x="211931" y="227171"/>
                      <a:pt x="208121" y="230029"/>
                      <a:pt x="204311" y="230029"/>
                    </a:cubicBezTo>
                    <a:lnTo>
                      <a:pt x="149066" y="230029"/>
                    </a:lnTo>
                    <a:lnTo>
                      <a:pt x="149066" y="174784"/>
                    </a:lnTo>
                    <a:cubicBezTo>
                      <a:pt x="149066" y="170021"/>
                      <a:pt x="152876" y="167164"/>
                      <a:pt x="156686" y="167164"/>
                    </a:cubicBezTo>
                    <a:cubicBezTo>
                      <a:pt x="161449" y="167164"/>
                      <a:pt x="164306" y="170974"/>
                      <a:pt x="164306" y="174784"/>
                    </a:cubicBezTo>
                    <a:lnTo>
                      <a:pt x="164306" y="202406"/>
                    </a:lnTo>
                    <a:lnTo>
                      <a:pt x="237649" y="129064"/>
                    </a:lnTo>
                    <a:lnTo>
                      <a:pt x="237649" y="90964"/>
                    </a:lnTo>
                    <a:cubicBezTo>
                      <a:pt x="228124" y="87154"/>
                      <a:pt x="220504" y="78581"/>
                      <a:pt x="220504" y="67151"/>
                    </a:cubicBezTo>
                    <a:cubicBezTo>
                      <a:pt x="220504" y="52864"/>
                      <a:pt x="231934" y="42386"/>
                      <a:pt x="245269" y="42386"/>
                    </a:cubicBezTo>
                    <a:cubicBezTo>
                      <a:pt x="259556" y="42386"/>
                      <a:pt x="270034" y="53816"/>
                      <a:pt x="270034" y="67151"/>
                    </a:cubicBezTo>
                    <a:cubicBezTo>
                      <a:pt x="270034" y="78581"/>
                      <a:pt x="262414" y="87154"/>
                      <a:pt x="252889" y="90964"/>
                    </a:cubicBezTo>
                    <a:lnTo>
                      <a:pt x="252889" y="129064"/>
                    </a:lnTo>
                    <a:lnTo>
                      <a:pt x="328136" y="204311"/>
                    </a:lnTo>
                    <a:lnTo>
                      <a:pt x="328136" y="174784"/>
                    </a:lnTo>
                    <a:cubicBezTo>
                      <a:pt x="328136" y="170021"/>
                      <a:pt x="331946" y="167164"/>
                      <a:pt x="335756" y="167164"/>
                    </a:cubicBezTo>
                    <a:cubicBezTo>
                      <a:pt x="340519" y="167164"/>
                      <a:pt x="343376" y="170974"/>
                      <a:pt x="343376" y="174784"/>
                    </a:cubicBezTo>
                    <a:lnTo>
                      <a:pt x="343376" y="230029"/>
                    </a:lnTo>
                    <a:close/>
                  </a:path>
                </a:pathLst>
              </a:custGeom>
              <a:solidFill>
                <a:srgbClr val="0F78D4"/>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000000"/>
                  </a:solidFill>
                  <a:effectLst/>
                  <a:uLnTx/>
                  <a:uFillTx/>
                  <a:latin typeface="Segoe UI"/>
                  <a:ea typeface="+mn-ea"/>
                  <a:cs typeface="+mn-cs"/>
                </a:endParaRPr>
              </a:p>
            </p:txBody>
          </p:sp>
        </p:grpSp>
        <p:sp>
          <p:nvSpPr>
            <p:cNvPr id="165" name="Title 1">
              <a:extLst>
                <a:ext uri="{FF2B5EF4-FFF2-40B4-BE49-F238E27FC236}">
                  <a16:creationId xmlns:a16="http://schemas.microsoft.com/office/drawing/2014/main" id="{47DFE2DF-9E3D-4EA5-89B2-8656D4D2E6F7}"/>
                </a:ext>
              </a:extLst>
            </p:cNvPr>
            <p:cNvSpPr txBox="1">
              <a:spLocks/>
            </p:cNvSpPr>
            <p:nvPr/>
          </p:nvSpPr>
          <p:spPr>
            <a:xfrm>
              <a:off x="7409716" y="1891410"/>
              <a:ext cx="853605"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896182"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Internal </a:t>
              </a:r>
              <a:br>
                <a:rPr kumimoji="0" lang="en-US" sz="98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br>
              <a:r>
                <a:rPr kumimoji="0" lang="en-US" sz="98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Load Balancer</a:t>
              </a:r>
            </a:p>
          </p:txBody>
        </p:sp>
      </p:grpSp>
      <p:cxnSp>
        <p:nvCxnSpPr>
          <p:cNvPr id="178" name="Straight Arrow Connector 177">
            <a:extLst>
              <a:ext uri="{FF2B5EF4-FFF2-40B4-BE49-F238E27FC236}">
                <a16:creationId xmlns:a16="http://schemas.microsoft.com/office/drawing/2014/main" id="{B9C66D05-0150-4235-A000-1977C891BA6A}"/>
              </a:ext>
            </a:extLst>
          </p:cNvPr>
          <p:cNvCxnSpPr>
            <a:cxnSpLocks/>
            <a:stCxn id="144" idx="2"/>
            <a:endCxn id="165" idx="0"/>
          </p:cNvCxnSpPr>
          <p:nvPr/>
        </p:nvCxnSpPr>
        <p:spPr>
          <a:xfrm>
            <a:off x="8609142" y="2354578"/>
            <a:ext cx="1" cy="645227"/>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52" name="Group 151">
            <a:extLst>
              <a:ext uri="{FF2B5EF4-FFF2-40B4-BE49-F238E27FC236}">
                <a16:creationId xmlns:a16="http://schemas.microsoft.com/office/drawing/2014/main" id="{5D27D92D-4113-4659-BD5A-E04DED56BAE6}"/>
              </a:ext>
            </a:extLst>
          </p:cNvPr>
          <p:cNvGrpSpPr/>
          <p:nvPr/>
        </p:nvGrpSpPr>
        <p:grpSpPr>
          <a:xfrm>
            <a:off x="10695493" y="1461819"/>
            <a:ext cx="703475" cy="892759"/>
            <a:chOff x="6441503" y="259620"/>
            <a:chExt cx="717581" cy="910661"/>
          </a:xfrm>
        </p:grpSpPr>
        <p:sp>
          <p:nvSpPr>
            <p:cNvPr id="153" name="Title 1">
              <a:extLst>
                <a:ext uri="{FF2B5EF4-FFF2-40B4-BE49-F238E27FC236}">
                  <a16:creationId xmlns:a16="http://schemas.microsoft.com/office/drawing/2014/main" id="{FE336344-3535-4A55-94BD-78F8ED3E1412}"/>
                </a:ext>
              </a:extLst>
            </p:cNvPr>
            <p:cNvSpPr txBox="1">
              <a:spLocks/>
            </p:cNvSpPr>
            <p:nvPr/>
          </p:nvSpPr>
          <p:spPr>
            <a:xfrm>
              <a:off x="6441503" y="259620"/>
              <a:ext cx="717581"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896182"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External User</a:t>
              </a:r>
            </a:p>
          </p:txBody>
        </p:sp>
        <p:grpSp>
          <p:nvGrpSpPr>
            <p:cNvPr id="154" name="Group 153">
              <a:extLst>
                <a:ext uri="{FF2B5EF4-FFF2-40B4-BE49-F238E27FC236}">
                  <a16:creationId xmlns:a16="http://schemas.microsoft.com/office/drawing/2014/main" id="{C2F0D66F-3B5E-4BA7-826F-1CE912D8B206}"/>
                </a:ext>
              </a:extLst>
            </p:cNvPr>
            <p:cNvGrpSpPr/>
            <p:nvPr/>
          </p:nvGrpSpPr>
          <p:grpSpPr>
            <a:xfrm>
              <a:off x="6525973" y="621641"/>
              <a:ext cx="548640" cy="548640"/>
              <a:chOff x="6415158" y="621641"/>
              <a:chExt cx="548640" cy="548640"/>
            </a:xfrm>
          </p:grpSpPr>
          <p:sp>
            <p:nvSpPr>
              <p:cNvPr id="155" name="Rectangle: Rounded Corners 154">
                <a:extLst>
                  <a:ext uri="{FF2B5EF4-FFF2-40B4-BE49-F238E27FC236}">
                    <a16:creationId xmlns:a16="http://schemas.microsoft.com/office/drawing/2014/main" id="{1AA9D88B-58F3-4ADB-AC2E-64A1A02EA997}"/>
                  </a:ext>
                </a:extLst>
              </p:cNvPr>
              <p:cNvSpPr/>
              <p:nvPr/>
            </p:nvSpPr>
            <p:spPr bwMode="auto">
              <a:xfrm>
                <a:off x="6415158" y="621641"/>
                <a:ext cx="548640" cy="548640"/>
              </a:xfrm>
              <a:prstGeom prst="roundRect">
                <a:avLst>
                  <a:gd name="adj" fmla="val 3125"/>
                </a:avLst>
              </a:prstGeom>
              <a:solidFill>
                <a:srgbClr val="FCFDFE">
                  <a:alpha val="1000"/>
                </a:srgbClr>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56" name="people_4" title="Icon of a person">
                <a:extLst>
                  <a:ext uri="{FF2B5EF4-FFF2-40B4-BE49-F238E27FC236}">
                    <a16:creationId xmlns:a16="http://schemas.microsoft.com/office/drawing/2014/main" id="{BE712566-B5C3-4813-AD75-E92D303B48B7}"/>
                  </a:ext>
                </a:extLst>
              </p:cNvPr>
              <p:cNvSpPr>
                <a:spLocks noChangeAspect="1" noEditPoints="1"/>
              </p:cNvSpPr>
              <p:nvPr/>
            </p:nvSpPr>
            <p:spPr bwMode="auto">
              <a:xfrm>
                <a:off x="6528879" y="716414"/>
                <a:ext cx="321199" cy="359095"/>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297" name="Group 296">
            <a:extLst>
              <a:ext uri="{FF2B5EF4-FFF2-40B4-BE49-F238E27FC236}">
                <a16:creationId xmlns:a16="http://schemas.microsoft.com/office/drawing/2014/main" id="{99820A85-E4C5-436D-A51C-A7715BBF3DB9}"/>
              </a:ext>
            </a:extLst>
          </p:cNvPr>
          <p:cNvGrpSpPr/>
          <p:nvPr/>
        </p:nvGrpSpPr>
        <p:grpSpPr>
          <a:xfrm>
            <a:off x="10628818" y="2999805"/>
            <a:ext cx="836825" cy="885289"/>
            <a:chOff x="9896692" y="1891410"/>
            <a:chExt cx="853605" cy="903041"/>
          </a:xfrm>
        </p:grpSpPr>
        <p:grpSp>
          <p:nvGrpSpPr>
            <p:cNvPr id="174" name="Group 173">
              <a:extLst>
                <a:ext uri="{FF2B5EF4-FFF2-40B4-BE49-F238E27FC236}">
                  <a16:creationId xmlns:a16="http://schemas.microsoft.com/office/drawing/2014/main" id="{678745A1-8568-4737-BA3D-A52AA8185F8B}"/>
                </a:ext>
              </a:extLst>
            </p:cNvPr>
            <p:cNvGrpSpPr/>
            <p:nvPr/>
          </p:nvGrpSpPr>
          <p:grpSpPr>
            <a:xfrm>
              <a:off x="10049174" y="2245811"/>
              <a:ext cx="548640" cy="548640"/>
              <a:chOff x="5936050" y="566796"/>
              <a:chExt cx="822960" cy="822960"/>
            </a:xfrm>
          </p:grpSpPr>
          <p:sp>
            <p:nvSpPr>
              <p:cNvPr id="176" name="Rectangle: Rounded Corners 68">
                <a:extLst>
                  <a:ext uri="{FF2B5EF4-FFF2-40B4-BE49-F238E27FC236}">
                    <a16:creationId xmlns:a16="http://schemas.microsoft.com/office/drawing/2014/main" id="{222A94DF-1076-4F7E-BBDD-0DF74136C231}"/>
                  </a:ext>
                </a:extLst>
              </p:cNvPr>
              <p:cNvSpPr/>
              <p:nvPr/>
            </p:nvSpPr>
            <p:spPr bwMode="auto">
              <a:xfrm>
                <a:off x="5936050" y="566796"/>
                <a:ext cx="822960" cy="82296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77" name="Freeform: Shape 176">
                <a:extLst>
                  <a:ext uri="{FF2B5EF4-FFF2-40B4-BE49-F238E27FC236}">
                    <a16:creationId xmlns:a16="http://schemas.microsoft.com/office/drawing/2014/main" id="{C734F275-A7B4-4247-8FCD-8A589B8CAFEC}"/>
                  </a:ext>
                </a:extLst>
              </p:cNvPr>
              <p:cNvSpPr/>
              <p:nvPr/>
            </p:nvSpPr>
            <p:spPr>
              <a:xfrm>
                <a:off x="6050995" y="776856"/>
                <a:ext cx="593070" cy="402840"/>
              </a:xfrm>
              <a:custGeom>
                <a:avLst/>
                <a:gdLst>
                  <a:gd name="connsiteX0" fmla="*/ 501491 w 504825"/>
                  <a:gd name="connsiteY0" fmla="*/ 302419 h 342900"/>
                  <a:gd name="connsiteX1" fmla="*/ 456724 w 504825"/>
                  <a:gd name="connsiteY1" fmla="*/ 20479 h 342900"/>
                  <a:gd name="connsiteX2" fmla="*/ 443389 w 504825"/>
                  <a:gd name="connsiteY2" fmla="*/ 7144 h 342900"/>
                  <a:gd name="connsiteX3" fmla="*/ 70009 w 504825"/>
                  <a:gd name="connsiteY3" fmla="*/ 7144 h 342900"/>
                  <a:gd name="connsiteX4" fmla="*/ 56674 w 504825"/>
                  <a:gd name="connsiteY4" fmla="*/ 20479 h 342900"/>
                  <a:gd name="connsiteX5" fmla="*/ 7144 w 504825"/>
                  <a:gd name="connsiteY5" fmla="*/ 302419 h 342900"/>
                  <a:gd name="connsiteX6" fmla="*/ 7144 w 504825"/>
                  <a:gd name="connsiteY6" fmla="*/ 302419 h 342900"/>
                  <a:gd name="connsiteX7" fmla="*/ 7144 w 504825"/>
                  <a:gd name="connsiteY7" fmla="*/ 303371 h 342900"/>
                  <a:gd name="connsiteX8" fmla="*/ 7144 w 504825"/>
                  <a:gd name="connsiteY8" fmla="*/ 305276 h 342900"/>
                  <a:gd name="connsiteX9" fmla="*/ 7144 w 504825"/>
                  <a:gd name="connsiteY9" fmla="*/ 305276 h 342900"/>
                  <a:gd name="connsiteX10" fmla="*/ 7144 w 504825"/>
                  <a:gd name="connsiteY10" fmla="*/ 310039 h 342900"/>
                  <a:gd name="connsiteX11" fmla="*/ 28099 w 504825"/>
                  <a:gd name="connsiteY11" fmla="*/ 335756 h 342900"/>
                  <a:gd name="connsiteX12" fmla="*/ 28099 w 504825"/>
                  <a:gd name="connsiteY12" fmla="*/ 335756 h 342900"/>
                  <a:gd name="connsiteX13" fmla="*/ 28099 w 504825"/>
                  <a:gd name="connsiteY13" fmla="*/ 335756 h 342900"/>
                  <a:gd name="connsiteX14" fmla="*/ 42386 w 504825"/>
                  <a:gd name="connsiteY14" fmla="*/ 335756 h 342900"/>
                  <a:gd name="connsiteX15" fmla="*/ 481489 w 504825"/>
                  <a:gd name="connsiteY15" fmla="*/ 335756 h 342900"/>
                  <a:gd name="connsiteX16" fmla="*/ 502444 w 504825"/>
                  <a:gd name="connsiteY16" fmla="*/ 310039 h 342900"/>
                  <a:gd name="connsiteX17" fmla="*/ 501491 w 504825"/>
                  <a:gd name="connsiteY17" fmla="*/ 302419 h 342900"/>
                  <a:gd name="connsiteX18" fmla="*/ 345281 w 504825"/>
                  <a:gd name="connsiteY18" fmla="*/ 230029 h 342900"/>
                  <a:gd name="connsiteX19" fmla="*/ 290036 w 504825"/>
                  <a:gd name="connsiteY19" fmla="*/ 230029 h 342900"/>
                  <a:gd name="connsiteX20" fmla="*/ 282416 w 504825"/>
                  <a:gd name="connsiteY20" fmla="*/ 222409 h 342900"/>
                  <a:gd name="connsiteX21" fmla="*/ 290036 w 504825"/>
                  <a:gd name="connsiteY21" fmla="*/ 214789 h 342900"/>
                  <a:gd name="connsiteX22" fmla="*/ 315754 w 504825"/>
                  <a:gd name="connsiteY22" fmla="*/ 214789 h 342900"/>
                  <a:gd name="connsiteX23" fmla="*/ 253841 w 504825"/>
                  <a:gd name="connsiteY23" fmla="*/ 152876 h 342900"/>
                  <a:gd name="connsiteX24" fmla="*/ 253841 w 504825"/>
                  <a:gd name="connsiteY24" fmla="*/ 276701 h 342900"/>
                  <a:gd name="connsiteX25" fmla="*/ 272891 w 504825"/>
                  <a:gd name="connsiteY25" fmla="*/ 257651 h 342900"/>
                  <a:gd name="connsiteX26" fmla="*/ 284321 w 504825"/>
                  <a:gd name="connsiteY26" fmla="*/ 257651 h 342900"/>
                  <a:gd name="connsiteX27" fmla="*/ 284321 w 504825"/>
                  <a:gd name="connsiteY27" fmla="*/ 269081 h 342900"/>
                  <a:gd name="connsiteX28" fmla="*/ 246221 w 504825"/>
                  <a:gd name="connsiteY28" fmla="*/ 307181 h 342900"/>
                  <a:gd name="connsiteX29" fmla="*/ 207169 w 504825"/>
                  <a:gd name="connsiteY29" fmla="*/ 268129 h 342900"/>
                  <a:gd name="connsiteX30" fmla="*/ 205264 w 504825"/>
                  <a:gd name="connsiteY30" fmla="*/ 262414 h 342900"/>
                  <a:gd name="connsiteX31" fmla="*/ 207169 w 504825"/>
                  <a:gd name="connsiteY31" fmla="*/ 256699 h 342900"/>
                  <a:gd name="connsiteX32" fmla="*/ 218599 w 504825"/>
                  <a:gd name="connsiteY32" fmla="*/ 256699 h 342900"/>
                  <a:gd name="connsiteX33" fmla="*/ 238601 w 504825"/>
                  <a:gd name="connsiteY33" fmla="*/ 276701 h 342900"/>
                  <a:gd name="connsiteX34" fmla="*/ 238601 w 504825"/>
                  <a:gd name="connsiteY34" fmla="*/ 152876 h 342900"/>
                  <a:gd name="connsiteX35" fmla="*/ 176689 w 504825"/>
                  <a:gd name="connsiteY35" fmla="*/ 214789 h 342900"/>
                  <a:gd name="connsiteX36" fmla="*/ 204311 w 504825"/>
                  <a:gd name="connsiteY36" fmla="*/ 214789 h 342900"/>
                  <a:gd name="connsiteX37" fmla="*/ 211931 w 504825"/>
                  <a:gd name="connsiteY37" fmla="*/ 222409 h 342900"/>
                  <a:gd name="connsiteX38" fmla="*/ 204311 w 504825"/>
                  <a:gd name="connsiteY38" fmla="*/ 230029 h 342900"/>
                  <a:gd name="connsiteX39" fmla="*/ 149066 w 504825"/>
                  <a:gd name="connsiteY39" fmla="*/ 230029 h 342900"/>
                  <a:gd name="connsiteX40" fmla="*/ 149066 w 504825"/>
                  <a:gd name="connsiteY40" fmla="*/ 174784 h 342900"/>
                  <a:gd name="connsiteX41" fmla="*/ 156686 w 504825"/>
                  <a:gd name="connsiteY41" fmla="*/ 167164 h 342900"/>
                  <a:gd name="connsiteX42" fmla="*/ 164306 w 504825"/>
                  <a:gd name="connsiteY42" fmla="*/ 174784 h 342900"/>
                  <a:gd name="connsiteX43" fmla="*/ 164306 w 504825"/>
                  <a:gd name="connsiteY43" fmla="*/ 202406 h 342900"/>
                  <a:gd name="connsiteX44" fmla="*/ 237649 w 504825"/>
                  <a:gd name="connsiteY44" fmla="*/ 129064 h 342900"/>
                  <a:gd name="connsiteX45" fmla="*/ 237649 w 504825"/>
                  <a:gd name="connsiteY45" fmla="*/ 90964 h 342900"/>
                  <a:gd name="connsiteX46" fmla="*/ 220504 w 504825"/>
                  <a:gd name="connsiteY46" fmla="*/ 67151 h 342900"/>
                  <a:gd name="connsiteX47" fmla="*/ 245269 w 504825"/>
                  <a:gd name="connsiteY47" fmla="*/ 42386 h 342900"/>
                  <a:gd name="connsiteX48" fmla="*/ 270034 w 504825"/>
                  <a:gd name="connsiteY48" fmla="*/ 67151 h 342900"/>
                  <a:gd name="connsiteX49" fmla="*/ 252889 w 504825"/>
                  <a:gd name="connsiteY49" fmla="*/ 90964 h 342900"/>
                  <a:gd name="connsiteX50" fmla="*/ 252889 w 504825"/>
                  <a:gd name="connsiteY50" fmla="*/ 129064 h 342900"/>
                  <a:gd name="connsiteX51" fmla="*/ 328136 w 504825"/>
                  <a:gd name="connsiteY51" fmla="*/ 204311 h 342900"/>
                  <a:gd name="connsiteX52" fmla="*/ 328136 w 504825"/>
                  <a:gd name="connsiteY52" fmla="*/ 174784 h 342900"/>
                  <a:gd name="connsiteX53" fmla="*/ 335756 w 504825"/>
                  <a:gd name="connsiteY53" fmla="*/ 167164 h 342900"/>
                  <a:gd name="connsiteX54" fmla="*/ 343376 w 504825"/>
                  <a:gd name="connsiteY54" fmla="*/ 174784 h 342900"/>
                  <a:gd name="connsiteX55" fmla="*/ 343376 w 504825"/>
                  <a:gd name="connsiteY55" fmla="*/ 230029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504825" h="342900">
                    <a:moveTo>
                      <a:pt x="501491" y="302419"/>
                    </a:moveTo>
                    <a:lnTo>
                      <a:pt x="456724" y="20479"/>
                    </a:lnTo>
                    <a:cubicBezTo>
                      <a:pt x="455771" y="9049"/>
                      <a:pt x="446246" y="7144"/>
                      <a:pt x="443389" y="7144"/>
                    </a:cubicBezTo>
                    <a:lnTo>
                      <a:pt x="70009" y="7144"/>
                    </a:lnTo>
                    <a:cubicBezTo>
                      <a:pt x="67151" y="7144"/>
                      <a:pt x="56674" y="8096"/>
                      <a:pt x="56674" y="20479"/>
                    </a:cubicBezTo>
                    <a:lnTo>
                      <a:pt x="7144" y="302419"/>
                    </a:lnTo>
                    <a:lnTo>
                      <a:pt x="7144" y="302419"/>
                    </a:lnTo>
                    <a:cubicBezTo>
                      <a:pt x="7144" y="302419"/>
                      <a:pt x="7144" y="302419"/>
                      <a:pt x="7144" y="303371"/>
                    </a:cubicBezTo>
                    <a:lnTo>
                      <a:pt x="7144" y="305276"/>
                    </a:lnTo>
                    <a:lnTo>
                      <a:pt x="7144" y="305276"/>
                    </a:lnTo>
                    <a:cubicBezTo>
                      <a:pt x="7144" y="307181"/>
                      <a:pt x="7144" y="308134"/>
                      <a:pt x="7144" y="310039"/>
                    </a:cubicBezTo>
                    <a:cubicBezTo>
                      <a:pt x="7144" y="330994"/>
                      <a:pt x="24289" y="335756"/>
                      <a:pt x="28099" y="335756"/>
                    </a:cubicBezTo>
                    <a:lnTo>
                      <a:pt x="28099" y="335756"/>
                    </a:lnTo>
                    <a:lnTo>
                      <a:pt x="28099" y="335756"/>
                    </a:lnTo>
                    <a:lnTo>
                      <a:pt x="42386" y="335756"/>
                    </a:lnTo>
                    <a:lnTo>
                      <a:pt x="481489" y="335756"/>
                    </a:lnTo>
                    <a:cubicBezTo>
                      <a:pt x="485299" y="335756"/>
                      <a:pt x="502444" y="330994"/>
                      <a:pt x="502444" y="310039"/>
                    </a:cubicBezTo>
                    <a:cubicBezTo>
                      <a:pt x="501491" y="307181"/>
                      <a:pt x="501491" y="304324"/>
                      <a:pt x="501491" y="302419"/>
                    </a:cubicBezTo>
                    <a:close/>
                    <a:moveTo>
                      <a:pt x="345281" y="230029"/>
                    </a:moveTo>
                    <a:lnTo>
                      <a:pt x="290036" y="230029"/>
                    </a:lnTo>
                    <a:cubicBezTo>
                      <a:pt x="285274" y="230029"/>
                      <a:pt x="282416" y="226219"/>
                      <a:pt x="282416" y="222409"/>
                    </a:cubicBezTo>
                    <a:cubicBezTo>
                      <a:pt x="282416" y="217646"/>
                      <a:pt x="286226" y="214789"/>
                      <a:pt x="290036" y="214789"/>
                    </a:cubicBezTo>
                    <a:lnTo>
                      <a:pt x="315754" y="214789"/>
                    </a:lnTo>
                    <a:lnTo>
                      <a:pt x="253841" y="152876"/>
                    </a:lnTo>
                    <a:lnTo>
                      <a:pt x="253841" y="276701"/>
                    </a:lnTo>
                    <a:lnTo>
                      <a:pt x="272891" y="257651"/>
                    </a:lnTo>
                    <a:cubicBezTo>
                      <a:pt x="275749" y="254794"/>
                      <a:pt x="281464" y="254794"/>
                      <a:pt x="284321" y="257651"/>
                    </a:cubicBezTo>
                    <a:cubicBezTo>
                      <a:pt x="287179" y="260509"/>
                      <a:pt x="287179" y="266224"/>
                      <a:pt x="284321" y="269081"/>
                    </a:cubicBezTo>
                    <a:lnTo>
                      <a:pt x="246221" y="307181"/>
                    </a:lnTo>
                    <a:lnTo>
                      <a:pt x="207169" y="268129"/>
                    </a:lnTo>
                    <a:cubicBezTo>
                      <a:pt x="205264" y="266224"/>
                      <a:pt x="205264" y="264319"/>
                      <a:pt x="205264" y="262414"/>
                    </a:cubicBezTo>
                    <a:cubicBezTo>
                      <a:pt x="205264" y="260509"/>
                      <a:pt x="206216" y="258604"/>
                      <a:pt x="207169" y="256699"/>
                    </a:cubicBezTo>
                    <a:cubicBezTo>
                      <a:pt x="210026" y="253841"/>
                      <a:pt x="215741" y="253841"/>
                      <a:pt x="218599" y="256699"/>
                    </a:cubicBezTo>
                    <a:lnTo>
                      <a:pt x="238601" y="276701"/>
                    </a:lnTo>
                    <a:lnTo>
                      <a:pt x="238601" y="152876"/>
                    </a:lnTo>
                    <a:lnTo>
                      <a:pt x="176689" y="214789"/>
                    </a:lnTo>
                    <a:lnTo>
                      <a:pt x="204311" y="214789"/>
                    </a:lnTo>
                    <a:cubicBezTo>
                      <a:pt x="209074" y="214789"/>
                      <a:pt x="211931" y="218599"/>
                      <a:pt x="211931" y="222409"/>
                    </a:cubicBezTo>
                    <a:cubicBezTo>
                      <a:pt x="211931" y="227171"/>
                      <a:pt x="208121" y="230029"/>
                      <a:pt x="204311" y="230029"/>
                    </a:cubicBezTo>
                    <a:lnTo>
                      <a:pt x="149066" y="230029"/>
                    </a:lnTo>
                    <a:lnTo>
                      <a:pt x="149066" y="174784"/>
                    </a:lnTo>
                    <a:cubicBezTo>
                      <a:pt x="149066" y="170021"/>
                      <a:pt x="152876" y="167164"/>
                      <a:pt x="156686" y="167164"/>
                    </a:cubicBezTo>
                    <a:cubicBezTo>
                      <a:pt x="161449" y="167164"/>
                      <a:pt x="164306" y="170974"/>
                      <a:pt x="164306" y="174784"/>
                    </a:cubicBezTo>
                    <a:lnTo>
                      <a:pt x="164306" y="202406"/>
                    </a:lnTo>
                    <a:lnTo>
                      <a:pt x="237649" y="129064"/>
                    </a:lnTo>
                    <a:lnTo>
                      <a:pt x="237649" y="90964"/>
                    </a:lnTo>
                    <a:cubicBezTo>
                      <a:pt x="228124" y="87154"/>
                      <a:pt x="220504" y="78581"/>
                      <a:pt x="220504" y="67151"/>
                    </a:cubicBezTo>
                    <a:cubicBezTo>
                      <a:pt x="220504" y="52864"/>
                      <a:pt x="231934" y="42386"/>
                      <a:pt x="245269" y="42386"/>
                    </a:cubicBezTo>
                    <a:cubicBezTo>
                      <a:pt x="259556" y="42386"/>
                      <a:pt x="270034" y="53816"/>
                      <a:pt x="270034" y="67151"/>
                    </a:cubicBezTo>
                    <a:cubicBezTo>
                      <a:pt x="270034" y="78581"/>
                      <a:pt x="262414" y="87154"/>
                      <a:pt x="252889" y="90964"/>
                    </a:cubicBezTo>
                    <a:lnTo>
                      <a:pt x="252889" y="129064"/>
                    </a:lnTo>
                    <a:lnTo>
                      <a:pt x="328136" y="204311"/>
                    </a:lnTo>
                    <a:lnTo>
                      <a:pt x="328136" y="174784"/>
                    </a:lnTo>
                    <a:cubicBezTo>
                      <a:pt x="328136" y="170021"/>
                      <a:pt x="331946" y="167164"/>
                      <a:pt x="335756" y="167164"/>
                    </a:cubicBezTo>
                    <a:cubicBezTo>
                      <a:pt x="340519" y="167164"/>
                      <a:pt x="343376" y="170974"/>
                      <a:pt x="343376" y="174784"/>
                    </a:cubicBezTo>
                    <a:lnTo>
                      <a:pt x="343376" y="230029"/>
                    </a:lnTo>
                    <a:close/>
                  </a:path>
                </a:pathLst>
              </a:custGeom>
              <a:solidFill>
                <a:srgbClr val="0F78D4"/>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000000"/>
                  </a:solidFill>
                  <a:effectLst/>
                  <a:uLnTx/>
                  <a:uFillTx/>
                  <a:latin typeface="Segoe UI"/>
                  <a:ea typeface="+mn-ea"/>
                  <a:cs typeface="+mn-cs"/>
                </a:endParaRPr>
              </a:p>
            </p:txBody>
          </p:sp>
        </p:grpSp>
        <p:sp>
          <p:nvSpPr>
            <p:cNvPr id="175" name="Title 1">
              <a:extLst>
                <a:ext uri="{FF2B5EF4-FFF2-40B4-BE49-F238E27FC236}">
                  <a16:creationId xmlns:a16="http://schemas.microsoft.com/office/drawing/2014/main" id="{D3625A15-18B1-486C-9613-2E48836AA644}"/>
                </a:ext>
              </a:extLst>
            </p:cNvPr>
            <p:cNvSpPr txBox="1">
              <a:spLocks/>
            </p:cNvSpPr>
            <p:nvPr/>
          </p:nvSpPr>
          <p:spPr>
            <a:xfrm>
              <a:off x="9896692" y="1891410"/>
              <a:ext cx="853605"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896182"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External </a:t>
              </a:r>
              <a:br>
                <a:rPr kumimoji="0" lang="en-US" sz="98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br>
              <a:r>
                <a:rPr kumimoji="0" lang="en-US" sz="98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Load Balancer</a:t>
              </a:r>
            </a:p>
          </p:txBody>
        </p:sp>
      </p:grpSp>
      <p:cxnSp>
        <p:nvCxnSpPr>
          <p:cNvPr id="181" name="Straight Arrow Connector 180">
            <a:extLst>
              <a:ext uri="{FF2B5EF4-FFF2-40B4-BE49-F238E27FC236}">
                <a16:creationId xmlns:a16="http://schemas.microsoft.com/office/drawing/2014/main" id="{DDBA599F-EFA8-4540-B35F-10961ECC8F16}"/>
              </a:ext>
            </a:extLst>
          </p:cNvPr>
          <p:cNvCxnSpPr>
            <a:cxnSpLocks/>
            <a:stCxn id="155" idx="2"/>
            <a:endCxn id="175" idx="0"/>
          </p:cNvCxnSpPr>
          <p:nvPr/>
        </p:nvCxnSpPr>
        <p:spPr>
          <a:xfrm>
            <a:off x="11047230" y="2354578"/>
            <a:ext cx="1" cy="645227"/>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301" name="Group 300">
            <a:extLst>
              <a:ext uri="{FF2B5EF4-FFF2-40B4-BE49-F238E27FC236}">
                <a16:creationId xmlns:a16="http://schemas.microsoft.com/office/drawing/2014/main" id="{F91D0D14-4B21-4FFD-9A94-21D6E0525F35}"/>
              </a:ext>
            </a:extLst>
          </p:cNvPr>
          <p:cNvGrpSpPr/>
          <p:nvPr/>
        </p:nvGrpSpPr>
        <p:grpSpPr>
          <a:xfrm>
            <a:off x="8237274" y="3830368"/>
            <a:ext cx="3179507" cy="2088338"/>
            <a:chOff x="7457193" y="3197751"/>
            <a:chExt cx="3243263" cy="1590287"/>
          </a:xfrm>
        </p:grpSpPr>
        <p:sp>
          <p:nvSpPr>
            <p:cNvPr id="197" name="Rectangle: Rounded Corners 68">
              <a:extLst>
                <a:ext uri="{FF2B5EF4-FFF2-40B4-BE49-F238E27FC236}">
                  <a16:creationId xmlns:a16="http://schemas.microsoft.com/office/drawing/2014/main" id="{71B897B3-3A25-49B8-ABCA-832B589C4855}"/>
                </a:ext>
              </a:extLst>
            </p:cNvPr>
            <p:cNvSpPr/>
            <p:nvPr/>
          </p:nvSpPr>
          <p:spPr bwMode="auto">
            <a:xfrm>
              <a:off x="7457193" y="3352851"/>
              <a:ext cx="3243263" cy="1435187"/>
            </a:xfrm>
            <a:prstGeom prst="roundRect">
              <a:avLst>
                <a:gd name="adj" fmla="val 3125"/>
              </a:avLst>
            </a:prstGeom>
            <a:solidFill>
              <a:srgbClr val="0F78D4">
                <a:alpha val="1000"/>
              </a:srgbClr>
            </a:solidFill>
            <a:ln w="12700">
              <a:solidFill>
                <a:srgbClr val="0F78D4"/>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98" name="Title 1">
              <a:extLst>
                <a:ext uri="{FF2B5EF4-FFF2-40B4-BE49-F238E27FC236}">
                  <a16:creationId xmlns:a16="http://schemas.microsoft.com/office/drawing/2014/main" id="{EAD43EB0-FA32-40BB-B6D0-EEF8F450C4EA}"/>
                </a:ext>
              </a:extLst>
            </p:cNvPr>
            <p:cNvSpPr txBox="1">
              <a:spLocks/>
            </p:cNvSpPr>
            <p:nvPr/>
          </p:nvSpPr>
          <p:spPr>
            <a:xfrm>
              <a:off x="8530184" y="3197751"/>
              <a:ext cx="1097280" cy="114844"/>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Azure </a:t>
              </a:r>
              <a:r>
                <a:rPr kumimoji="0" lang="en-US" sz="980" b="0" i="0" u="none" strike="noStrike" kern="1200" cap="none" spc="0" normalizeH="0" baseline="0" noProof="0" err="1">
                  <a:ln w="3175">
                    <a:noFill/>
                  </a:ln>
                  <a:solidFill>
                    <a:srgbClr val="000000"/>
                  </a:solidFill>
                  <a:effectLst/>
                  <a:uLnTx/>
                  <a:uFillTx/>
                  <a:latin typeface="Segoe UI Semibold" panose="020B0702040204020203" pitchFamily="34" charset="0"/>
                  <a:ea typeface="+mn-ea"/>
                  <a:cs typeface="Segoe UI Semibold" panose="020B0702040204020203" pitchFamily="34" charset="0"/>
                </a:rPr>
                <a:t>VNet</a:t>
              </a:r>
              <a:endParaRPr kumimoji="0" lang="en-US" sz="98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grpSp>
      <p:grpSp>
        <p:nvGrpSpPr>
          <p:cNvPr id="305" name="Group 304">
            <a:extLst>
              <a:ext uri="{FF2B5EF4-FFF2-40B4-BE49-F238E27FC236}">
                <a16:creationId xmlns:a16="http://schemas.microsoft.com/office/drawing/2014/main" id="{D527EBA2-D3F1-4676-97B6-61A98064DA84}"/>
              </a:ext>
            </a:extLst>
          </p:cNvPr>
          <p:cNvGrpSpPr/>
          <p:nvPr/>
        </p:nvGrpSpPr>
        <p:grpSpPr>
          <a:xfrm>
            <a:off x="8337298" y="4606069"/>
            <a:ext cx="1346757" cy="1176281"/>
            <a:chOff x="7559223" y="3411717"/>
            <a:chExt cx="1373762" cy="1199868"/>
          </a:xfrm>
        </p:grpSpPr>
        <p:sp>
          <p:nvSpPr>
            <p:cNvPr id="199" name="Rectangle: Rounded Corners 68">
              <a:extLst>
                <a:ext uri="{FF2B5EF4-FFF2-40B4-BE49-F238E27FC236}">
                  <a16:creationId xmlns:a16="http://schemas.microsoft.com/office/drawing/2014/main" id="{691B28FE-D640-4E18-8FD1-F97186B16E47}"/>
                </a:ext>
              </a:extLst>
            </p:cNvPr>
            <p:cNvSpPr/>
            <p:nvPr/>
          </p:nvSpPr>
          <p:spPr bwMode="auto">
            <a:xfrm>
              <a:off x="7559223" y="3622123"/>
              <a:ext cx="1373762" cy="989462"/>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204" name="Title 1">
              <a:extLst>
                <a:ext uri="{FF2B5EF4-FFF2-40B4-BE49-F238E27FC236}">
                  <a16:creationId xmlns:a16="http://schemas.microsoft.com/office/drawing/2014/main" id="{95D58CEA-09E9-4C75-AA0C-7305DEE851F8}"/>
                </a:ext>
              </a:extLst>
            </p:cNvPr>
            <p:cNvSpPr txBox="1">
              <a:spLocks/>
            </p:cNvSpPr>
            <p:nvPr/>
          </p:nvSpPr>
          <p:spPr>
            <a:xfrm>
              <a:off x="7740889" y="3411717"/>
              <a:ext cx="1097280" cy="153888"/>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Node</a:t>
              </a:r>
            </a:p>
          </p:txBody>
        </p:sp>
      </p:grpSp>
      <p:grpSp>
        <p:nvGrpSpPr>
          <p:cNvPr id="306" name="Group 305">
            <a:extLst>
              <a:ext uri="{FF2B5EF4-FFF2-40B4-BE49-F238E27FC236}">
                <a16:creationId xmlns:a16="http://schemas.microsoft.com/office/drawing/2014/main" id="{FA97005D-102A-47AB-9DAE-F32AB88B6795}"/>
              </a:ext>
            </a:extLst>
          </p:cNvPr>
          <p:cNvGrpSpPr/>
          <p:nvPr/>
        </p:nvGrpSpPr>
        <p:grpSpPr>
          <a:xfrm>
            <a:off x="9969728" y="4606069"/>
            <a:ext cx="1347028" cy="1176281"/>
            <a:chOff x="9224386" y="3411717"/>
            <a:chExt cx="1374039" cy="1199868"/>
          </a:xfrm>
        </p:grpSpPr>
        <p:sp>
          <p:nvSpPr>
            <p:cNvPr id="202" name="Rectangle: Rounded Corners 68">
              <a:extLst>
                <a:ext uri="{FF2B5EF4-FFF2-40B4-BE49-F238E27FC236}">
                  <a16:creationId xmlns:a16="http://schemas.microsoft.com/office/drawing/2014/main" id="{A655F494-19A9-48F2-B4DD-97A55281D43E}"/>
                </a:ext>
              </a:extLst>
            </p:cNvPr>
            <p:cNvSpPr/>
            <p:nvPr/>
          </p:nvSpPr>
          <p:spPr bwMode="auto">
            <a:xfrm>
              <a:off x="9224386" y="3622123"/>
              <a:ext cx="1374039" cy="989462"/>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205" name="Title 1">
              <a:extLst>
                <a:ext uri="{FF2B5EF4-FFF2-40B4-BE49-F238E27FC236}">
                  <a16:creationId xmlns:a16="http://schemas.microsoft.com/office/drawing/2014/main" id="{65F64978-9744-48B8-91FB-DA5C458FE7A8}"/>
                </a:ext>
              </a:extLst>
            </p:cNvPr>
            <p:cNvSpPr txBox="1">
              <a:spLocks/>
            </p:cNvSpPr>
            <p:nvPr/>
          </p:nvSpPr>
          <p:spPr>
            <a:xfrm>
              <a:off x="9362765" y="3411717"/>
              <a:ext cx="1097280" cy="153888"/>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Node</a:t>
              </a:r>
            </a:p>
          </p:txBody>
        </p:sp>
      </p:grpSp>
      <p:grpSp>
        <p:nvGrpSpPr>
          <p:cNvPr id="299" name="Group 298">
            <a:extLst>
              <a:ext uri="{FF2B5EF4-FFF2-40B4-BE49-F238E27FC236}">
                <a16:creationId xmlns:a16="http://schemas.microsoft.com/office/drawing/2014/main" id="{36EB945D-E60F-441D-BD3A-81A1EA8FBF88}"/>
              </a:ext>
            </a:extLst>
          </p:cNvPr>
          <p:cNvGrpSpPr/>
          <p:nvPr/>
        </p:nvGrpSpPr>
        <p:grpSpPr>
          <a:xfrm>
            <a:off x="8658338" y="4881529"/>
            <a:ext cx="961686" cy="835457"/>
            <a:chOff x="7886700" y="3692700"/>
            <a:chExt cx="980970" cy="852210"/>
          </a:xfrm>
        </p:grpSpPr>
        <p:sp>
          <p:nvSpPr>
            <p:cNvPr id="206" name="Rectangle: Rounded Corners 68">
              <a:extLst>
                <a:ext uri="{FF2B5EF4-FFF2-40B4-BE49-F238E27FC236}">
                  <a16:creationId xmlns:a16="http://schemas.microsoft.com/office/drawing/2014/main" id="{120C7816-A605-4996-80AF-574C345C02A7}"/>
                </a:ext>
              </a:extLst>
            </p:cNvPr>
            <p:cNvSpPr/>
            <p:nvPr/>
          </p:nvSpPr>
          <p:spPr bwMode="auto">
            <a:xfrm>
              <a:off x="7886700" y="3905242"/>
              <a:ext cx="980970" cy="639668"/>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207" name="Title 1">
              <a:extLst>
                <a:ext uri="{FF2B5EF4-FFF2-40B4-BE49-F238E27FC236}">
                  <a16:creationId xmlns:a16="http://schemas.microsoft.com/office/drawing/2014/main" id="{18C351ED-5574-446D-8D21-8512FD439374}"/>
                </a:ext>
              </a:extLst>
            </p:cNvPr>
            <p:cNvSpPr txBox="1">
              <a:spLocks/>
            </p:cNvSpPr>
            <p:nvPr/>
          </p:nvSpPr>
          <p:spPr>
            <a:xfrm>
              <a:off x="8166655" y="3692700"/>
              <a:ext cx="421060" cy="153888"/>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Pod</a:t>
              </a:r>
            </a:p>
          </p:txBody>
        </p:sp>
      </p:grpSp>
      <p:sp>
        <p:nvSpPr>
          <p:cNvPr id="208" name="Freeform: Shape 207">
            <a:extLst>
              <a:ext uri="{FF2B5EF4-FFF2-40B4-BE49-F238E27FC236}">
                <a16:creationId xmlns:a16="http://schemas.microsoft.com/office/drawing/2014/main" id="{D0C206A0-A796-4249-8684-54C81023A9DC}"/>
              </a:ext>
            </a:extLst>
          </p:cNvPr>
          <p:cNvSpPr/>
          <p:nvPr/>
        </p:nvSpPr>
        <p:spPr>
          <a:xfrm>
            <a:off x="9086551" y="5170571"/>
            <a:ext cx="182143" cy="199613"/>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10" name="Freeform: Shape 209">
            <a:extLst>
              <a:ext uri="{FF2B5EF4-FFF2-40B4-BE49-F238E27FC236}">
                <a16:creationId xmlns:a16="http://schemas.microsoft.com/office/drawing/2014/main" id="{643467D8-A12E-4119-BD21-2D7AC2A471FC}"/>
              </a:ext>
            </a:extLst>
          </p:cNvPr>
          <p:cNvSpPr/>
          <p:nvPr/>
        </p:nvSpPr>
        <p:spPr>
          <a:xfrm>
            <a:off x="9086551" y="5436695"/>
            <a:ext cx="182143" cy="199613"/>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15" name="Freeform: Shape 214">
            <a:extLst>
              <a:ext uri="{FF2B5EF4-FFF2-40B4-BE49-F238E27FC236}">
                <a16:creationId xmlns:a16="http://schemas.microsoft.com/office/drawing/2014/main" id="{7874DB4D-1E50-48E8-BD22-28A4445D4AD2}"/>
              </a:ext>
            </a:extLst>
          </p:cNvPr>
          <p:cNvSpPr/>
          <p:nvPr/>
        </p:nvSpPr>
        <p:spPr>
          <a:xfrm>
            <a:off x="9342034" y="5170571"/>
            <a:ext cx="182143" cy="199613"/>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16" name="Freeform: Shape 215">
            <a:extLst>
              <a:ext uri="{FF2B5EF4-FFF2-40B4-BE49-F238E27FC236}">
                <a16:creationId xmlns:a16="http://schemas.microsoft.com/office/drawing/2014/main" id="{AF38E26C-A972-4BA4-9A8C-087580C2A5AF}"/>
              </a:ext>
            </a:extLst>
          </p:cNvPr>
          <p:cNvSpPr/>
          <p:nvPr/>
        </p:nvSpPr>
        <p:spPr>
          <a:xfrm>
            <a:off x="9342034" y="5436695"/>
            <a:ext cx="182143" cy="199613"/>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grpSp>
        <p:nvGrpSpPr>
          <p:cNvPr id="300" name="Group 299">
            <a:extLst>
              <a:ext uri="{FF2B5EF4-FFF2-40B4-BE49-F238E27FC236}">
                <a16:creationId xmlns:a16="http://schemas.microsoft.com/office/drawing/2014/main" id="{0DE12809-E3CA-475C-893D-099EBC2818FD}"/>
              </a:ext>
            </a:extLst>
          </p:cNvPr>
          <p:cNvGrpSpPr/>
          <p:nvPr/>
        </p:nvGrpSpPr>
        <p:grpSpPr>
          <a:xfrm>
            <a:off x="10039899" y="4881529"/>
            <a:ext cx="1206685" cy="835457"/>
            <a:chOff x="9295964" y="3692700"/>
            <a:chExt cx="1230882" cy="852210"/>
          </a:xfrm>
        </p:grpSpPr>
        <p:sp>
          <p:nvSpPr>
            <p:cNvPr id="226" name="Rectangle: Rounded Corners 68">
              <a:extLst>
                <a:ext uri="{FF2B5EF4-FFF2-40B4-BE49-F238E27FC236}">
                  <a16:creationId xmlns:a16="http://schemas.microsoft.com/office/drawing/2014/main" id="{EE474B52-267C-4A07-93FE-93454F319ACA}"/>
                </a:ext>
              </a:extLst>
            </p:cNvPr>
            <p:cNvSpPr/>
            <p:nvPr/>
          </p:nvSpPr>
          <p:spPr bwMode="auto">
            <a:xfrm>
              <a:off x="9295964" y="3905242"/>
              <a:ext cx="1230882" cy="639668"/>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227" name="Title 1">
              <a:extLst>
                <a:ext uri="{FF2B5EF4-FFF2-40B4-BE49-F238E27FC236}">
                  <a16:creationId xmlns:a16="http://schemas.microsoft.com/office/drawing/2014/main" id="{9C221A97-7539-445B-ABAC-FA7491D97C48}"/>
                </a:ext>
              </a:extLst>
            </p:cNvPr>
            <p:cNvSpPr txBox="1">
              <a:spLocks/>
            </p:cNvSpPr>
            <p:nvPr/>
          </p:nvSpPr>
          <p:spPr>
            <a:xfrm>
              <a:off x="9701093" y="3692700"/>
              <a:ext cx="420624" cy="153888"/>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Pod</a:t>
              </a:r>
            </a:p>
          </p:txBody>
        </p:sp>
      </p:grpSp>
      <p:grpSp>
        <p:nvGrpSpPr>
          <p:cNvPr id="307" name="Group 306">
            <a:extLst>
              <a:ext uri="{FF2B5EF4-FFF2-40B4-BE49-F238E27FC236}">
                <a16:creationId xmlns:a16="http://schemas.microsoft.com/office/drawing/2014/main" id="{8B20E0B3-A0DD-4AB9-BA07-0967F89AA55D}"/>
              </a:ext>
            </a:extLst>
          </p:cNvPr>
          <p:cNvGrpSpPr/>
          <p:nvPr/>
        </p:nvGrpSpPr>
        <p:grpSpPr>
          <a:xfrm>
            <a:off x="8408897" y="5247131"/>
            <a:ext cx="334942" cy="334942"/>
            <a:chOff x="7632258" y="4065634"/>
            <a:chExt cx="341658" cy="341658"/>
          </a:xfrm>
        </p:grpSpPr>
        <p:sp>
          <p:nvSpPr>
            <p:cNvPr id="243" name="Rectangle: Rounded Corners 68">
              <a:extLst>
                <a:ext uri="{FF2B5EF4-FFF2-40B4-BE49-F238E27FC236}">
                  <a16:creationId xmlns:a16="http://schemas.microsoft.com/office/drawing/2014/main" id="{81915050-18A8-496C-BC7E-2D3676EC28C4}"/>
                </a:ext>
              </a:extLst>
            </p:cNvPr>
            <p:cNvSpPr/>
            <p:nvPr/>
          </p:nvSpPr>
          <p:spPr bwMode="auto">
            <a:xfrm>
              <a:off x="7632258" y="4065634"/>
              <a:ext cx="341658" cy="341658"/>
            </a:xfrm>
            <a:prstGeom prst="roundRect">
              <a:avLst>
                <a:gd name="adj" fmla="val 3125"/>
              </a:avLst>
            </a:prstGeom>
            <a:solidFill>
              <a:srgbClr val="FCFDFE"/>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grpSp>
          <p:nvGrpSpPr>
            <p:cNvPr id="249" name="Group 248">
              <a:extLst>
                <a:ext uri="{FF2B5EF4-FFF2-40B4-BE49-F238E27FC236}">
                  <a16:creationId xmlns:a16="http://schemas.microsoft.com/office/drawing/2014/main" id="{72B6F182-D85A-441A-8054-F1D48B794DF9}"/>
                </a:ext>
              </a:extLst>
            </p:cNvPr>
            <p:cNvGrpSpPr/>
            <p:nvPr/>
          </p:nvGrpSpPr>
          <p:grpSpPr>
            <a:xfrm>
              <a:off x="7669390" y="4102766"/>
              <a:ext cx="267395" cy="267395"/>
              <a:chOff x="5548362" y="2593696"/>
              <a:chExt cx="598210" cy="598210"/>
            </a:xfrm>
          </p:grpSpPr>
          <p:sp>
            <p:nvSpPr>
              <p:cNvPr id="246" name="Freeform: Shape 93">
                <a:extLst>
                  <a:ext uri="{FF2B5EF4-FFF2-40B4-BE49-F238E27FC236}">
                    <a16:creationId xmlns:a16="http://schemas.microsoft.com/office/drawing/2014/main" id="{E2E9992B-F249-4951-9A92-BECC6BC1F0E5}"/>
                  </a:ext>
                </a:extLst>
              </p:cNvPr>
              <p:cNvSpPr/>
              <p:nvPr/>
            </p:nvSpPr>
            <p:spPr>
              <a:xfrm>
                <a:off x="5724024" y="2818797"/>
                <a:ext cx="116724" cy="204267"/>
              </a:xfrm>
              <a:custGeom>
                <a:avLst/>
                <a:gdLst>
                  <a:gd name="connsiteX0" fmla="*/ 70961 w 76200"/>
                  <a:gd name="connsiteY0" fmla="*/ 7144 h 133350"/>
                  <a:gd name="connsiteX1" fmla="*/ 7144 w 76200"/>
                  <a:gd name="connsiteY1" fmla="*/ 66199 h 133350"/>
                  <a:gd name="connsiteX2" fmla="*/ 11906 w 76200"/>
                  <a:gd name="connsiteY2" fmla="*/ 81439 h 133350"/>
                  <a:gd name="connsiteX3" fmla="*/ 10954 w 76200"/>
                  <a:gd name="connsiteY3" fmla="*/ 90011 h 133350"/>
                  <a:gd name="connsiteX4" fmla="*/ 76676 w 76200"/>
                  <a:gd name="connsiteY4" fmla="*/ 130016 h 133350"/>
                  <a:gd name="connsiteX5" fmla="*/ 76676 w 76200"/>
                  <a:gd name="connsiteY5" fmla="*/ 14764 h 133350"/>
                  <a:gd name="connsiteX6" fmla="*/ 70961 w 76200"/>
                  <a:gd name="connsiteY6" fmla="*/ 7144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00" h="133350">
                    <a:moveTo>
                      <a:pt x="70961" y="7144"/>
                    </a:moveTo>
                    <a:lnTo>
                      <a:pt x="7144" y="66199"/>
                    </a:lnTo>
                    <a:cubicBezTo>
                      <a:pt x="10001" y="70961"/>
                      <a:pt x="11906" y="76676"/>
                      <a:pt x="11906" y="81439"/>
                    </a:cubicBezTo>
                    <a:cubicBezTo>
                      <a:pt x="11906" y="84296"/>
                      <a:pt x="11906" y="87154"/>
                      <a:pt x="10954" y="90011"/>
                    </a:cubicBezTo>
                    <a:lnTo>
                      <a:pt x="76676" y="130016"/>
                    </a:lnTo>
                    <a:lnTo>
                      <a:pt x="76676" y="14764"/>
                    </a:lnTo>
                    <a:cubicBezTo>
                      <a:pt x="75724" y="14764"/>
                      <a:pt x="71914" y="8096"/>
                      <a:pt x="70961" y="7144"/>
                    </a:cubicBezTo>
                    <a:close/>
                  </a:path>
                </a:pathLst>
              </a:custGeom>
              <a:solidFill>
                <a:srgbClr val="0078D4"/>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47" name="Freeform: Shape 108">
                <a:extLst>
                  <a:ext uri="{FF2B5EF4-FFF2-40B4-BE49-F238E27FC236}">
                    <a16:creationId xmlns:a16="http://schemas.microsoft.com/office/drawing/2014/main" id="{0D2DAFD9-2B48-4C03-92EA-D11175F0990A}"/>
                  </a:ext>
                </a:extLst>
              </p:cNvPr>
              <p:cNvSpPr/>
              <p:nvPr/>
            </p:nvSpPr>
            <p:spPr>
              <a:xfrm>
                <a:off x="5853106" y="2817394"/>
                <a:ext cx="116724" cy="204267"/>
              </a:xfrm>
              <a:custGeom>
                <a:avLst/>
                <a:gdLst>
                  <a:gd name="connsiteX0" fmla="*/ 19526 w 76200"/>
                  <a:gd name="connsiteY0" fmla="*/ 7144 h 133350"/>
                  <a:gd name="connsiteX1" fmla="*/ 7144 w 76200"/>
                  <a:gd name="connsiteY1" fmla="*/ 16669 h 133350"/>
                  <a:gd name="connsiteX2" fmla="*/ 7144 w 76200"/>
                  <a:gd name="connsiteY2" fmla="*/ 130969 h 133350"/>
                  <a:gd name="connsiteX3" fmla="*/ 72866 w 76200"/>
                  <a:gd name="connsiteY3" fmla="*/ 89059 h 133350"/>
                  <a:gd name="connsiteX4" fmla="*/ 70961 w 76200"/>
                  <a:gd name="connsiteY4" fmla="*/ 82391 h 133350"/>
                  <a:gd name="connsiteX5" fmla="*/ 72866 w 76200"/>
                  <a:gd name="connsiteY5" fmla="*/ 70961 h 133350"/>
                  <a:gd name="connsiteX6" fmla="*/ 19526 w 76200"/>
                  <a:gd name="connsiteY6" fmla="*/ 7144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00" h="133350">
                    <a:moveTo>
                      <a:pt x="19526" y="7144"/>
                    </a:moveTo>
                    <a:cubicBezTo>
                      <a:pt x="18574" y="8096"/>
                      <a:pt x="8096" y="15716"/>
                      <a:pt x="7144" y="16669"/>
                    </a:cubicBezTo>
                    <a:lnTo>
                      <a:pt x="7144" y="130969"/>
                    </a:lnTo>
                    <a:lnTo>
                      <a:pt x="72866" y="89059"/>
                    </a:lnTo>
                    <a:cubicBezTo>
                      <a:pt x="71914" y="86201"/>
                      <a:pt x="70961" y="84296"/>
                      <a:pt x="70961" y="82391"/>
                    </a:cubicBezTo>
                    <a:cubicBezTo>
                      <a:pt x="70961" y="78581"/>
                      <a:pt x="71914" y="74771"/>
                      <a:pt x="72866" y="70961"/>
                    </a:cubicBezTo>
                    <a:lnTo>
                      <a:pt x="19526" y="7144"/>
                    </a:lnTo>
                    <a:close/>
                  </a:path>
                </a:pathLst>
              </a:custGeom>
              <a:solidFill>
                <a:srgbClr val="0078D4"/>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48" name="Freeform: Shape 109">
                <a:extLst>
                  <a:ext uri="{FF2B5EF4-FFF2-40B4-BE49-F238E27FC236}">
                    <a16:creationId xmlns:a16="http://schemas.microsoft.com/office/drawing/2014/main" id="{B287C572-957A-4AF5-A702-43BB7ADE38F8}"/>
                  </a:ext>
                </a:extLst>
              </p:cNvPr>
              <p:cNvSpPr/>
              <p:nvPr/>
            </p:nvSpPr>
            <p:spPr>
              <a:xfrm>
                <a:off x="5548362" y="2593696"/>
                <a:ext cx="598210" cy="598210"/>
              </a:xfrm>
              <a:custGeom>
                <a:avLst/>
                <a:gdLst>
                  <a:gd name="connsiteX0" fmla="*/ 199549 w 390525"/>
                  <a:gd name="connsiteY0" fmla="*/ 7144 h 390525"/>
                  <a:gd name="connsiteX1" fmla="*/ 7144 w 390525"/>
                  <a:gd name="connsiteY1" fmla="*/ 235744 h 390525"/>
                  <a:gd name="connsiteX2" fmla="*/ 198596 w 390525"/>
                  <a:gd name="connsiteY2" fmla="*/ 391954 h 390525"/>
                  <a:gd name="connsiteX3" fmla="*/ 391001 w 390525"/>
                  <a:gd name="connsiteY3" fmla="*/ 236696 h 390525"/>
                  <a:gd name="connsiteX4" fmla="*/ 199549 w 390525"/>
                  <a:gd name="connsiteY4" fmla="*/ 7144 h 390525"/>
                  <a:gd name="connsiteX5" fmla="*/ 301466 w 390525"/>
                  <a:gd name="connsiteY5" fmla="*/ 259556 h 390525"/>
                  <a:gd name="connsiteX6" fmla="*/ 279559 w 390525"/>
                  <a:gd name="connsiteY6" fmla="*/ 250031 h 390525"/>
                  <a:gd name="connsiteX7" fmla="*/ 227171 w 390525"/>
                  <a:gd name="connsiteY7" fmla="*/ 287179 h 390525"/>
                  <a:gd name="connsiteX8" fmla="*/ 231934 w 390525"/>
                  <a:gd name="connsiteY8" fmla="*/ 304324 h 390525"/>
                  <a:gd name="connsiteX9" fmla="*/ 201454 w 390525"/>
                  <a:gd name="connsiteY9" fmla="*/ 334804 h 390525"/>
                  <a:gd name="connsiteX10" fmla="*/ 170974 w 390525"/>
                  <a:gd name="connsiteY10" fmla="*/ 304324 h 390525"/>
                  <a:gd name="connsiteX11" fmla="*/ 178594 w 390525"/>
                  <a:gd name="connsiteY11" fmla="*/ 284321 h 390525"/>
                  <a:gd name="connsiteX12" fmla="*/ 117634 w 390525"/>
                  <a:gd name="connsiteY12" fmla="*/ 251936 h 390525"/>
                  <a:gd name="connsiteX13" fmla="*/ 96679 w 390525"/>
                  <a:gd name="connsiteY13" fmla="*/ 260509 h 390525"/>
                  <a:gd name="connsiteX14" fmla="*/ 66199 w 390525"/>
                  <a:gd name="connsiteY14" fmla="*/ 230029 h 390525"/>
                  <a:gd name="connsiteX15" fmla="*/ 96679 w 390525"/>
                  <a:gd name="connsiteY15" fmla="*/ 199549 h 390525"/>
                  <a:gd name="connsiteX16" fmla="*/ 110966 w 390525"/>
                  <a:gd name="connsiteY16" fmla="*/ 203359 h 390525"/>
                  <a:gd name="connsiteX17" fmla="*/ 174784 w 390525"/>
                  <a:gd name="connsiteY17" fmla="*/ 144304 h 390525"/>
                  <a:gd name="connsiteX18" fmla="*/ 168116 w 390525"/>
                  <a:gd name="connsiteY18" fmla="*/ 124301 h 390525"/>
                  <a:gd name="connsiteX19" fmla="*/ 202406 w 390525"/>
                  <a:gd name="connsiteY19" fmla="*/ 90964 h 390525"/>
                  <a:gd name="connsiteX20" fmla="*/ 236696 w 390525"/>
                  <a:gd name="connsiteY20" fmla="*/ 124301 h 390525"/>
                  <a:gd name="connsiteX21" fmla="*/ 230981 w 390525"/>
                  <a:gd name="connsiteY21" fmla="*/ 142399 h 390525"/>
                  <a:gd name="connsiteX22" fmla="*/ 285274 w 390525"/>
                  <a:gd name="connsiteY22" fmla="*/ 206216 h 390525"/>
                  <a:gd name="connsiteX23" fmla="*/ 303371 w 390525"/>
                  <a:gd name="connsiteY23" fmla="*/ 200501 h 390525"/>
                  <a:gd name="connsiteX24" fmla="*/ 333851 w 390525"/>
                  <a:gd name="connsiteY24" fmla="*/ 230981 h 390525"/>
                  <a:gd name="connsiteX25" fmla="*/ 301466 w 390525"/>
                  <a:gd name="connsiteY25" fmla="*/ 259556 h 39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90525" h="390525">
                    <a:moveTo>
                      <a:pt x="199549" y="7144"/>
                    </a:moveTo>
                    <a:lnTo>
                      <a:pt x="7144" y="235744"/>
                    </a:lnTo>
                    <a:lnTo>
                      <a:pt x="198596" y="391954"/>
                    </a:lnTo>
                    <a:lnTo>
                      <a:pt x="391001" y="236696"/>
                    </a:lnTo>
                    <a:lnTo>
                      <a:pt x="199549" y="7144"/>
                    </a:lnTo>
                    <a:close/>
                    <a:moveTo>
                      <a:pt x="301466" y="259556"/>
                    </a:moveTo>
                    <a:cubicBezTo>
                      <a:pt x="292894" y="259556"/>
                      <a:pt x="285274" y="255746"/>
                      <a:pt x="279559" y="250031"/>
                    </a:cubicBezTo>
                    <a:lnTo>
                      <a:pt x="227171" y="287179"/>
                    </a:lnTo>
                    <a:cubicBezTo>
                      <a:pt x="230981" y="291941"/>
                      <a:pt x="231934" y="297656"/>
                      <a:pt x="231934" y="304324"/>
                    </a:cubicBezTo>
                    <a:cubicBezTo>
                      <a:pt x="231934" y="321469"/>
                      <a:pt x="217646" y="334804"/>
                      <a:pt x="201454" y="334804"/>
                    </a:cubicBezTo>
                    <a:cubicBezTo>
                      <a:pt x="184309" y="334804"/>
                      <a:pt x="170974" y="321469"/>
                      <a:pt x="170974" y="304324"/>
                    </a:cubicBezTo>
                    <a:cubicBezTo>
                      <a:pt x="170974" y="296704"/>
                      <a:pt x="173831" y="290036"/>
                      <a:pt x="178594" y="284321"/>
                    </a:cubicBezTo>
                    <a:lnTo>
                      <a:pt x="117634" y="251936"/>
                    </a:lnTo>
                    <a:cubicBezTo>
                      <a:pt x="111919" y="257651"/>
                      <a:pt x="104299" y="260509"/>
                      <a:pt x="96679" y="260509"/>
                    </a:cubicBezTo>
                    <a:cubicBezTo>
                      <a:pt x="79534" y="260509"/>
                      <a:pt x="66199" y="247174"/>
                      <a:pt x="66199" y="230029"/>
                    </a:cubicBezTo>
                    <a:cubicBezTo>
                      <a:pt x="66199" y="212884"/>
                      <a:pt x="80486" y="199549"/>
                      <a:pt x="96679" y="199549"/>
                    </a:cubicBezTo>
                    <a:cubicBezTo>
                      <a:pt x="101441" y="199549"/>
                      <a:pt x="106204" y="200501"/>
                      <a:pt x="110966" y="203359"/>
                    </a:cubicBezTo>
                    <a:lnTo>
                      <a:pt x="174784" y="144304"/>
                    </a:lnTo>
                    <a:cubicBezTo>
                      <a:pt x="170021" y="138589"/>
                      <a:pt x="168116" y="130969"/>
                      <a:pt x="168116" y="124301"/>
                    </a:cubicBezTo>
                    <a:cubicBezTo>
                      <a:pt x="168116" y="105251"/>
                      <a:pt x="183356" y="90964"/>
                      <a:pt x="202406" y="90964"/>
                    </a:cubicBezTo>
                    <a:cubicBezTo>
                      <a:pt x="221456" y="90964"/>
                      <a:pt x="236696" y="106204"/>
                      <a:pt x="236696" y="124301"/>
                    </a:cubicBezTo>
                    <a:cubicBezTo>
                      <a:pt x="236696" y="130969"/>
                      <a:pt x="234791" y="136684"/>
                      <a:pt x="230981" y="142399"/>
                    </a:cubicBezTo>
                    <a:lnTo>
                      <a:pt x="285274" y="206216"/>
                    </a:lnTo>
                    <a:cubicBezTo>
                      <a:pt x="290036" y="202406"/>
                      <a:pt x="296704" y="200501"/>
                      <a:pt x="303371" y="200501"/>
                    </a:cubicBezTo>
                    <a:cubicBezTo>
                      <a:pt x="320516" y="200501"/>
                      <a:pt x="333851" y="213836"/>
                      <a:pt x="333851" y="230981"/>
                    </a:cubicBezTo>
                    <a:cubicBezTo>
                      <a:pt x="331946" y="245269"/>
                      <a:pt x="317659" y="259556"/>
                      <a:pt x="301466" y="259556"/>
                    </a:cubicBezTo>
                    <a:close/>
                  </a:path>
                </a:pathLst>
              </a:custGeom>
              <a:solidFill>
                <a:srgbClr val="0078D4"/>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cxnSp>
        <p:nvCxnSpPr>
          <p:cNvPr id="251" name="Straight Connector 250">
            <a:extLst>
              <a:ext uri="{FF2B5EF4-FFF2-40B4-BE49-F238E27FC236}">
                <a16:creationId xmlns:a16="http://schemas.microsoft.com/office/drawing/2014/main" id="{D5990222-3DC8-452A-A8E6-BD31E5BC4004}"/>
              </a:ext>
            </a:extLst>
          </p:cNvPr>
          <p:cNvCxnSpPr>
            <a:cxnSpLocks/>
          </p:cNvCxnSpPr>
          <p:nvPr/>
        </p:nvCxnSpPr>
        <p:spPr>
          <a:xfrm>
            <a:off x="7707214" y="5568061"/>
            <a:ext cx="701175" cy="0"/>
          </a:xfrm>
          <a:prstGeom prst="line">
            <a:avLst/>
          </a:prstGeom>
          <a:ln w="12700">
            <a:solidFill>
              <a:srgbClr val="0F78D4"/>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252" name="Title 1">
            <a:extLst>
              <a:ext uri="{FF2B5EF4-FFF2-40B4-BE49-F238E27FC236}">
                <a16:creationId xmlns:a16="http://schemas.microsoft.com/office/drawing/2014/main" id="{C619D7B3-C884-46CF-A632-10A941729C3C}"/>
              </a:ext>
            </a:extLst>
          </p:cNvPr>
          <p:cNvSpPr txBox="1">
            <a:spLocks/>
          </p:cNvSpPr>
          <p:nvPr/>
        </p:nvSpPr>
        <p:spPr>
          <a:xfrm>
            <a:off x="6587301" y="5478672"/>
            <a:ext cx="1075710" cy="150863"/>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marL="0" marR="0" lvl="0" indent="0" algn="r" defTabSz="914192"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AAD Pod Identity</a:t>
            </a:r>
          </a:p>
        </p:txBody>
      </p:sp>
      <p:grpSp>
        <p:nvGrpSpPr>
          <p:cNvPr id="23" name="Group 22">
            <a:extLst>
              <a:ext uri="{FF2B5EF4-FFF2-40B4-BE49-F238E27FC236}">
                <a16:creationId xmlns:a16="http://schemas.microsoft.com/office/drawing/2014/main" id="{6C155B63-F1E9-4968-9ADF-E02B7976E4D3}"/>
              </a:ext>
            </a:extLst>
          </p:cNvPr>
          <p:cNvGrpSpPr/>
          <p:nvPr/>
        </p:nvGrpSpPr>
        <p:grpSpPr>
          <a:xfrm>
            <a:off x="8655972" y="4186418"/>
            <a:ext cx="626651" cy="311800"/>
            <a:chOff x="8324830" y="3113188"/>
            <a:chExt cx="723636" cy="318052"/>
          </a:xfrm>
        </p:grpSpPr>
        <p:sp>
          <p:nvSpPr>
            <p:cNvPr id="184" name="Rectangle: Rounded Corners 183">
              <a:extLst>
                <a:ext uri="{FF2B5EF4-FFF2-40B4-BE49-F238E27FC236}">
                  <a16:creationId xmlns:a16="http://schemas.microsoft.com/office/drawing/2014/main" id="{468B7C96-C962-4390-843E-D04E8A35F059}"/>
                </a:ext>
              </a:extLst>
            </p:cNvPr>
            <p:cNvSpPr/>
            <p:nvPr/>
          </p:nvSpPr>
          <p:spPr bwMode="auto">
            <a:xfrm>
              <a:off x="8324830" y="3113188"/>
              <a:ext cx="723636" cy="318052"/>
            </a:xfrm>
            <a:prstGeom prst="roundRect">
              <a:avLst>
                <a:gd name="adj" fmla="val 3125"/>
              </a:avLst>
            </a:prstGeom>
            <a:solidFill>
              <a:srgbClr val="0078D4">
                <a:alpha val="1000"/>
              </a:srgbClr>
            </a:solidFill>
            <a:ln w="12700">
              <a:solidFill>
                <a:srgbClr val="0078D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185" name="Title 1">
              <a:extLst>
                <a:ext uri="{FF2B5EF4-FFF2-40B4-BE49-F238E27FC236}">
                  <a16:creationId xmlns:a16="http://schemas.microsoft.com/office/drawing/2014/main" id="{19EC97A2-E610-47AE-A2A1-AB0C71C898A7}"/>
                </a:ext>
              </a:extLst>
            </p:cNvPr>
            <p:cNvSpPr txBox="1">
              <a:spLocks/>
            </p:cNvSpPr>
            <p:nvPr/>
          </p:nvSpPr>
          <p:spPr>
            <a:xfrm>
              <a:off x="8375651" y="3149104"/>
              <a:ext cx="621995"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896182" rtl="0" eaLnBrk="1" fontAlgn="auto" latinLnBrk="0" hangingPunct="1">
                <a:lnSpc>
                  <a:spcPct val="100000"/>
                </a:lnSpc>
                <a:spcBef>
                  <a:spcPct val="0"/>
                </a:spcBef>
                <a:spcAft>
                  <a:spcPts val="0"/>
                </a:spcAft>
                <a:buClrTx/>
                <a:buSzTx/>
                <a:buFontTx/>
                <a:buNone/>
                <a:tabLst/>
                <a:defRPr/>
              </a:pPr>
              <a:r>
                <a:rPr kumimoji="0" lang="en-US" sz="784"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Ingress C</a:t>
              </a:r>
              <a:r>
                <a:rPr kumimoji="0" lang="en-US" sz="784" b="0" i="0" u="none" strike="noStrike" kern="1200" cap="none" spc="0" normalizeH="0" baseline="0" noProof="0" err="1">
                  <a:ln w="3175">
                    <a:noFill/>
                  </a:ln>
                  <a:solidFill>
                    <a:srgbClr val="000000"/>
                  </a:solidFill>
                  <a:effectLst/>
                  <a:uLnTx/>
                  <a:uFillTx/>
                  <a:latin typeface="Segoe UI Semibold" panose="020B0702040204020203" pitchFamily="34" charset="0"/>
                  <a:ea typeface="+mn-ea"/>
                  <a:cs typeface="Segoe UI Semibold" panose="020B0702040204020203" pitchFamily="34" charset="0"/>
                </a:rPr>
                <a:t>ontroller</a:t>
              </a:r>
              <a:endParaRPr kumimoji="0" lang="en-US" sz="784"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grpSp>
      <p:cxnSp>
        <p:nvCxnSpPr>
          <p:cNvPr id="277" name="Straight Arrow Connector 276">
            <a:extLst>
              <a:ext uri="{FF2B5EF4-FFF2-40B4-BE49-F238E27FC236}">
                <a16:creationId xmlns:a16="http://schemas.microsoft.com/office/drawing/2014/main" id="{3CC8CE74-C734-4BBF-9F34-4856AB943252}"/>
              </a:ext>
            </a:extLst>
          </p:cNvPr>
          <p:cNvCxnSpPr>
            <a:cxnSpLocks/>
            <a:stCxn id="199" idx="3"/>
            <a:endCxn id="202" idx="1"/>
          </p:cNvCxnSpPr>
          <p:nvPr/>
        </p:nvCxnSpPr>
        <p:spPr>
          <a:xfrm>
            <a:off x="9684055" y="5297345"/>
            <a:ext cx="285673" cy="0"/>
          </a:xfrm>
          <a:prstGeom prst="straightConnector1">
            <a:avLst/>
          </a:prstGeom>
          <a:ln w="12700">
            <a:solidFill>
              <a:srgbClr val="0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91" name="Oval 290">
            <a:extLst>
              <a:ext uri="{FF2B5EF4-FFF2-40B4-BE49-F238E27FC236}">
                <a16:creationId xmlns:a16="http://schemas.microsoft.com/office/drawing/2014/main" id="{DBBE95E5-B939-4609-85D5-3B3890F18E92}"/>
              </a:ext>
            </a:extLst>
          </p:cNvPr>
          <p:cNvSpPr/>
          <p:nvPr/>
        </p:nvSpPr>
        <p:spPr bwMode="auto">
          <a:xfrm>
            <a:off x="6775564" y="2857566"/>
            <a:ext cx="268927" cy="268927"/>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1</a:t>
            </a:r>
          </a:p>
        </p:txBody>
      </p:sp>
      <p:sp>
        <p:nvSpPr>
          <p:cNvPr id="292" name="Oval 291">
            <a:extLst>
              <a:ext uri="{FF2B5EF4-FFF2-40B4-BE49-F238E27FC236}">
                <a16:creationId xmlns:a16="http://schemas.microsoft.com/office/drawing/2014/main" id="{94DA09A5-08E4-4C3E-8753-AA0EB17AB3CF}"/>
              </a:ext>
            </a:extLst>
          </p:cNvPr>
          <p:cNvSpPr/>
          <p:nvPr/>
        </p:nvSpPr>
        <p:spPr bwMode="auto">
          <a:xfrm>
            <a:off x="8721571" y="5277600"/>
            <a:ext cx="268927" cy="268927"/>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3</a:t>
            </a:r>
          </a:p>
        </p:txBody>
      </p:sp>
      <p:sp>
        <p:nvSpPr>
          <p:cNvPr id="293" name="Oval 292">
            <a:extLst>
              <a:ext uri="{FF2B5EF4-FFF2-40B4-BE49-F238E27FC236}">
                <a16:creationId xmlns:a16="http://schemas.microsoft.com/office/drawing/2014/main" id="{AB660874-33B9-48D5-AFDC-F873098C6BC8}"/>
              </a:ext>
            </a:extLst>
          </p:cNvPr>
          <p:cNvSpPr/>
          <p:nvPr/>
        </p:nvSpPr>
        <p:spPr bwMode="auto">
          <a:xfrm>
            <a:off x="10017873" y="5159571"/>
            <a:ext cx="268927" cy="268927"/>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2</a:t>
            </a:r>
          </a:p>
        </p:txBody>
      </p:sp>
      <p:cxnSp>
        <p:nvCxnSpPr>
          <p:cNvPr id="194" name="Connector: Elbow 193">
            <a:extLst>
              <a:ext uri="{FF2B5EF4-FFF2-40B4-BE49-F238E27FC236}">
                <a16:creationId xmlns:a16="http://schemas.microsoft.com/office/drawing/2014/main" id="{3111636D-5909-4513-A116-6914CF7F9990}"/>
              </a:ext>
            </a:extLst>
          </p:cNvPr>
          <p:cNvCxnSpPr>
            <a:cxnSpLocks/>
            <a:stCxn id="185" idx="0"/>
            <a:endCxn id="166" idx="3"/>
          </p:cNvCxnSpPr>
          <p:nvPr/>
        </p:nvCxnSpPr>
        <p:spPr>
          <a:xfrm rot="16200000" flipV="1">
            <a:off x="8620954" y="3873283"/>
            <a:ext cx="605462" cy="91228"/>
          </a:xfrm>
          <a:prstGeom prst="bentConnector2">
            <a:avLst/>
          </a:prstGeom>
          <a:ln w="12700">
            <a:solidFill>
              <a:srgbClr val="00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22" name="Group 21">
            <a:extLst>
              <a:ext uri="{FF2B5EF4-FFF2-40B4-BE49-F238E27FC236}">
                <a16:creationId xmlns:a16="http://schemas.microsoft.com/office/drawing/2014/main" id="{F46D11BD-CC7A-4D3F-B10A-B16EC5E96C49}"/>
              </a:ext>
            </a:extLst>
          </p:cNvPr>
          <p:cNvGrpSpPr/>
          <p:nvPr/>
        </p:nvGrpSpPr>
        <p:grpSpPr>
          <a:xfrm>
            <a:off x="9969728" y="4186418"/>
            <a:ext cx="626651" cy="311800"/>
            <a:chOff x="9479982" y="3132523"/>
            <a:chExt cx="723636" cy="318052"/>
          </a:xfrm>
        </p:grpSpPr>
        <p:sp>
          <p:nvSpPr>
            <p:cNvPr id="148" name="Rectangle: Rounded Corners 147">
              <a:extLst>
                <a:ext uri="{FF2B5EF4-FFF2-40B4-BE49-F238E27FC236}">
                  <a16:creationId xmlns:a16="http://schemas.microsoft.com/office/drawing/2014/main" id="{5FA6495B-0CEE-486A-B65D-2D811684F08B}"/>
                </a:ext>
              </a:extLst>
            </p:cNvPr>
            <p:cNvSpPr/>
            <p:nvPr/>
          </p:nvSpPr>
          <p:spPr bwMode="auto">
            <a:xfrm>
              <a:off x="9479982" y="3132523"/>
              <a:ext cx="723636" cy="318052"/>
            </a:xfrm>
            <a:prstGeom prst="roundRect">
              <a:avLst>
                <a:gd name="adj" fmla="val 3125"/>
              </a:avLst>
            </a:prstGeom>
            <a:solidFill>
              <a:srgbClr val="0078D4">
                <a:alpha val="1000"/>
              </a:srgbClr>
            </a:solidFill>
            <a:ln w="12700">
              <a:solidFill>
                <a:srgbClr val="0078D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186" name="Title 1">
              <a:extLst>
                <a:ext uri="{FF2B5EF4-FFF2-40B4-BE49-F238E27FC236}">
                  <a16:creationId xmlns:a16="http://schemas.microsoft.com/office/drawing/2014/main" id="{BC1B852D-C6A7-4AB4-BB85-2FE9E4DEBDD0}"/>
                </a:ext>
              </a:extLst>
            </p:cNvPr>
            <p:cNvSpPr txBox="1">
              <a:spLocks/>
            </p:cNvSpPr>
            <p:nvPr/>
          </p:nvSpPr>
          <p:spPr>
            <a:xfrm>
              <a:off x="9530803" y="3168439"/>
              <a:ext cx="621995"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896182" rtl="0" eaLnBrk="1" fontAlgn="auto" latinLnBrk="0" hangingPunct="1">
                <a:lnSpc>
                  <a:spcPct val="100000"/>
                </a:lnSpc>
                <a:spcBef>
                  <a:spcPct val="0"/>
                </a:spcBef>
                <a:spcAft>
                  <a:spcPts val="0"/>
                </a:spcAft>
                <a:buClrTx/>
                <a:buSzTx/>
                <a:buFontTx/>
                <a:buNone/>
                <a:tabLst/>
                <a:defRPr/>
              </a:pPr>
              <a:r>
                <a:rPr kumimoji="0" lang="en-US" sz="784"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Ingress Controller</a:t>
              </a:r>
            </a:p>
          </p:txBody>
        </p:sp>
      </p:grpSp>
      <p:cxnSp>
        <p:nvCxnSpPr>
          <p:cNvPr id="157" name="Connector: Elbow 156">
            <a:extLst>
              <a:ext uri="{FF2B5EF4-FFF2-40B4-BE49-F238E27FC236}">
                <a16:creationId xmlns:a16="http://schemas.microsoft.com/office/drawing/2014/main" id="{F49A8DC0-8C1F-4855-B1DA-0199A828CB6A}"/>
              </a:ext>
            </a:extLst>
          </p:cNvPr>
          <p:cNvCxnSpPr>
            <a:cxnSpLocks/>
            <a:stCxn id="207" idx="3"/>
            <a:endCxn id="184" idx="3"/>
          </p:cNvCxnSpPr>
          <p:nvPr/>
        </p:nvCxnSpPr>
        <p:spPr>
          <a:xfrm flipH="1" flipV="1">
            <a:off x="9282622" y="4342318"/>
            <a:ext cx="62950" cy="614642"/>
          </a:xfrm>
          <a:prstGeom prst="bentConnector3">
            <a:avLst>
              <a:gd name="adj1" fmla="val -356008"/>
            </a:avLst>
          </a:prstGeom>
          <a:ln w="12700">
            <a:solidFill>
              <a:srgbClr val="00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9" name="Connector: Elbow 158">
            <a:extLst>
              <a:ext uri="{FF2B5EF4-FFF2-40B4-BE49-F238E27FC236}">
                <a16:creationId xmlns:a16="http://schemas.microsoft.com/office/drawing/2014/main" id="{A9937CCA-7A67-43F9-AE93-8D5E9489F528}"/>
              </a:ext>
            </a:extLst>
          </p:cNvPr>
          <p:cNvCxnSpPr>
            <a:cxnSpLocks/>
            <a:stCxn id="227" idx="1"/>
            <a:endCxn id="148" idx="2"/>
          </p:cNvCxnSpPr>
          <p:nvPr/>
        </p:nvCxnSpPr>
        <p:spPr>
          <a:xfrm rot="10800000">
            <a:off x="10283053" y="4498219"/>
            <a:ext cx="154010" cy="458742"/>
          </a:xfrm>
          <a:prstGeom prst="bentConnector2">
            <a:avLst/>
          </a:prstGeom>
          <a:ln w="12700">
            <a:solidFill>
              <a:srgbClr val="00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5" name="Connector: Elbow 194">
            <a:extLst>
              <a:ext uri="{FF2B5EF4-FFF2-40B4-BE49-F238E27FC236}">
                <a16:creationId xmlns:a16="http://schemas.microsoft.com/office/drawing/2014/main" id="{10F6694F-4F58-478A-B8B6-DF1A83937164}"/>
              </a:ext>
            </a:extLst>
          </p:cNvPr>
          <p:cNvCxnSpPr>
            <a:cxnSpLocks/>
            <a:stCxn id="186" idx="0"/>
            <a:endCxn id="176" idx="1"/>
          </p:cNvCxnSpPr>
          <p:nvPr/>
        </p:nvCxnSpPr>
        <p:spPr>
          <a:xfrm rot="5400000" flipH="1" flipV="1">
            <a:off x="10227947" y="3671274"/>
            <a:ext cx="605462" cy="495248"/>
          </a:xfrm>
          <a:prstGeom prst="bentConnector2">
            <a:avLst/>
          </a:prstGeom>
          <a:ln w="12700">
            <a:solidFill>
              <a:srgbClr val="00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EA19143B-E694-4A69-811E-0112CAC232E3}"/>
              </a:ext>
            </a:extLst>
          </p:cNvPr>
          <p:cNvGrpSpPr/>
          <p:nvPr/>
        </p:nvGrpSpPr>
        <p:grpSpPr>
          <a:xfrm>
            <a:off x="10881757" y="2450075"/>
            <a:ext cx="1475087" cy="361246"/>
            <a:chOff x="7652130" y="1265830"/>
            <a:chExt cx="1504666" cy="368490"/>
          </a:xfrm>
        </p:grpSpPr>
        <p:grpSp>
          <p:nvGrpSpPr>
            <p:cNvPr id="232" name="Group 231">
              <a:extLst>
                <a:ext uri="{FF2B5EF4-FFF2-40B4-BE49-F238E27FC236}">
                  <a16:creationId xmlns:a16="http://schemas.microsoft.com/office/drawing/2014/main" id="{717962C9-F882-4966-96EF-37B1BEDEBB7A}"/>
                </a:ext>
              </a:extLst>
            </p:cNvPr>
            <p:cNvGrpSpPr/>
            <p:nvPr/>
          </p:nvGrpSpPr>
          <p:grpSpPr>
            <a:xfrm>
              <a:off x="7652130" y="1265830"/>
              <a:ext cx="368490" cy="368490"/>
              <a:chOff x="6816204" y="1433015"/>
              <a:chExt cx="368490" cy="368490"/>
            </a:xfrm>
          </p:grpSpPr>
          <p:sp>
            <p:nvSpPr>
              <p:cNvPr id="231" name="Rectangle 230">
                <a:extLst>
                  <a:ext uri="{FF2B5EF4-FFF2-40B4-BE49-F238E27FC236}">
                    <a16:creationId xmlns:a16="http://schemas.microsoft.com/office/drawing/2014/main" id="{EC558BA6-06A0-4A36-8A36-71F24E0DE2FC}"/>
                  </a:ext>
                </a:extLst>
              </p:cNvPr>
              <p:cNvSpPr/>
              <p:nvPr/>
            </p:nvSpPr>
            <p:spPr bwMode="auto">
              <a:xfrm>
                <a:off x="6816204" y="1433015"/>
                <a:ext cx="368490" cy="36849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30" name="Picture 229" descr="A sign on a pole&#10;&#10;Description automatically generated">
                <a:extLst>
                  <a:ext uri="{FF2B5EF4-FFF2-40B4-BE49-F238E27FC236}">
                    <a16:creationId xmlns:a16="http://schemas.microsoft.com/office/drawing/2014/main" id="{1EA06552-74B9-41BC-A679-455208A3A02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854838" y="1471649"/>
                <a:ext cx="291222" cy="291222"/>
              </a:xfrm>
              <a:prstGeom prst="rect">
                <a:avLst/>
              </a:prstGeom>
            </p:spPr>
          </p:pic>
        </p:grpSp>
        <p:sp>
          <p:nvSpPr>
            <p:cNvPr id="183" name="Title 1">
              <a:extLst>
                <a:ext uri="{FF2B5EF4-FFF2-40B4-BE49-F238E27FC236}">
                  <a16:creationId xmlns:a16="http://schemas.microsoft.com/office/drawing/2014/main" id="{2C6761D9-2CBC-4A4D-A4AD-EA9D3D8EA5EF}"/>
                </a:ext>
              </a:extLst>
            </p:cNvPr>
            <p:cNvSpPr txBox="1">
              <a:spLocks/>
            </p:cNvSpPr>
            <p:nvPr/>
          </p:nvSpPr>
          <p:spPr>
            <a:xfrm>
              <a:off x="8059516" y="1373131"/>
              <a:ext cx="1097280" cy="153888"/>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marL="0" marR="0" lvl="0" indent="0" algn="l" defTabSz="914192"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App Gateway</a:t>
              </a:r>
            </a:p>
          </p:txBody>
        </p:sp>
      </p:grpSp>
      <p:grpSp>
        <p:nvGrpSpPr>
          <p:cNvPr id="172" name="Group 171">
            <a:extLst>
              <a:ext uri="{FF2B5EF4-FFF2-40B4-BE49-F238E27FC236}">
                <a16:creationId xmlns:a16="http://schemas.microsoft.com/office/drawing/2014/main" id="{E16A8AA5-9E25-4004-98BC-C7606464BA3B}"/>
              </a:ext>
            </a:extLst>
          </p:cNvPr>
          <p:cNvGrpSpPr/>
          <p:nvPr/>
        </p:nvGrpSpPr>
        <p:grpSpPr>
          <a:xfrm>
            <a:off x="10690105" y="4186418"/>
            <a:ext cx="626651" cy="311800"/>
            <a:chOff x="9479982" y="3133843"/>
            <a:chExt cx="723636" cy="318052"/>
          </a:xfrm>
        </p:grpSpPr>
        <p:sp>
          <p:nvSpPr>
            <p:cNvPr id="173" name="Rectangle: Rounded Corners 172">
              <a:extLst>
                <a:ext uri="{FF2B5EF4-FFF2-40B4-BE49-F238E27FC236}">
                  <a16:creationId xmlns:a16="http://schemas.microsoft.com/office/drawing/2014/main" id="{1472D3B2-CB8C-4150-9274-A331B86CDDD2}"/>
                </a:ext>
              </a:extLst>
            </p:cNvPr>
            <p:cNvSpPr/>
            <p:nvPr/>
          </p:nvSpPr>
          <p:spPr bwMode="auto">
            <a:xfrm>
              <a:off x="9479982" y="3133843"/>
              <a:ext cx="723636" cy="318052"/>
            </a:xfrm>
            <a:prstGeom prst="roundRect">
              <a:avLst>
                <a:gd name="adj" fmla="val 3125"/>
              </a:avLst>
            </a:prstGeom>
            <a:solidFill>
              <a:srgbClr val="0078D4">
                <a:alpha val="1000"/>
              </a:srgbClr>
            </a:solidFill>
            <a:ln w="12700">
              <a:solidFill>
                <a:srgbClr val="0078D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188" name="Title 1">
              <a:extLst>
                <a:ext uri="{FF2B5EF4-FFF2-40B4-BE49-F238E27FC236}">
                  <a16:creationId xmlns:a16="http://schemas.microsoft.com/office/drawing/2014/main" id="{37BBC114-A8D3-4F42-8076-0AF25CE89BEA}"/>
                </a:ext>
              </a:extLst>
            </p:cNvPr>
            <p:cNvSpPr txBox="1">
              <a:spLocks/>
            </p:cNvSpPr>
            <p:nvPr/>
          </p:nvSpPr>
          <p:spPr>
            <a:xfrm>
              <a:off x="9530803" y="3169759"/>
              <a:ext cx="621995"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896182" rtl="0" eaLnBrk="1" fontAlgn="auto" latinLnBrk="0" hangingPunct="1">
                <a:lnSpc>
                  <a:spcPct val="100000"/>
                </a:lnSpc>
                <a:spcBef>
                  <a:spcPct val="0"/>
                </a:spcBef>
                <a:spcAft>
                  <a:spcPts val="0"/>
                </a:spcAft>
                <a:buClrTx/>
                <a:buSzTx/>
                <a:buFontTx/>
                <a:buNone/>
                <a:tabLst/>
                <a:defRPr/>
              </a:pPr>
              <a:r>
                <a:rPr kumimoji="0" lang="en-US" sz="784"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External DNS</a:t>
              </a:r>
            </a:p>
          </p:txBody>
        </p:sp>
      </p:grpSp>
      <p:cxnSp>
        <p:nvCxnSpPr>
          <p:cNvPr id="16" name="Straight Connector 15">
            <a:extLst>
              <a:ext uri="{FF2B5EF4-FFF2-40B4-BE49-F238E27FC236}">
                <a16:creationId xmlns:a16="http://schemas.microsoft.com/office/drawing/2014/main" id="{A8B88FAE-CED7-4412-9EB7-63DED59ACF0A}"/>
              </a:ext>
            </a:extLst>
          </p:cNvPr>
          <p:cNvCxnSpPr/>
          <p:nvPr/>
        </p:nvCxnSpPr>
        <p:spPr>
          <a:xfrm>
            <a:off x="10596379" y="4342318"/>
            <a:ext cx="93726" cy="0"/>
          </a:xfrm>
          <a:prstGeom prst="line">
            <a:avLst/>
          </a:prstGeom>
          <a:ln w="12700">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0" name="Connector: Elbow 179">
            <a:extLst>
              <a:ext uri="{FF2B5EF4-FFF2-40B4-BE49-F238E27FC236}">
                <a16:creationId xmlns:a16="http://schemas.microsoft.com/office/drawing/2014/main" id="{7CAB914A-AB51-44CD-8AEB-54CB0F378BE3}"/>
              </a:ext>
            </a:extLst>
          </p:cNvPr>
          <p:cNvCxnSpPr>
            <a:cxnSpLocks/>
            <a:stCxn id="65" idx="2"/>
          </p:cNvCxnSpPr>
          <p:nvPr/>
        </p:nvCxnSpPr>
        <p:spPr>
          <a:xfrm rot="16200000" flipH="1">
            <a:off x="6476090" y="3029705"/>
            <a:ext cx="1240381" cy="2782811"/>
          </a:xfrm>
          <a:prstGeom prst="bentConnector2">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28" name="Group 227">
            <a:extLst>
              <a:ext uri="{FF2B5EF4-FFF2-40B4-BE49-F238E27FC236}">
                <a16:creationId xmlns:a16="http://schemas.microsoft.com/office/drawing/2014/main" id="{BC948EC0-AD3B-4B0B-98FB-1F1CF648027B}"/>
              </a:ext>
            </a:extLst>
          </p:cNvPr>
          <p:cNvGrpSpPr/>
          <p:nvPr/>
        </p:nvGrpSpPr>
        <p:grpSpPr>
          <a:xfrm>
            <a:off x="6894793" y="4186418"/>
            <a:ext cx="836825" cy="929028"/>
            <a:chOff x="6087792" y="3036990"/>
            <a:chExt cx="853605" cy="947657"/>
          </a:xfrm>
        </p:grpSpPr>
        <p:sp>
          <p:nvSpPr>
            <p:cNvPr id="225" name="Rectangle 224">
              <a:extLst>
                <a:ext uri="{FF2B5EF4-FFF2-40B4-BE49-F238E27FC236}">
                  <a16:creationId xmlns:a16="http://schemas.microsoft.com/office/drawing/2014/main" id="{936A9619-59AE-47B6-99FF-10A562AC2171}"/>
                </a:ext>
              </a:extLst>
            </p:cNvPr>
            <p:cNvSpPr/>
            <p:nvPr/>
          </p:nvSpPr>
          <p:spPr bwMode="auto">
            <a:xfrm>
              <a:off x="6137453" y="3036990"/>
              <a:ext cx="760463" cy="44121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3" name="Group 12">
              <a:extLst>
                <a:ext uri="{FF2B5EF4-FFF2-40B4-BE49-F238E27FC236}">
                  <a16:creationId xmlns:a16="http://schemas.microsoft.com/office/drawing/2014/main" id="{B1D582DB-2FFC-4705-931A-3EB433D6C1B7}"/>
                </a:ext>
              </a:extLst>
            </p:cNvPr>
            <p:cNvGrpSpPr/>
            <p:nvPr/>
          </p:nvGrpSpPr>
          <p:grpSpPr>
            <a:xfrm>
              <a:off x="6087792" y="3081606"/>
              <a:ext cx="853605" cy="903041"/>
              <a:chOff x="5268265" y="1731624"/>
              <a:chExt cx="853605" cy="903041"/>
            </a:xfrm>
          </p:grpSpPr>
          <p:sp>
            <p:nvSpPr>
              <p:cNvPr id="36" name="Title 1">
                <a:extLst>
                  <a:ext uri="{FF2B5EF4-FFF2-40B4-BE49-F238E27FC236}">
                    <a16:creationId xmlns:a16="http://schemas.microsoft.com/office/drawing/2014/main" id="{EB6631E3-F9FF-4087-8CB4-10B448676389}"/>
                  </a:ext>
                </a:extLst>
              </p:cNvPr>
              <p:cNvSpPr txBox="1">
                <a:spLocks/>
              </p:cNvSpPr>
              <p:nvPr/>
            </p:nvSpPr>
            <p:spPr>
              <a:xfrm>
                <a:off x="5268265" y="1731624"/>
                <a:ext cx="853605" cy="307777"/>
              </a:xfrm>
              <a:prstGeom prst="rect">
                <a:avLst/>
              </a:prstGeom>
              <a:solidFill>
                <a:srgbClr val="FFFFFF"/>
              </a:solidFill>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896182"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Active Directory</a:t>
                </a:r>
              </a:p>
            </p:txBody>
          </p:sp>
          <p:grpSp>
            <p:nvGrpSpPr>
              <p:cNvPr id="12" name="Group 11">
                <a:extLst>
                  <a:ext uri="{FF2B5EF4-FFF2-40B4-BE49-F238E27FC236}">
                    <a16:creationId xmlns:a16="http://schemas.microsoft.com/office/drawing/2014/main" id="{7AED0AC2-C3B9-47DA-80B9-E49D1969318A}"/>
                  </a:ext>
                </a:extLst>
              </p:cNvPr>
              <p:cNvGrpSpPr/>
              <p:nvPr/>
            </p:nvGrpSpPr>
            <p:grpSpPr>
              <a:xfrm>
                <a:off x="5420747" y="2086025"/>
                <a:ext cx="548640" cy="548640"/>
                <a:chOff x="5283587" y="2086025"/>
                <a:chExt cx="822960" cy="822960"/>
              </a:xfrm>
            </p:grpSpPr>
            <p:sp>
              <p:nvSpPr>
                <p:cNvPr id="37" name="Rectangle: Rounded Corners 68">
                  <a:extLst>
                    <a:ext uri="{FF2B5EF4-FFF2-40B4-BE49-F238E27FC236}">
                      <a16:creationId xmlns:a16="http://schemas.microsoft.com/office/drawing/2014/main" id="{50E56680-4E2F-4AE5-9E6E-38E5D35B9073}"/>
                    </a:ext>
                  </a:extLst>
                </p:cNvPr>
                <p:cNvSpPr/>
                <p:nvPr/>
              </p:nvSpPr>
              <p:spPr bwMode="auto">
                <a:xfrm>
                  <a:off x="5283587" y="2086025"/>
                  <a:ext cx="822960" cy="822960"/>
                </a:xfrm>
                <a:prstGeom prst="roundRect">
                  <a:avLst>
                    <a:gd name="adj" fmla="val 3125"/>
                  </a:avLst>
                </a:prstGeom>
                <a:solidFill>
                  <a:srgbClr val="FCFDFE"/>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grpSp>
              <p:nvGrpSpPr>
                <p:cNvPr id="38" name="Group 37">
                  <a:extLst>
                    <a:ext uri="{FF2B5EF4-FFF2-40B4-BE49-F238E27FC236}">
                      <a16:creationId xmlns:a16="http://schemas.microsoft.com/office/drawing/2014/main" id="{42ADC77F-6929-42DA-8932-914E5820E1F0}"/>
                    </a:ext>
                  </a:extLst>
                </p:cNvPr>
                <p:cNvGrpSpPr/>
                <p:nvPr/>
              </p:nvGrpSpPr>
              <p:grpSpPr>
                <a:xfrm>
                  <a:off x="5395962" y="2198400"/>
                  <a:ext cx="598210" cy="598210"/>
                  <a:chOff x="8048290" y="2866510"/>
                  <a:chExt cx="390525" cy="390525"/>
                </a:xfrm>
                <a:solidFill>
                  <a:srgbClr val="0078D4"/>
                </a:solidFill>
              </p:grpSpPr>
              <p:sp>
                <p:nvSpPr>
                  <p:cNvPr id="39" name="Freeform: Shape 93">
                    <a:extLst>
                      <a:ext uri="{FF2B5EF4-FFF2-40B4-BE49-F238E27FC236}">
                        <a16:creationId xmlns:a16="http://schemas.microsoft.com/office/drawing/2014/main" id="{EF523F27-1EAE-44B6-A2DA-0AB7D6278A3C}"/>
                      </a:ext>
                    </a:extLst>
                  </p:cNvPr>
                  <p:cNvSpPr/>
                  <p:nvPr/>
                </p:nvSpPr>
                <p:spPr>
                  <a:xfrm>
                    <a:off x="8162966" y="3013461"/>
                    <a:ext cx="76200" cy="133350"/>
                  </a:xfrm>
                  <a:custGeom>
                    <a:avLst/>
                    <a:gdLst>
                      <a:gd name="connsiteX0" fmla="*/ 70961 w 76200"/>
                      <a:gd name="connsiteY0" fmla="*/ 7144 h 133350"/>
                      <a:gd name="connsiteX1" fmla="*/ 7144 w 76200"/>
                      <a:gd name="connsiteY1" fmla="*/ 66199 h 133350"/>
                      <a:gd name="connsiteX2" fmla="*/ 11906 w 76200"/>
                      <a:gd name="connsiteY2" fmla="*/ 81439 h 133350"/>
                      <a:gd name="connsiteX3" fmla="*/ 10954 w 76200"/>
                      <a:gd name="connsiteY3" fmla="*/ 90011 h 133350"/>
                      <a:gd name="connsiteX4" fmla="*/ 76676 w 76200"/>
                      <a:gd name="connsiteY4" fmla="*/ 130016 h 133350"/>
                      <a:gd name="connsiteX5" fmla="*/ 76676 w 76200"/>
                      <a:gd name="connsiteY5" fmla="*/ 14764 h 133350"/>
                      <a:gd name="connsiteX6" fmla="*/ 70961 w 76200"/>
                      <a:gd name="connsiteY6" fmla="*/ 7144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00" h="133350">
                        <a:moveTo>
                          <a:pt x="70961" y="7144"/>
                        </a:moveTo>
                        <a:lnTo>
                          <a:pt x="7144" y="66199"/>
                        </a:lnTo>
                        <a:cubicBezTo>
                          <a:pt x="10001" y="70961"/>
                          <a:pt x="11906" y="76676"/>
                          <a:pt x="11906" y="81439"/>
                        </a:cubicBezTo>
                        <a:cubicBezTo>
                          <a:pt x="11906" y="84296"/>
                          <a:pt x="11906" y="87154"/>
                          <a:pt x="10954" y="90011"/>
                        </a:cubicBezTo>
                        <a:lnTo>
                          <a:pt x="76676" y="130016"/>
                        </a:lnTo>
                        <a:lnTo>
                          <a:pt x="76676" y="14764"/>
                        </a:lnTo>
                        <a:cubicBezTo>
                          <a:pt x="75724" y="14764"/>
                          <a:pt x="71914" y="8096"/>
                          <a:pt x="70961" y="7144"/>
                        </a:cubicBezTo>
                        <a:close/>
                      </a:path>
                    </a:pathLst>
                  </a:custGeom>
                  <a:grp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40" name="Freeform: Shape 108">
                    <a:extLst>
                      <a:ext uri="{FF2B5EF4-FFF2-40B4-BE49-F238E27FC236}">
                        <a16:creationId xmlns:a16="http://schemas.microsoft.com/office/drawing/2014/main" id="{B6DD9063-1FAD-4BF5-ADDE-FD1369C643AE}"/>
                      </a:ext>
                    </a:extLst>
                  </p:cNvPr>
                  <p:cNvSpPr/>
                  <p:nvPr/>
                </p:nvSpPr>
                <p:spPr>
                  <a:xfrm>
                    <a:off x="8247234" y="3012545"/>
                    <a:ext cx="76200" cy="133350"/>
                  </a:xfrm>
                  <a:custGeom>
                    <a:avLst/>
                    <a:gdLst>
                      <a:gd name="connsiteX0" fmla="*/ 19526 w 76200"/>
                      <a:gd name="connsiteY0" fmla="*/ 7144 h 133350"/>
                      <a:gd name="connsiteX1" fmla="*/ 7144 w 76200"/>
                      <a:gd name="connsiteY1" fmla="*/ 16669 h 133350"/>
                      <a:gd name="connsiteX2" fmla="*/ 7144 w 76200"/>
                      <a:gd name="connsiteY2" fmla="*/ 130969 h 133350"/>
                      <a:gd name="connsiteX3" fmla="*/ 72866 w 76200"/>
                      <a:gd name="connsiteY3" fmla="*/ 89059 h 133350"/>
                      <a:gd name="connsiteX4" fmla="*/ 70961 w 76200"/>
                      <a:gd name="connsiteY4" fmla="*/ 82391 h 133350"/>
                      <a:gd name="connsiteX5" fmla="*/ 72866 w 76200"/>
                      <a:gd name="connsiteY5" fmla="*/ 70961 h 133350"/>
                      <a:gd name="connsiteX6" fmla="*/ 19526 w 76200"/>
                      <a:gd name="connsiteY6" fmla="*/ 7144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00" h="133350">
                        <a:moveTo>
                          <a:pt x="19526" y="7144"/>
                        </a:moveTo>
                        <a:cubicBezTo>
                          <a:pt x="18574" y="8096"/>
                          <a:pt x="8096" y="15716"/>
                          <a:pt x="7144" y="16669"/>
                        </a:cubicBezTo>
                        <a:lnTo>
                          <a:pt x="7144" y="130969"/>
                        </a:lnTo>
                        <a:lnTo>
                          <a:pt x="72866" y="89059"/>
                        </a:lnTo>
                        <a:cubicBezTo>
                          <a:pt x="71914" y="86201"/>
                          <a:pt x="70961" y="84296"/>
                          <a:pt x="70961" y="82391"/>
                        </a:cubicBezTo>
                        <a:cubicBezTo>
                          <a:pt x="70961" y="78581"/>
                          <a:pt x="71914" y="74771"/>
                          <a:pt x="72866" y="70961"/>
                        </a:cubicBezTo>
                        <a:lnTo>
                          <a:pt x="19526" y="7144"/>
                        </a:lnTo>
                        <a:close/>
                      </a:path>
                    </a:pathLst>
                  </a:custGeom>
                  <a:grp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41" name="Freeform: Shape 109">
                    <a:extLst>
                      <a:ext uri="{FF2B5EF4-FFF2-40B4-BE49-F238E27FC236}">
                        <a16:creationId xmlns:a16="http://schemas.microsoft.com/office/drawing/2014/main" id="{DF63D68F-AC29-48FF-8C76-CA432F05BF87}"/>
                      </a:ext>
                    </a:extLst>
                  </p:cNvPr>
                  <p:cNvSpPr/>
                  <p:nvPr/>
                </p:nvSpPr>
                <p:spPr>
                  <a:xfrm>
                    <a:off x="8048290" y="2866510"/>
                    <a:ext cx="390525" cy="390525"/>
                  </a:xfrm>
                  <a:custGeom>
                    <a:avLst/>
                    <a:gdLst>
                      <a:gd name="connsiteX0" fmla="*/ 199549 w 390525"/>
                      <a:gd name="connsiteY0" fmla="*/ 7144 h 390525"/>
                      <a:gd name="connsiteX1" fmla="*/ 7144 w 390525"/>
                      <a:gd name="connsiteY1" fmla="*/ 235744 h 390525"/>
                      <a:gd name="connsiteX2" fmla="*/ 198596 w 390525"/>
                      <a:gd name="connsiteY2" fmla="*/ 391954 h 390525"/>
                      <a:gd name="connsiteX3" fmla="*/ 391001 w 390525"/>
                      <a:gd name="connsiteY3" fmla="*/ 236696 h 390525"/>
                      <a:gd name="connsiteX4" fmla="*/ 199549 w 390525"/>
                      <a:gd name="connsiteY4" fmla="*/ 7144 h 390525"/>
                      <a:gd name="connsiteX5" fmla="*/ 301466 w 390525"/>
                      <a:gd name="connsiteY5" fmla="*/ 259556 h 390525"/>
                      <a:gd name="connsiteX6" fmla="*/ 279559 w 390525"/>
                      <a:gd name="connsiteY6" fmla="*/ 250031 h 390525"/>
                      <a:gd name="connsiteX7" fmla="*/ 227171 w 390525"/>
                      <a:gd name="connsiteY7" fmla="*/ 287179 h 390525"/>
                      <a:gd name="connsiteX8" fmla="*/ 231934 w 390525"/>
                      <a:gd name="connsiteY8" fmla="*/ 304324 h 390525"/>
                      <a:gd name="connsiteX9" fmla="*/ 201454 w 390525"/>
                      <a:gd name="connsiteY9" fmla="*/ 334804 h 390525"/>
                      <a:gd name="connsiteX10" fmla="*/ 170974 w 390525"/>
                      <a:gd name="connsiteY10" fmla="*/ 304324 h 390525"/>
                      <a:gd name="connsiteX11" fmla="*/ 178594 w 390525"/>
                      <a:gd name="connsiteY11" fmla="*/ 284321 h 390525"/>
                      <a:gd name="connsiteX12" fmla="*/ 117634 w 390525"/>
                      <a:gd name="connsiteY12" fmla="*/ 251936 h 390525"/>
                      <a:gd name="connsiteX13" fmla="*/ 96679 w 390525"/>
                      <a:gd name="connsiteY13" fmla="*/ 260509 h 390525"/>
                      <a:gd name="connsiteX14" fmla="*/ 66199 w 390525"/>
                      <a:gd name="connsiteY14" fmla="*/ 230029 h 390525"/>
                      <a:gd name="connsiteX15" fmla="*/ 96679 w 390525"/>
                      <a:gd name="connsiteY15" fmla="*/ 199549 h 390525"/>
                      <a:gd name="connsiteX16" fmla="*/ 110966 w 390525"/>
                      <a:gd name="connsiteY16" fmla="*/ 203359 h 390525"/>
                      <a:gd name="connsiteX17" fmla="*/ 174784 w 390525"/>
                      <a:gd name="connsiteY17" fmla="*/ 144304 h 390525"/>
                      <a:gd name="connsiteX18" fmla="*/ 168116 w 390525"/>
                      <a:gd name="connsiteY18" fmla="*/ 124301 h 390525"/>
                      <a:gd name="connsiteX19" fmla="*/ 202406 w 390525"/>
                      <a:gd name="connsiteY19" fmla="*/ 90964 h 390525"/>
                      <a:gd name="connsiteX20" fmla="*/ 236696 w 390525"/>
                      <a:gd name="connsiteY20" fmla="*/ 124301 h 390525"/>
                      <a:gd name="connsiteX21" fmla="*/ 230981 w 390525"/>
                      <a:gd name="connsiteY21" fmla="*/ 142399 h 390525"/>
                      <a:gd name="connsiteX22" fmla="*/ 285274 w 390525"/>
                      <a:gd name="connsiteY22" fmla="*/ 206216 h 390525"/>
                      <a:gd name="connsiteX23" fmla="*/ 303371 w 390525"/>
                      <a:gd name="connsiteY23" fmla="*/ 200501 h 390525"/>
                      <a:gd name="connsiteX24" fmla="*/ 333851 w 390525"/>
                      <a:gd name="connsiteY24" fmla="*/ 230981 h 390525"/>
                      <a:gd name="connsiteX25" fmla="*/ 301466 w 390525"/>
                      <a:gd name="connsiteY25" fmla="*/ 259556 h 39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90525" h="390525">
                        <a:moveTo>
                          <a:pt x="199549" y="7144"/>
                        </a:moveTo>
                        <a:lnTo>
                          <a:pt x="7144" y="235744"/>
                        </a:lnTo>
                        <a:lnTo>
                          <a:pt x="198596" y="391954"/>
                        </a:lnTo>
                        <a:lnTo>
                          <a:pt x="391001" y="236696"/>
                        </a:lnTo>
                        <a:lnTo>
                          <a:pt x="199549" y="7144"/>
                        </a:lnTo>
                        <a:close/>
                        <a:moveTo>
                          <a:pt x="301466" y="259556"/>
                        </a:moveTo>
                        <a:cubicBezTo>
                          <a:pt x="292894" y="259556"/>
                          <a:pt x="285274" y="255746"/>
                          <a:pt x="279559" y="250031"/>
                        </a:cubicBezTo>
                        <a:lnTo>
                          <a:pt x="227171" y="287179"/>
                        </a:lnTo>
                        <a:cubicBezTo>
                          <a:pt x="230981" y="291941"/>
                          <a:pt x="231934" y="297656"/>
                          <a:pt x="231934" y="304324"/>
                        </a:cubicBezTo>
                        <a:cubicBezTo>
                          <a:pt x="231934" y="321469"/>
                          <a:pt x="217646" y="334804"/>
                          <a:pt x="201454" y="334804"/>
                        </a:cubicBezTo>
                        <a:cubicBezTo>
                          <a:pt x="184309" y="334804"/>
                          <a:pt x="170974" y="321469"/>
                          <a:pt x="170974" y="304324"/>
                        </a:cubicBezTo>
                        <a:cubicBezTo>
                          <a:pt x="170974" y="296704"/>
                          <a:pt x="173831" y="290036"/>
                          <a:pt x="178594" y="284321"/>
                        </a:cubicBezTo>
                        <a:lnTo>
                          <a:pt x="117634" y="251936"/>
                        </a:lnTo>
                        <a:cubicBezTo>
                          <a:pt x="111919" y="257651"/>
                          <a:pt x="104299" y="260509"/>
                          <a:pt x="96679" y="260509"/>
                        </a:cubicBezTo>
                        <a:cubicBezTo>
                          <a:pt x="79534" y="260509"/>
                          <a:pt x="66199" y="247174"/>
                          <a:pt x="66199" y="230029"/>
                        </a:cubicBezTo>
                        <a:cubicBezTo>
                          <a:pt x="66199" y="212884"/>
                          <a:pt x="80486" y="199549"/>
                          <a:pt x="96679" y="199549"/>
                        </a:cubicBezTo>
                        <a:cubicBezTo>
                          <a:pt x="101441" y="199549"/>
                          <a:pt x="106204" y="200501"/>
                          <a:pt x="110966" y="203359"/>
                        </a:cubicBezTo>
                        <a:lnTo>
                          <a:pt x="174784" y="144304"/>
                        </a:lnTo>
                        <a:cubicBezTo>
                          <a:pt x="170021" y="138589"/>
                          <a:pt x="168116" y="130969"/>
                          <a:pt x="168116" y="124301"/>
                        </a:cubicBezTo>
                        <a:cubicBezTo>
                          <a:pt x="168116" y="105251"/>
                          <a:pt x="183356" y="90964"/>
                          <a:pt x="202406" y="90964"/>
                        </a:cubicBezTo>
                        <a:cubicBezTo>
                          <a:pt x="221456" y="90964"/>
                          <a:pt x="236696" y="106204"/>
                          <a:pt x="236696" y="124301"/>
                        </a:cubicBezTo>
                        <a:cubicBezTo>
                          <a:pt x="236696" y="130969"/>
                          <a:pt x="234791" y="136684"/>
                          <a:pt x="230981" y="142399"/>
                        </a:cubicBezTo>
                        <a:lnTo>
                          <a:pt x="285274" y="206216"/>
                        </a:lnTo>
                        <a:cubicBezTo>
                          <a:pt x="290036" y="202406"/>
                          <a:pt x="296704" y="200501"/>
                          <a:pt x="303371" y="200501"/>
                        </a:cubicBezTo>
                        <a:cubicBezTo>
                          <a:pt x="320516" y="200501"/>
                          <a:pt x="333851" y="213836"/>
                          <a:pt x="333851" y="230981"/>
                        </a:cubicBezTo>
                        <a:cubicBezTo>
                          <a:pt x="331946" y="245269"/>
                          <a:pt x="317659" y="259556"/>
                          <a:pt x="301466" y="259556"/>
                        </a:cubicBezTo>
                        <a:close/>
                      </a:path>
                    </a:pathLst>
                  </a:custGeom>
                  <a:grp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grpSp>
      </p:grpSp>
      <p:sp>
        <p:nvSpPr>
          <p:cNvPr id="160" name="Freeform: Shape 159">
            <a:extLst>
              <a:ext uri="{FF2B5EF4-FFF2-40B4-BE49-F238E27FC236}">
                <a16:creationId xmlns:a16="http://schemas.microsoft.com/office/drawing/2014/main" id="{E9FFD730-C658-4D1B-B012-96BF91375AF9}"/>
              </a:ext>
            </a:extLst>
          </p:cNvPr>
          <p:cNvSpPr/>
          <p:nvPr/>
        </p:nvSpPr>
        <p:spPr>
          <a:xfrm>
            <a:off x="10515910" y="5165707"/>
            <a:ext cx="182143" cy="199613"/>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61" name="Freeform: Shape 160">
            <a:extLst>
              <a:ext uri="{FF2B5EF4-FFF2-40B4-BE49-F238E27FC236}">
                <a16:creationId xmlns:a16="http://schemas.microsoft.com/office/drawing/2014/main" id="{2E7F73B0-8239-4E33-BD24-D0488CE1934E}"/>
              </a:ext>
            </a:extLst>
          </p:cNvPr>
          <p:cNvSpPr/>
          <p:nvPr/>
        </p:nvSpPr>
        <p:spPr>
          <a:xfrm>
            <a:off x="10515910" y="5431831"/>
            <a:ext cx="182143" cy="199613"/>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62" name="Freeform: Shape 161">
            <a:extLst>
              <a:ext uri="{FF2B5EF4-FFF2-40B4-BE49-F238E27FC236}">
                <a16:creationId xmlns:a16="http://schemas.microsoft.com/office/drawing/2014/main" id="{7AD85FB5-890B-4D86-9B59-817C95AF7E34}"/>
              </a:ext>
            </a:extLst>
          </p:cNvPr>
          <p:cNvSpPr/>
          <p:nvPr/>
        </p:nvSpPr>
        <p:spPr>
          <a:xfrm>
            <a:off x="10771393" y="5165707"/>
            <a:ext cx="182143" cy="199613"/>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64" name="Freeform: Shape 163">
            <a:extLst>
              <a:ext uri="{FF2B5EF4-FFF2-40B4-BE49-F238E27FC236}">
                <a16:creationId xmlns:a16="http://schemas.microsoft.com/office/drawing/2014/main" id="{946C875B-33CC-48CA-8324-47026C4DA162}"/>
              </a:ext>
            </a:extLst>
          </p:cNvPr>
          <p:cNvSpPr/>
          <p:nvPr/>
        </p:nvSpPr>
        <p:spPr>
          <a:xfrm>
            <a:off x="10771393" y="5431831"/>
            <a:ext cx="182143" cy="199613"/>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81424009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3"/>
                                        </p:tgtEl>
                                        <p:attrNameLst>
                                          <p:attrName>style.visibility</p:attrName>
                                        </p:attrNameLst>
                                      </p:cBhvr>
                                      <p:to>
                                        <p:strVal val="visible"/>
                                      </p:to>
                                    </p:set>
                                    <p:animEffect transition="in" filter="fade">
                                      <p:cBhvr>
                                        <p:cTn id="7" dur="500"/>
                                        <p:tgtEl>
                                          <p:spTgt spid="6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91"/>
                                        </p:tgtEl>
                                        <p:attrNameLst>
                                          <p:attrName>style.visibility</p:attrName>
                                        </p:attrNameLst>
                                      </p:cBhvr>
                                      <p:to>
                                        <p:strVal val="visible"/>
                                      </p:to>
                                    </p:set>
                                    <p:animEffect transition="in" filter="fade">
                                      <p:cBhvr>
                                        <p:cTn id="11" dur="500"/>
                                        <p:tgtEl>
                                          <p:spTgt spid="291"/>
                                        </p:tgtEl>
                                      </p:cBhvr>
                                    </p:animEffect>
                                  </p:childTnLst>
                                </p:cTn>
                              </p:par>
                              <p:par>
                                <p:cTn id="12" presetID="10" presetClass="entr" presetSubtype="0" fill="hold" nodeType="withEffect">
                                  <p:stCondLst>
                                    <p:cond delay="0"/>
                                  </p:stCondLst>
                                  <p:childTnLst>
                                    <p:set>
                                      <p:cBhvr>
                                        <p:cTn id="13" dur="1" fill="hold">
                                          <p:stCondLst>
                                            <p:cond delay="0"/>
                                          </p:stCondLst>
                                        </p:cTn>
                                        <p:tgtEl>
                                          <p:spTgt spid="158"/>
                                        </p:tgtEl>
                                        <p:attrNameLst>
                                          <p:attrName>style.visibility</p:attrName>
                                        </p:attrNameLst>
                                      </p:cBhvr>
                                      <p:to>
                                        <p:strVal val="visible"/>
                                      </p:to>
                                    </p:set>
                                    <p:animEffect transition="in" filter="fade">
                                      <p:cBhvr>
                                        <p:cTn id="14" dur="500"/>
                                        <p:tgtEl>
                                          <p:spTgt spid="158"/>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228"/>
                                        </p:tgtEl>
                                        <p:attrNameLst>
                                          <p:attrName>style.visibility</p:attrName>
                                        </p:attrNameLst>
                                      </p:cBhvr>
                                      <p:to>
                                        <p:strVal val="visible"/>
                                      </p:to>
                                    </p:set>
                                    <p:animEffect transition="in" filter="fade">
                                      <p:cBhvr>
                                        <p:cTn id="19" dur="500"/>
                                        <p:tgtEl>
                                          <p:spTgt spid="22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par>
                          <p:cTn id="23" fill="hold">
                            <p:stCondLst>
                              <p:cond delay="500"/>
                            </p:stCondLst>
                            <p:childTnLst>
                              <p:par>
                                <p:cTn id="24" presetID="10" presetClass="entr" presetSubtype="0" fill="hold" nodeType="afterEffect">
                                  <p:stCondLst>
                                    <p:cond delay="0"/>
                                  </p:stCondLst>
                                  <p:childTnLst>
                                    <p:set>
                                      <p:cBhvr>
                                        <p:cTn id="25" dur="1" fill="hold">
                                          <p:stCondLst>
                                            <p:cond delay="0"/>
                                          </p:stCondLst>
                                        </p:cTn>
                                        <p:tgtEl>
                                          <p:spTgt spid="180"/>
                                        </p:tgtEl>
                                        <p:attrNameLst>
                                          <p:attrName>style.visibility</p:attrName>
                                        </p:attrNameLst>
                                      </p:cBhvr>
                                      <p:to>
                                        <p:strVal val="visible"/>
                                      </p:to>
                                    </p:set>
                                    <p:animEffect transition="in" filter="fade">
                                      <p:cBhvr>
                                        <p:cTn id="26" dur="500"/>
                                        <p:tgtEl>
                                          <p:spTgt spid="180"/>
                                        </p:tgtEl>
                                      </p:cBhvr>
                                    </p:animEffect>
                                  </p:childTnLst>
                                </p:cTn>
                              </p:par>
                              <p:par>
                                <p:cTn id="27" presetID="10" presetClass="entr" presetSubtype="0" fill="hold" nodeType="withEffect">
                                  <p:stCondLst>
                                    <p:cond delay="0"/>
                                  </p:stCondLst>
                                  <p:childTnLst>
                                    <p:set>
                                      <p:cBhvr>
                                        <p:cTn id="28" dur="1" fill="hold">
                                          <p:stCondLst>
                                            <p:cond delay="0"/>
                                          </p:stCondLst>
                                        </p:cTn>
                                        <p:tgtEl>
                                          <p:spTgt spid="21"/>
                                        </p:tgtEl>
                                        <p:attrNameLst>
                                          <p:attrName>style.visibility</p:attrName>
                                        </p:attrNameLst>
                                      </p:cBhvr>
                                      <p:to>
                                        <p:strVal val="visible"/>
                                      </p:to>
                                    </p:set>
                                    <p:animEffect transition="in" filter="fade">
                                      <p:cBhvr>
                                        <p:cTn id="29" dur="500"/>
                                        <p:tgtEl>
                                          <p:spTgt spid="21"/>
                                        </p:tgtEl>
                                      </p:cBhvr>
                                    </p:animEffect>
                                  </p:childTnLst>
                                </p:cTn>
                              </p:par>
                            </p:childTnLst>
                          </p:cTn>
                        </p:par>
                        <p:par>
                          <p:cTn id="30" fill="hold">
                            <p:stCondLst>
                              <p:cond delay="1000"/>
                            </p:stCondLst>
                            <p:childTnLst>
                              <p:par>
                                <p:cTn id="31" presetID="53" presetClass="entr" presetSubtype="16" fill="hold" nodeType="afterEffect">
                                  <p:stCondLst>
                                    <p:cond delay="0"/>
                                  </p:stCondLst>
                                  <p:childTnLst>
                                    <p:set>
                                      <p:cBhvr>
                                        <p:cTn id="32" dur="1" fill="hold">
                                          <p:stCondLst>
                                            <p:cond delay="0"/>
                                          </p:stCondLst>
                                        </p:cTn>
                                        <p:tgtEl>
                                          <p:spTgt spid="304"/>
                                        </p:tgtEl>
                                        <p:attrNameLst>
                                          <p:attrName>style.visibility</p:attrName>
                                        </p:attrNameLst>
                                      </p:cBhvr>
                                      <p:to>
                                        <p:strVal val="visible"/>
                                      </p:to>
                                    </p:set>
                                    <p:anim calcmode="lin" valueType="num">
                                      <p:cBhvr>
                                        <p:cTn id="33" dur="500" fill="hold"/>
                                        <p:tgtEl>
                                          <p:spTgt spid="304"/>
                                        </p:tgtEl>
                                        <p:attrNameLst>
                                          <p:attrName>ppt_w</p:attrName>
                                        </p:attrNameLst>
                                      </p:cBhvr>
                                      <p:tavLst>
                                        <p:tav tm="0">
                                          <p:val>
                                            <p:fltVal val="0"/>
                                          </p:val>
                                        </p:tav>
                                        <p:tav tm="100000">
                                          <p:val>
                                            <p:strVal val="#ppt_w"/>
                                          </p:val>
                                        </p:tav>
                                      </p:tavLst>
                                    </p:anim>
                                    <p:anim calcmode="lin" valueType="num">
                                      <p:cBhvr>
                                        <p:cTn id="34" dur="500" fill="hold"/>
                                        <p:tgtEl>
                                          <p:spTgt spid="304"/>
                                        </p:tgtEl>
                                        <p:attrNameLst>
                                          <p:attrName>ppt_h</p:attrName>
                                        </p:attrNameLst>
                                      </p:cBhvr>
                                      <p:tavLst>
                                        <p:tav tm="0">
                                          <p:val>
                                            <p:fltVal val="0"/>
                                          </p:val>
                                        </p:tav>
                                        <p:tav tm="100000">
                                          <p:val>
                                            <p:strVal val="#ppt_h"/>
                                          </p:val>
                                        </p:tav>
                                      </p:tavLst>
                                    </p:anim>
                                    <p:animEffect transition="in" filter="fade">
                                      <p:cBhvr>
                                        <p:cTn id="35" dur="500"/>
                                        <p:tgtEl>
                                          <p:spTgt spid="304"/>
                                        </p:tgtEl>
                                      </p:cBhvr>
                                    </p:animEffect>
                                  </p:childTnLst>
                                </p:cTn>
                              </p:par>
                            </p:childTnLst>
                          </p:cTn>
                        </p:par>
                        <p:par>
                          <p:cTn id="36" fill="hold">
                            <p:stCondLst>
                              <p:cond delay="1500"/>
                            </p:stCondLst>
                            <p:childTnLst>
                              <p:par>
                                <p:cTn id="37" presetID="10" presetClass="entr" presetSubtype="0" fill="hold" nodeType="afterEffect">
                                  <p:stCondLst>
                                    <p:cond delay="0"/>
                                  </p:stCondLst>
                                  <p:childTnLst>
                                    <p:set>
                                      <p:cBhvr>
                                        <p:cTn id="38" dur="1" fill="hold">
                                          <p:stCondLst>
                                            <p:cond delay="0"/>
                                          </p:stCondLst>
                                        </p:cTn>
                                        <p:tgtEl>
                                          <p:spTgt spid="296"/>
                                        </p:tgtEl>
                                        <p:attrNameLst>
                                          <p:attrName>style.visibility</p:attrName>
                                        </p:attrNameLst>
                                      </p:cBhvr>
                                      <p:to>
                                        <p:strVal val="visible"/>
                                      </p:to>
                                    </p:set>
                                    <p:animEffect transition="in" filter="fade">
                                      <p:cBhvr>
                                        <p:cTn id="39" dur="500"/>
                                        <p:tgtEl>
                                          <p:spTgt spid="296"/>
                                        </p:tgtEl>
                                      </p:cBhvr>
                                    </p:animEffect>
                                  </p:childTnLst>
                                </p:cTn>
                              </p:par>
                              <p:par>
                                <p:cTn id="40" presetID="10" presetClass="entr" presetSubtype="0" fill="hold" nodeType="withEffect">
                                  <p:stCondLst>
                                    <p:cond delay="0"/>
                                  </p:stCondLst>
                                  <p:childTnLst>
                                    <p:set>
                                      <p:cBhvr>
                                        <p:cTn id="41" dur="1" fill="hold">
                                          <p:stCondLst>
                                            <p:cond delay="0"/>
                                          </p:stCondLst>
                                        </p:cTn>
                                        <p:tgtEl>
                                          <p:spTgt spid="297"/>
                                        </p:tgtEl>
                                        <p:attrNameLst>
                                          <p:attrName>style.visibility</p:attrName>
                                        </p:attrNameLst>
                                      </p:cBhvr>
                                      <p:to>
                                        <p:strVal val="visible"/>
                                      </p:to>
                                    </p:set>
                                    <p:animEffect transition="in" filter="fade">
                                      <p:cBhvr>
                                        <p:cTn id="42" dur="500"/>
                                        <p:tgtEl>
                                          <p:spTgt spid="297"/>
                                        </p:tgtEl>
                                      </p:cBhvr>
                                    </p:animEffect>
                                  </p:childTnLst>
                                </p:cTn>
                              </p:par>
                            </p:childTnLst>
                          </p:cTn>
                        </p:par>
                        <p:par>
                          <p:cTn id="43" fill="hold">
                            <p:stCondLst>
                              <p:cond delay="2000"/>
                            </p:stCondLst>
                            <p:childTnLst>
                              <p:par>
                                <p:cTn id="44" presetID="10" presetClass="entr" presetSubtype="0" fill="hold" nodeType="afterEffect">
                                  <p:stCondLst>
                                    <p:cond delay="0"/>
                                  </p:stCondLst>
                                  <p:childTnLst>
                                    <p:set>
                                      <p:cBhvr>
                                        <p:cTn id="45" dur="1" fill="hold">
                                          <p:stCondLst>
                                            <p:cond delay="0"/>
                                          </p:stCondLst>
                                        </p:cTn>
                                        <p:tgtEl>
                                          <p:spTgt spid="194"/>
                                        </p:tgtEl>
                                        <p:attrNameLst>
                                          <p:attrName>style.visibility</p:attrName>
                                        </p:attrNameLst>
                                      </p:cBhvr>
                                      <p:to>
                                        <p:strVal val="visible"/>
                                      </p:to>
                                    </p:set>
                                    <p:animEffect transition="in" filter="fade">
                                      <p:cBhvr>
                                        <p:cTn id="46" dur="500"/>
                                        <p:tgtEl>
                                          <p:spTgt spid="194"/>
                                        </p:tgtEl>
                                      </p:cBhvr>
                                    </p:animEffect>
                                  </p:childTnLst>
                                </p:cTn>
                              </p:par>
                              <p:par>
                                <p:cTn id="47" presetID="10" presetClass="entr" presetSubtype="0" fill="hold" nodeType="withEffect">
                                  <p:stCondLst>
                                    <p:cond delay="0"/>
                                  </p:stCondLst>
                                  <p:childTnLst>
                                    <p:set>
                                      <p:cBhvr>
                                        <p:cTn id="48" dur="1" fill="hold">
                                          <p:stCondLst>
                                            <p:cond delay="0"/>
                                          </p:stCondLst>
                                        </p:cTn>
                                        <p:tgtEl>
                                          <p:spTgt spid="195"/>
                                        </p:tgtEl>
                                        <p:attrNameLst>
                                          <p:attrName>style.visibility</p:attrName>
                                        </p:attrNameLst>
                                      </p:cBhvr>
                                      <p:to>
                                        <p:strVal val="visible"/>
                                      </p:to>
                                    </p:set>
                                    <p:animEffect transition="in" filter="fade">
                                      <p:cBhvr>
                                        <p:cTn id="49" dur="500"/>
                                        <p:tgtEl>
                                          <p:spTgt spid="195"/>
                                        </p:tgtEl>
                                      </p:cBhvr>
                                    </p:animEffect>
                                  </p:childTnLst>
                                </p:cTn>
                              </p:par>
                            </p:childTnLst>
                          </p:cTn>
                        </p:par>
                        <p:par>
                          <p:cTn id="50" fill="hold">
                            <p:stCondLst>
                              <p:cond delay="2500"/>
                            </p:stCondLst>
                            <p:childTnLst>
                              <p:par>
                                <p:cTn id="51" presetID="10" presetClass="entr" presetSubtype="0" fill="hold" nodeType="afterEffect">
                                  <p:stCondLst>
                                    <p:cond delay="0"/>
                                  </p:stCondLst>
                                  <p:childTnLst>
                                    <p:set>
                                      <p:cBhvr>
                                        <p:cTn id="52" dur="1" fill="hold">
                                          <p:stCondLst>
                                            <p:cond delay="0"/>
                                          </p:stCondLst>
                                        </p:cTn>
                                        <p:tgtEl>
                                          <p:spTgt spid="301"/>
                                        </p:tgtEl>
                                        <p:attrNameLst>
                                          <p:attrName>style.visibility</p:attrName>
                                        </p:attrNameLst>
                                      </p:cBhvr>
                                      <p:to>
                                        <p:strVal val="visible"/>
                                      </p:to>
                                    </p:set>
                                    <p:animEffect transition="in" filter="fade">
                                      <p:cBhvr>
                                        <p:cTn id="53" dur="500"/>
                                        <p:tgtEl>
                                          <p:spTgt spid="301"/>
                                        </p:tgtEl>
                                      </p:cBhvr>
                                    </p:animEffect>
                                  </p:childTnLst>
                                </p:cTn>
                              </p:par>
                            </p:childTnLst>
                          </p:cTn>
                        </p:par>
                        <p:par>
                          <p:cTn id="54" fill="hold">
                            <p:stCondLst>
                              <p:cond delay="3000"/>
                            </p:stCondLst>
                            <p:childTnLst>
                              <p:par>
                                <p:cTn id="55" presetID="10" presetClass="entr" presetSubtype="0" fill="hold" nodeType="afterEffect">
                                  <p:stCondLst>
                                    <p:cond delay="0"/>
                                  </p:stCondLst>
                                  <p:childTnLst>
                                    <p:set>
                                      <p:cBhvr>
                                        <p:cTn id="56" dur="1" fill="hold">
                                          <p:stCondLst>
                                            <p:cond delay="0"/>
                                          </p:stCondLst>
                                        </p:cTn>
                                        <p:tgtEl>
                                          <p:spTgt spid="23"/>
                                        </p:tgtEl>
                                        <p:attrNameLst>
                                          <p:attrName>style.visibility</p:attrName>
                                        </p:attrNameLst>
                                      </p:cBhvr>
                                      <p:to>
                                        <p:strVal val="visible"/>
                                      </p:to>
                                    </p:set>
                                    <p:animEffect transition="in" filter="fade">
                                      <p:cBhvr>
                                        <p:cTn id="57" dur="500"/>
                                        <p:tgtEl>
                                          <p:spTgt spid="23"/>
                                        </p:tgtEl>
                                      </p:cBhvr>
                                    </p:animEffect>
                                  </p:childTnLst>
                                </p:cTn>
                              </p:par>
                              <p:par>
                                <p:cTn id="58" presetID="10" presetClass="entr" presetSubtype="0" fill="hold" nodeType="withEffect">
                                  <p:stCondLst>
                                    <p:cond delay="0"/>
                                  </p:stCondLst>
                                  <p:childTnLst>
                                    <p:set>
                                      <p:cBhvr>
                                        <p:cTn id="59" dur="1" fill="hold">
                                          <p:stCondLst>
                                            <p:cond delay="0"/>
                                          </p:stCondLst>
                                        </p:cTn>
                                        <p:tgtEl>
                                          <p:spTgt spid="22"/>
                                        </p:tgtEl>
                                        <p:attrNameLst>
                                          <p:attrName>style.visibility</p:attrName>
                                        </p:attrNameLst>
                                      </p:cBhvr>
                                      <p:to>
                                        <p:strVal val="visible"/>
                                      </p:to>
                                    </p:set>
                                    <p:animEffect transition="in" filter="fade">
                                      <p:cBhvr>
                                        <p:cTn id="60" dur="500"/>
                                        <p:tgtEl>
                                          <p:spTgt spid="22"/>
                                        </p:tgtEl>
                                      </p:cBhvr>
                                    </p:animEffect>
                                  </p:childTnLst>
                                </p:cTn>
                              </p:par>
                            </p:childTnLst>
                          </p:cTn>
                        </p:par>
                        <p:par>
                          <p:cTn id="61" fill="hold">
                            <p:stCondLst>
                              <p:cond delay="3500"/>
                            </p:stCondLst>
                            <p:childTnLst>
                              <p:par>
                                <p:cTn id="62" presetID="10" presetClass="entr" presetSubtype="0" fill="hold" nodeType="afterEffect">
                                  <p:stCondLst>
                                    <p:cond delay="0"/>
                                  </p:stCondLst>
                                  <p:childTnLst>
                                    <p:set>
                                      <p:cBhvr>
                                        <p:cTn id="63" dur="1" fill="hold">
                                          <p:stCondLst>
                                            <p:cond delay="0"/>
                                          </p:stCondLst>
                                        </p:cTn>
                                        <p:tgtEl>
                                          <p:spTgt spid="172"/>
                                        </p:tgtEl>
                                        <p:attrNameLst>
                                          <p:attrName>style.visibility</p:attrName>
                                        </p:attrNameLst>
                                      </p:cBhvr>
                                      <p:to>
                                        <p:strVal val="visible"/>
                                      </p:to>
                                    </p:set>
                                    <p:animEffect transition="in" filter="fade">
                                      <p:cBhvr>
                                        <p:cTn id="64" dur="500"/>
                                        <p:tgtEl>
                                          <p:spTgt spid="172"/>
                                        </p:tgtEl>
                                      </p:cBhvr>
                                    </p:animEffect>
                                  </p:childTnLst>
                                </p:cTn>
                              </p:par>
                              <p:par>
                                <p:cTn id="65" presetID="10" presetClass="entr" presetSubtype="0" fill="hold" nodeType="withEffect">
                                  <p:stCondLst>
                                    <p:cond delay="0"/>
                                  </p:stCondLst>
                                  <p:childTnLst>
                                    <p:set>
                                      <p:cBhvr>
                                        <p:cTn id="66" dur="1" fill="hold">
                                          <p:stCondLst>
                                            <p:cond delay="0"/>
                                          </p:stCondLst>
                                        </p:cTn>
                                        <p:tgtEl>
                                          <p:spTgt spid="16"/>
                                        </p:tgtEl>
                                        <p:attrNameLst>
                                          <p:attrName>style.visibility</p:attrName>
                                        </p:attrNameLst>
                                      </p:cBhvr>
                                      <p:to>
                                        <p:strVal val="visible"/>
                                      </p:to>
                                    </p:set>
                                    <p:animEffect transition="in" filter="fade">
                                      <p:cBhvr>
                                        <p:cTn id="67" dur="500"/>
                                        <p:tgtEl>
                                          <p:spTgt spid="16"/>
                                        </p:tgtEl>
                                      </p:cBhvr>
                                    </p:animEffect>
                                  </p:childTnLst>
                                </p:cTn>
                              </p:par>
                            </p:childTnLst>
                          </p:cTn>
                        </p:par>
                        <p:par>
                          <p:cTn id="68" fill="hold">
                            <p:stCondLst>
                              <p:cond delay="4000"/>
                            </p:stCondLst>
                            <p:childTnLst>
                              <p:par>
                                <p:cTn id="69" presetID="10" presetClass="entr" presetSubtype="0" fill="hold" nodeType="afterEffect">
                                  <p:stCondLst>
                                    <p:cond delay="0"/>
                                  </p:stCondLst>
                                  <p:childTnLst>
                                    <p:set>
                                      <p:cBhvr>
                                        <p:cTn id="70" dur="1" fill="hold">
                                          <p:stCondLst>
                                            <p:cond delay="0"/>
                                          </p:stCondLst>
                                        </p:cTn>
                                        <p:tgtEl>
                                          <p:spTgt spid="157"/>
                                        </p:tgtEl>
                                        <p:attrNameLst>
                                          <p:attrName>style.visibility</p:attrName>
                                        </p:attrNameLst>
                                      </p:cBhvr>
                                      <p:to>
                                        <p:strVal val="visible"/>
                                      </p:to>
                                    </p:set>
                                    <p:animEffect transition="in" filter="fade">
                                      <p:cBhvr>
                                        <p:cTn id="71" dur="500"/>
                                        <p:tgtEl>
                                          <p:spTgt spid="157"/>
                                        </p:tgtEl>
                                      </p:cBhvr>
                                    </p:animEffect>
                                  </p:childTnLst>
                                </p:cTn>
                              </p:par>
                              <p:par>
                                <p:cTn id="72" presetID="10" presetClass="entr" presetSubtype="0" fill="hold" nodeType="withEffect">
                                  <p:stCondLst>
                                    <p:cond delay="0"/>
                                  </p:stCondLst>
                                  <p:childTnLst>
                                    <p:set>
                                      <p:cBhvr>
                                        <p:cTn id="73" dur="1" fill="hold">
                                          <p:stCondLst>
                                            <p:cond delay="0"/>
                                          </p:stCondLst>
                                        </p:cTn>
                                        <p:tgtEl>
                                          <p:spTgt spid="159"/>
                                        </p:tgtEl>
                                        <p:attrNameLst>
                                          <p:attrName>style.visibility</p:attrName>
                                        </p:attrNameLst>
                                      </p:cBhvr>
                                      <p:to>
                                        <p:strVal val="visible"/>
                                      </p:to>
                                    </p:set>
                                    <p:animEffect transition="in" filter="fade">
                                      <p:cBhvr>
                                        <p:cTn id="74" dur="500"/>
                                        <p:tgtEl>
                                          <p:spTgt spid="159"/>
                                        </p:tgtEl>
                                      </p:cBhvr>
                                    </p:animEffect>
                                  </p:childTnLst>
                                </p:cTn>
                              </p:par>
                            </p:childTnLst>
                          </p:cTn>
                        </p:par>
                        <p:par>
                          <p:cTn id="75" fill="hold">
                            <p:stCondLst>
                              <p:cond delay="4500"/>
                            </p:stCondLst>
                            <p:childTnLst>
                              <p:par>
                                <p:cTn id="76" presetID="10" presetClass="entr" presetSubtype="0" fill="hold" nodeType="afterEffect">
                                  <p:stCondLst>
                                    <p:cond delay="0"/>
                                  </p:stCondLst>
                                  <p:childTnLst>
                                    <p:set>
                                      <p:cBhvr>
                                        <p:cTn id="77" dur="1" fill="hold">
                                          <p:stCondLst>
                                            <p:cond delay="0"/>
                                          </p:stCondLst>
                                        </p:cTn>
                                        <p:tgtEl>
                                          <p:spTgt spid="306"/>
                                        </p:tgtEl>
                                        <p:attrNameLst>
                                          <p:attrName>style.visibility</p:attrName>
                                        </p:attrNameLst>
                                      </p:cBhvr>
                                      <p:to>
                                        <p:strVal val="visible"/>
                                      </p:to>
                                    </p:set>
                                    <p:animEffect transition="in" filter="fade">
                                      <p:cBhvr>
                                        <p:cTn id="78" dur="500"/>
                                        <p:tgtEl>
                                          <p:spTgt spid="306"/>
                                        </p:tgtEl>
                                      </p:cBhvr>
                                    </p:animEffect>
                                  </p:childTnLst>
                                </p:cTn>
                              </p:par>
                              <p:par>
                                <p:cTn id="79" presetID="10" presetClass="entr" presetSubtype="0" fill="hold" nodeType="withEffect">
                                  <p:stCondLst>
                                    <p:cond delay="0"/>
                                  </p:stCondLst>
                                  <p:childTnLst>
                                    <p:set>
                                      <p:cBhvr>
                                        <p:cTn id="80" dur="1" fill="hold">
                                          <p:stCondLst>
                                            <p:cond delay="0"/>
                                          </p:stCondLst>
                                        </p:cTn>
                                        <p:tgtEl>
                                          <p:spTgt spid="305"/>
                                        </p:tgtEl>
                                        <p:attrNameLst>
                                          <p:attrName>style.visibility</p:attrName>
                                        </p:attrNameLst>
                                      </p:cBhvr>
                                      <p:to>
                                        <p:strVal val="visible"/>
                                      </p:to>
                                    </p:set>
                                    <p:animEffect transition="in" filter="fade">
                                      <p:cBhvr>
                                        <p:cTn id="81" dur="500"/>
                                        <p:tgtEl>
                                          <p:spTgt spid="305"/>
                                        </p:tgtEl>
                                      </p:cBhvr>
                                    </p:animEffect>
                                  </p:childTnLst>
                                </p:cTn>
                              </p:par>
                            </p:childTnLst>
                          </p:cTn>
                        </p:par>
                        <p:par>
                          <p:cTn id="82" fill="hold">
                            <p:stCondLst>
                              <p:cond delay="5000"/>
                            </p:stCondLst>
                            <p:childTnLst>
                              <p:par>
                                <p:cTn id="83" presetID="10" presetClass="entr" presetSubtype="0" fill="hold" nodeType="afterEffect">
                                  <p:stCondLst>
                                    <p:cond delay="0"/>
                                  </p:stCondLst>
                                  <p:childTnLst>
                                    <p:set>
                                      <p:cBhvr>
                                        <p:cTn id="84" dur="1" fill="hold">
                                          <p:stCondLst>
                                            <p:cond delay="0"/>
                                          </p:stCondLst>
                                        </p:cTn>
                                        <p:tgtEl>
                                          <p:spTgt spid="300"/>
                                        </p:tgtEl>
                                        <p:attrNameLst>
                                          <p:attrName>style.visibility</p:attrName>
                                        </p:attrNameLst>
                                      </p:cBhvr>
                                      <p:to>
                                        <p:strVal val="visible"/>
                                      </p:to>
                                    </p:set>
                                    <p:animEffect transition="in" filter="fade">
                                      <p:cBhvr>
                                        <p:cTn id="85" dur="500"/>
                                        <p:tgtEl>
                                          <p:spTgt spid="300"/>
                                        </p:tgtEl>
                                      </p:cBhvr>
                                    </p:animEffect>
                                  </p:childTnLst>
                                </p:cTn>
                              </p:par>
                              <p:par>
                                <p:cTn id="86" presetID="10" presetClass="entr" presetSubtype="0" fill="hold" nodeType="withEffect">
                                  <p:stCondLst>
                                    <p:cond delay="0"/>
                                  </p:stCondLst>
                                  <p:childTnLst>
                                    <p:set>
                                      <p:cBhvr>
                                        <p:cTn id="87" dur="1" fill="hold">
                                          <p:stCondLst>
                                            <p:cond delay="0"/>
                                          </p:stCondLst>
                                        </p:cTn>
                                        <p:tgtEl>
                                          <p:spTgt spid="299"/>
                                        </p:tgtEl>
                                        <p:attrNameLst>
                                          <p:attrName>style.visibility</p:attrName>
                                        </p:attrNameLst>
                                      </p:cBhvr>
                                      <p:to>
                                        <p:strVal val="visible"/>
                                      </p:to>
                                    </p:set>
                                    <p:animEffect transition="in" filter="fade">
                                      <p:cBhvr>
                                        <p:cTn id="88" dur="500"/>
                                        <p:tgtEl>
                                          <p:spTgt spid="299"/>
                                        </p:tgtEl>
                                      </p:cBhvr>
                                    </p:animEffect>
                                  </p:childTnLst>
                                </p:cTn>
                              </p:par>
                            </p:childTnLst>
                          </p:cTn>
                        </p:par>
                        <p:par>
                          <p:cTn id="89" fill="hold">
                            <p:stCondLst>
                              <p:cond delay="5500"/>
                            </p:stCondLst>
                            <p:childTnLst>
                              <p:par>
                                <p:cTn id="90" presetID="53" presetClass="entr" presetSubtype="16" fill="hold" grpId="0" nodeType="afterEffect">
                                  <p:stCondLst>
                                    <p:cond delay="0"/>
                                  </p:stCondLst>
                                  <p:childTnLst>
                                    <p:set>
                                      <p:cBhvr>
                                        <p:cTn id="91" dur="1" fill="hold">
                                          <p:stCondLst>
                                            <p:cond delay="0"/>
                                          </p:stCondLst>
                                        </p:cTn>
                                        <p:tgtEl>
                                          <p:spTgt spid="208"/>
                                        </p:tgtEl>
                                        <p:attrNameLst>
                                          <p:attrName>style.visibility</p:attrName>
                                        </p:attrNameLst>
                                      </p:cBhvr>
                                      <p:to>
                                        <p:strVal val="visible"/>
                                      </p:to>
                                    </p:set>
                                    <p:anim calcmode="lin" valueType="num">
                                      <p:cBhvr>
                                        <p:cTn id="92" dur="250" fill="hold"/>
                                        <p:tgtEl>
                                          <p:spTgt spid="208"/>
                                        </p:tgtEl>
                                        <p:attrNameLst>
                                          <p:attrName>ppt_w</p:attrName>
                                        </p:attrNameLst>
                                      </p:cBhvr>
                                      <p:tavLst>
                                        <p:tav tm="0">
                                          <p:val>
                                            <p:fltVal val="0"/>
                                          </p:val>
                                        </p:tav>
                                        <p:tav tm="100000">
                                          <p:val>
                                            <p:strVal val="#ppt_w"/>
                                          </p:val>
                                        </p:tav>
                                      </p:tavLst>
                                    </p:anim>
                                    <p:anim calcmode="lin" valueType="num">
                                      <p:cBhvr>
                                        <p:cTn id="93" dur="250" fill="hold"/>
                                        <p:tgtEl>
                                          <p:spTgt spid="208"/>
                                        </p:tgtEl>
                                        <p:attrNameLst>
                                          <p:attrName>ppt_h</p:attrName>
                                        </p:attrNameLst>
                                      </p:cBhvr>
                                      <p:tavLst>
                                        <p:tav tm="0">
                                          <p:val>
                                            <p:fltVal val="0"/>
                                          </p:val>
                                        </p:tav>
                                        <p:tav tm="100000">
                                          <p:val>
                                            <p:strVal val="#ppt_h"/>
                                          </p:val>
                                        </p:tav>
                                      </p:tavLst>
                                    </p:anim>
                                    <p:animEffect transition="in" filter="fade">
                                      <p:cBhvr>
                                        <p:cTn id="94" dur="250"/>
                                        <p:tgtEl>
                                          <p:spTgt spid="208"/>
                                        </p:tgtEl>
                                      </p:cBhvr>
                                    </p:animEffect>
                                  </p:childTnLst>
                                </p:cTn>
                              </p:par>
                            </p:childTnLst>
                          </p:cTn>
                        </p:par>
                        <p:par>
                          <p:cTn id="95" fill="hold">
                            <p:stCondLst>
                              <p:cond delay="5750"/>
                            </p:stCondLst>
                            <p:childTnLst>
                              <p:par>
                                <p:cTn id="96" presetID="53" presetClass="entr" presetSubtype="16" fill="hold" grpId="0" nodeType="afterEffect">
                                  <p:stCondLst>
                                    <p:cond delay="0"/>
                                  </p:stCondLst>
                                  <p:childTnLst>
                                    <p:set>
                                      <p:cBhvr>
                                        <p:cTn id="97" dur="1" fill="hold">
                                          <p:stCondLst>
                                            <p:cond delay="0"/>
                                          </p:stCondLst>
                                        </p:cTn>
                                        <p:tgtEl>
                                          <p:spTgt spid="210"/>
                                        </p:tgtEl>
                                        <p:attrNameLst>
                                          <p:attrName>style.visibility</p:attrName>
                                        </p:attrNameLst>
                                      </p:cBhvr>
                                      <p:to>
                                        <p:strVal val="visible"/>
                                      </p:to>
                                    </p:set>
                                    <p:anim calcmode="lin" valueType="num">
                                      <p:cBhvr>
                                        <p:cTn id="98" dur="250" fill="hold"/>
                                        <p:tgtEl>
                                          <p:spTgt spid="210"/>
                                        </p:tgtEl>
                                        <p:attrNameLst>
                                          <p:attrName>ppt_w</p:attrName>
                                        </p:attrNameLst>
                                      </p:cBhvr>
                                      <p:tavLst>
                                        <p:tav tm="0">
                                          <p:val>
                                            <p:fltVal val="0"/>
                                          </p:val>
                                        </p:tav>
                                        <p:tav tm="100000">
                                          <p:val>
                                            <p:strVal val="#ppt_w"/>
                                          </p:val>
                                        </p:tav>
                                      </p:tavLst>
                                    </p:anim>
                                    <p:anim calcmode="lin" valueType="num">
                                      <p:cBhvr>
                                        <p:cTn id="99" dur="250" fill="hold"/>
                                        <p:tgtEl>
                                          <p:spTgt spid="210"/>
                                        </p:tgtEl>
                                        <p:attrNameLst>
                                          <p:attrName>ppt_h</p:attrName>
                                        </p:attrNameLst>
                                      </p:cBhvr>
                                      <p:tavLst>
                                        <p:tav tm="0">
                                          <p:val>
                                            <p:fltVal val="0"/>
                                          </p:val>
                                        </p:tav>
                                        <p:tav tm="100000">
                                          <p:val>
                                            <p:strVal val="#ppt_h"/>
                                          </p:val>
                                        </p:tav>
                                      </p:tavLst>
                                    </p:anim>
                                    <p:animEffect transition="in" filter="fade">
                                      <p:cBhvr>
                                        <p:cTn id="100" dur="250"/>
                                        <p:tgtEl>
                                          <p:spTgt spid="210"/>
                                        </p:tgtEl>
                                      </p:cBhvr>
                                    </p:animEffect>
                                  </p:childTnLst>
                                </p:cTn>
                              </p:par>
                            </p:childTnLst>
                          </p:cTn>
                        </p:par>
                        <p:par>
                          <p:cTn id="101" fill="hold">
                            <p:stCondLst>
                              <p:cond delay="6000"/>
                            </p:stCondLst>
                            <p:childTnLst>
                              <p:par>
                                <p:cTn id="102" presetID="53" presetClass="entr" presetSubtype="16" fill="hold" grpId="0" nodeType="afterEffect">
                                  <p:stCondLst>
                                    <p:cond delay="0"/>
                                  </p:stCondLst>
                                  <p:childTnLst>
                                    <p:set>
                                      <p:cBhvr>
                                        <p:cTn id="103" dur="1" fill="hold">
                                          <p:stCondLst>
                                            <p:cond delay="0"/>
                                          </p:stCondLst>
                                        </p:cTn>
                                        <p:tgtEl>
                                          <p:spTgt spid="215"/>
                                        </p:tgtEl>
                                        <p:attrNameLst>
                                          <p:attrName>style.visibility</p:attrName>
                                        </p:attrNameLst>
                                      </p:cBhvr>
                                      <p:to>
                                        <p:strVal val="visible"/>
                                      </p:to>
                                    </p:set>
                                    <p:anim calcmode="lin" valueType="num">
                                      <p:cBhvr>
                                        <p:cTn id="104" dur="250" fill="hold"/>
                                        <p:tgtEl>
                                          <p:spTgt spid="215"/>
                                        </p:tgtEl>
                                        <p:attrNameLst>
                                          <p:attrName>ppt_w</p:attrName>
                                        </p:attrNameLst>
                                      </p:cBhvr>
                                      <p:tavLst>
                                        <p:tav tm="0">
                                          <p:val>
                                            <p:fltVal val="0"/>
                                          </p:val>
                                        </p:tav>
                                        <p:tav tm="100000">
                                          <p:val>
                                            <p:strVal val="#ppt_w"/>
                                          </p:val>
                                        </p:tav>
                                      </p:tavLst>
                                    </p:anim>
                                    <p:anim calcmode="lin" valueType="num">
                                      <p:cBhvr>
                                        <p:cTn id="105" dur="250" fill="hold"/>
                                        <p:tgtEl>
                                          <p:spTgt spid="215"/>
                                        </p:tgtEl>
                                        <p:attrNameLst>
                                          <p:attrName>ppt_h</p:attrName>
                                        </p:attrNameLst>
                                      </p:cBhvr>
                                      <p:tavLst>
                                        <p:tav tm="0">
                                          <p:val>
                                            <p:fltVal val="0"/>
                                          </p:val>
                                        </p:tav>
                                        <p:tav tm="100000">
                                          <p:val>
                                            <p:strVal val="#ppt_h"/>
                                          </p:val>
                                        </p:tav>
                                      </p:tavLst>
                                    </p:anim>
                                    <p:animEffect transition="in" filter="fade">
                                      <p:cBhvr>
                                        <p:cTn id="106" dur="250"/>
                                        <p:tgtEl>
                                          <p:spTgt spid="215"/>
                                        </p:tgtEl>
                                      </p:cBhvr>
                                    </p:animEffect>
                                  </p:childTnLst>
                                </p:cTn>
                              </p:par>
                            </p:childTnLst>
                          </p:cTn>
                        </p:par>
                        <p:par>
                          <p:cTn id="107" fill="hold">
                            <p:stCondLst>
                              <p:cond delay="6250"/>
                            </p:stCondLst>
                            <p:childTnLst>
                              <p:par>
                                <p:cTn id="108" presetID="53" presetClass="entr" presetSubtype="16" fill="hold" grpId="0" nodeType="afterEffect">
                                  <p:stCondLst>
                                    <p:cond delay="0"/>
                                  </p:stCondLst>
                                  <p:childTnLst>
                                    <p:set>
                                      <p:cBhvr>
                                        <p:cTn id="109" dur="1" fill="hold">
                                          <p:stCondLst>
                                            <p:cond delay="0"/>
                                          </p:stCondLst>
                                        </p:cTn>
                                        <p:tgtEl>
                                          <p:spTgt spid="216"/>
                                        </p:tgtEl>
                                        <p:attrNameLst>
                                          <p:attrName>style.visibility</p:attrName>
                                        </p:attrNameLst>
                                      </p:cBhvr>
                                      <p:to>
                                        <p:strVal val="visible"/>
                                      </p:to>
                                    </p:set>
                                    <p:anim calcmode="lin" valueType="num">
                                      <p:cBhvr>
                                        <p:cTn id="110" dur="250" fill="hold"/>
                                        <p:tgtEl>
                                          <p:spTgt spid="216"/>
                                        </p:tgtEl>
                                        <p:attrNameLst>
                                          <p:attrName>ppt_w</p:attrName>
                                        </p:attrNameLst>
                                      </p:cBhvr>
                                      <p:tavLst>
                                        <p:tav tm="0">
                                          <p:val>
                                            <p:fltVal val="0"/>
                                          </p:val>
                                        </p:tav>
                                        <p:tav tm="100000">
                                          <p:val>
                                            <p:strVal val="#ppt_w"/>
                                          </p:val>
                                        </p:tav>
                                      </p:tavLst>
                                    </p:anim>
                                    <p:anim calcmode="lin" valueType="num">
                                      <p:cBhvr>
                                        <p:cTn id="111" dur="250" fill="hold"/>
                                        <p:tgtEl>
                                          <p:spTgt spid="216"/>
                                        </p:tgtEl>
                                        <p:attrNameLst>
                                          <p:attrName>ppt_h</p:attrName>
                                        </p:attrNameLst>
                                      </p:cBhvr>
                                      <p:tavLst>
                                        <p:tav tm="0">
                                          <p:val>
                                            <p:fltVal val="0"/>
                                          </p:val>
                                        </p:tav>
                                        <p:tav tm="100000">
                                          <p:val>
                                            <p:strVal val="#ppt_h"/>
                                          </p:val>
                                        </p:tav>
                                      </p:tavLst>
                                    </p:anim>
                                    <p:animEffect transition="in" filter="fade">
                                      <p:cBhvr>
                                        <p:cTn id="112" dur="250"/>
                                        <p:tgtEl>
                                          <p:spTgt spid="216"/>
                                        </p:tgtEl>
                                      </p:cBhvr>
                                    </p:animEffect>
                                  </p:childTnLst>
                                </p:cTn>
                              </p:par>
                            </p:childTnLst>
                          </p:cTn>
                        </p:par>
                        <p:par>
                          <p:cTn id="113" fill="hold">
                            <p:stCondLst>
                              <p:cond delay="6500"/>
                            </p:stCondLst>
                            <p:childTnLst>
                              <p:par>
                                <p:cTn id="114" presetID="16" presetClass="entr" presetSubtype="37" fill="hold" nodeType="afterEffect">
                                  <p:stCondLst>
                                    <p:cond delay="0"/>
                                  </p:stCondLst>
                                  <p:childTnLst>
                                    <p:set>
                                      <p:cBhvr>
                                        <p:cTn id="115" dur="1" fill="hold">
                                          <p:stCondLst>
                                            <p:cond delay="0"/>
                                          </p:stCondLst>
                                        </p:cTn>
                                        <p:tgtEl>
                                          <p:spTgt spid="277"/>
                                        </p:tgtEl>
                                        <p:attrNameLst>
                                          <p:attrName>style.visibility</p:attrName>
                                        </p:attrNameLst>
                                      </p:cBhvr>
                                      <p:to>
                                        <p:strVal val="visible"/>
                                      </p:to>
                                    </p:set>
                                    <p:animEffect transition="in" filter="barn(outVertical)">
                                      <p:cBhvr>
                                        <p:cTn id="116" dur="500"/>
                                        <p:tgtEl>
                                          <p:spTgt spid="277"/>
                                        </p:tgtEl>
                                      </p:cBhvr>
                                    </p:animEffect>
                                  </p:childTnLst>
                                </p:cTn>
                              </p:par>
                              <p:par>
                                <p:cTn id="117" presetID="10" presetClass="entr" presetSubtype="0" fill="hold" grpId="0" nodeType="withEffect">
                                  <p:stCondLst>
                                    <p:cond delay="0"/>
                                  </p:stCondLst>
                                  <p:childTnLst>
                                    <p:set>
                                      <p:cBhvr>
                                        <p:cTn id="118" dur="1" fill="hold">
                                          <p:stCondLst>
                                            <p:cond delay="0"/>
                                          </p:stCondLst>
                                        </p:cTn>
                                        <p:tgtEl>
                                          <p:spTgt spid="293"/>
                                        </p:tgtEl>
                                        <p:attrNameLst>
                                          <p:attrName>style.visibility</p:attrName>
                                        </p:attrNameLst>
                                      </p:cBhvr>
                                      <p:to>
                                        <p:strVal val="visible"/>
                                      </p:to>
                                    </p:set>
                                    <p:animEffect transition="in" filter="fade">
                                      <p:cBhvr>
                                        <p:cTn id="119" dur="500"/>
                                        <p:tgtEl>
                                          <p:spTgt spid="293"/>
                                        </p:tgtEl>
                                      </p:cBhvr>
                                    </p:animEffect>
                                  </p:childTnLst>
                                </p:cTn>
                              </p:par>
                            </p:childTnLst>
                          </p:cTn>
                        </p:par>
                      </p:childTnLst>
                    </p:cTn>
                  </p:par>
                  <p:par>
                    <p:cTn id="120" fill="hold">
                      <p:stCondLst>
                        <p:cond delay="indefinite"/>
                      </p:stCondLst>
                      <p:childTnLst>
                        <p:par>
                          <p:cTn id="121" fill="hold">
                            <p:stCondLst>
                              <p:cond delay="0"/>
                            </p:stCondLst>
                            <p:childTnLst>
                              <p:par>
                                <p:cTn id="122" presetID="10" presetClass="entr" presetSubtype="0" fill="hold" grpId="0" nodeType="clickEffect">
                                  <p:stCondLst>
                                    <p:cond delay="0"/>
                                  </p:stCondLst>
                                  <p:childTnLst>
                                    <p:set>
                                      <p:cBhvr>
                                        <p:cTn id="123" dur="1" fill="hold">
                                          <p:stCondLst>
                                            <p:cond delay="0"/>
                                          </p:stCondLst>
                                        </p:cTn>
                                        <p:tgtEl>
                                          <p:spTgt spid="292"/>
                                        </p:tgtEl>
                                        <p:attrNameLst>
                                          <p:attrName>style.visibility</p:attrName>
                                        </p:attrNameLst>
                                      </p:cBhvr>
                                      <p:to>
                                        <p:strVal val="visible"/>
                                      </p:to>
                                    </p:set>
                                    <p:animEffect transition="in" filter="fade">
                                      <p:cBhvr>
                                        <p:cTn id="124" dur="500"/>
                                        <p:tgtEl>
                                          <p:spTgt spid="292"/>
                                        </p:tgtEl>
                                      </p:cBhvr>
                                    </p:animEffect>
                                  </p:childTnLst>
                                </p:cTn>
                              </p:par>
                              <p:par>
                                <p:cTn id="125" presetID="10" presetClass="entr" presetSubtype="0" fill="hold" nodeType="withEffect">
                                  <p:stCondLst>
                                    <p:cond delay="0"/>
                                  </p:stCondLst>
                                  <p:childTnLst>
                                    <p:set>
                                      <p:cBhvr>
                                        <p:cTn id="126" dur="1" fill="hold">
                                          <p:stCondLst>
                                            <p:cond delay="0"/>
                                          </p:stCondLst>
                                        </p:cTn>
                                        <p:tgtEl>
                                          <p:spTgt spid="307"/>
                                        </p:tgtEl>
                                        <p:attrNameLst>
                                          <p:attrName>style.visibility</p:attrName>
                                        </p:attrNameLst>
                                      </p:cBhvr>
                                      <p:to>
                                        <p:strVal val="visible"/>
                                      </p:to>
                                    </p:set>
                                    <p:animEffect transition="in" filter="fade">
                                      <p:cBhvr>
                                        <p:cTn id="127" dur="500"/>
                                        <p:tgtEl>
                                          <p:spTgt spid="307"/>
                                        </p:tgtEl>
                                      </p:cBhvr>
                                    </p:animEffect>
                                  </p:childTnLst>
                                </p:cTn>
                              </p:par>
                              <p:par>
                                <p:cTn id="128" presetID="10" presetClass="entr" presetSubtype="0" fill="hold" nodeType="withEffect">
                                  <p:stCondLst>
                                    <p:cond delay="0"/>
                                  </p:stCondLst>
                                  <p:childTnLst>
                                    <p:set>
                                      <p:cBhvr>
                                        <p:cTn id="129" dur="1" fill="hold">
                                          <p:stCondLst>
                                            <p:cond delay="0"/>
                                          </p:stCondLst>
                                        </p:cTn>
                                        <p:tgtEl>
                                          <p:spTgt spid="251"/>
                                        </p:tgtEl>
                                        <p:attrNameLst>
                                          <p:attrName>style.visibility</p:attrName>
                                        </p:attrNameLst>
                                      </p:cBhvr>
                                      <p:to>
                                        <p:strVal val="visible"/>
                                      </p:to>
                                    </p:set>
                                    <p:animEffect transition="in" filter="fade">
                                      <p:cBhvr>
                                        <p:cTn id="130" dur="500"/>
                                        <p:tgtEl>
                                          <p:spTgt spid="251"/>
                                        </p:tgtEl>
                                      </p:cBhvr>
                                    </p:animEffect>
                                  </p:childTnLst>
                                </p:cTn>
                              </p:par>
                              <p:par>
                                <p:cTn id="131" presetID="10" presetClass="entr" presetSubtype="0" fill="hold" grpId="0" nodeType="withEffect">
                                  <p:stCondLst>
                                    <p:cond delay="0"/>
                                  </p:stCondLst>
                                  <p:childTnLst>
                                    <p:set>
                                      <p:cBhvr>
                                        <p:cTn id="132" dur="1" fill="hold">
                                          <p:stCondLst>
                                            <p:cond delay="0"/>
                                          </p:stCondLst>
                                        </p:cTn>
                                        <p:tgtEl>
                                          <p:spTgt spid="252"/>
                                        </p:tgtEl>
                                        <p:attrNameLst>
                                          <p:attrName>style.visibility</p:attrName>
                                        </p:attrNameLst>
                                      </p:cBhvr>
                                      <p:to>
                                        <p:strVal val="visible"/>
                                      </p:to>
                                    </p:set>
                                    <p:animEffect transition="in" filter="fade">
                                      <p:cBhvr>
                                        <p:cTn id="133" dur="500"/>
                                        <p:tgtEl>
                                          <p:spTgt spid="252"/>
                                        </p:tgtEl>
                                      </p:cBhvr>
                                    </p:animEffect>
                                  </p:childTnLst>
                                </p:cTn>
                              </p:par>
                            </p:childTnLst>
                          </p:cTn>
                        </p:par>
                        <p:par>
                          <p:cTn id="134" fill="hold">
                            <p:stCondLst>
                              <p:cond delay="500"/>
                            </p:stCondLst>
                            <p:childTnLst>
                              <p:par>
                                <p:cTn id="135" presetID="10" presetClass="entr" presetSubtype="0" fill="hold" nodeType="afterEffect">
                                  <p:stCondLst>
                                    <p:cond delay="0"/>
                                  </p:stCondLst>
                                  <p:childTnLst>
                                    <p:set>
                                      <p:cBhvr>
                                        <p:cTn id="136" dur="1" fill="hold">
                                          <p:stCondLst>
                                            <p:cond delay="0"/>
                                          </p:stCondLst>
                                        </p:cTn>
                                        <p:tgtEl>
                                          <p:spTgt spid="151"/>
                                        </p:tgtEl>
                                        <p:attrNameLst>
                                          <p:attrName>style.visibility</p:attrName>
                                        </p:attrNameLst>
                                      </p:cBhvr>
                                      <p:to>
                                        <p:strVal val="visible"/>
                                      </p:to>
                                    </p:set>
                                    <p:animEffect transition="in" filter="fade">
                                      <p:cBhvr>
                                        <p:cTn id="137" dur="500"/>
                                        <p:tgtEl>
                                          <p:spTgt spid="151"/>
                                        </p:tgtEl>
                                      </p:cBhvr>
                                    </p:animEffect>
                                  </p:childTnLst>
                                </p:cTn>
                              </p:par>
                              <p:par>
                                <p:cTn id="138" presetID="10" presetClass="entr" presetSubtype="0" fill="hold" nodeType="withEffect">
                                  <p:stCondLst>
                                    <p:cond delay="0"/>
                                  </p:stCondLst>
                                  <p:childTnLst>
                                    <p:set>
                                      <p:cBhvr>
                                        <p:cTn id="139" dur="1" fill="hold">
                                          <p:stCondLst>
                                            <p:cond delay="0"/>
                                          </p:stCondLst>
                                        </p:cTn>
                                        <p:tgtEl>
                                          <p:spTgt spid="152"/>
                                        </p:tgtEl>
                                        <p:attrNameLst>
                                          <p:attrName>style.visibility</p:attrName>
                                        </p:attrNameLst>
                                      </p:cBhvr>
                                      <p:to>
                                        <p:strVal val="visible"/>
                                      </p:to>
                                    </p:set>
                                    <p:animEffect transition="in" filter="fade">
                                      <p:cBhvr>
                                        <p:cTn id="140" dur="500"/>
                                        <p:tgtEl>
                                          <p:spTgt spid="152"/>
                                        </p:tgtEl>
                                      </p:cBhvr>
                                    </p:animEffect>
                                  </p:childTnLst>
                                </p:cTn>
                              </p:par>
                            </p:childTnLst>
                          </p:cTn>
                        </p:par>
                        <p:par>
                          <p:cTn id="141" fill="hold">
                            <p:stCondLst>
                              <p:cond delay="1000"/>
                            </p:stCondLst>
                            <p:childTnLst>
                              <p:par>
                                <p:cTn id="142" presetID="22" presetClass="entr" presetSubtype="1" fill="hold" nodeType="afterEffect">
                                  <p:stCondLst>
                                    <p:cond delay="0"/>
                                  </p:stCondLst>
                                  <p:childTnLst>
                                    <p:set>
                                      <p:cBhvr>
                                        <p:cTn id="143" dur="1" fill="hold">
                                          <p:stCondLst>
                                            <p:cond delay="0"/>
                                          </p:stCondLst>
                                        </p:cTn>
                                        <p:tgtEl>
                                          <p:spTgt spid="178"/>
                                        </p:tgtEl>
                                        <p:attrNameLst>
                                          <p:attrName>style.visibility</p:attrName>
                                        </p:attrNameLst>
                                      </p:cBhvr>
                                      <p:to>
                                        <p:strVal val="visible"/>
                                      </p:to>
                                    </p:set>
                                    <p:animEffect transition="in" filter="wipe(up)">
                                      <p:cBhvr>
                                        <p:cTn id="144" dur="500"/>
                                        <p:tgtEl>
                                          <p:spTgt spid="178"/>
                                        </p:tgtEl>
                                      </p:cBhvr>
                                    </p:animEffect>
                                  </p:childTnLst>
                                </p:cTn>
                              </p:par>
                              <p:par>
                                <p:cTn id="145" presetID="10" presetClass="entr" presetSubtype="0" fill="hold" nodeType="withEffect">
                                  <p:stCondLst>
                                    <p:cond delay="0"/>
                                  </p:stCondLst>
                                  <p:childTnLst>
                                    <p:set>
                                      <p:cBhvr>
                                        <p:cTn id="146" dur="1" fill="hold">
                                          <p:stCondLst>
                                            <p:cond delay="0"/>
                                          </p:stCondLst>
                                        </p:cTn>
                                        <p:tgtEl>
                                          <p:spTgt spid="4"/>
                                        </p:tgtEl>
                                        <p:attrNameLst>
                                          <p:attrName>style.visibility</p:attrName>
                                        </p:attrNameLst>
                                      </p:cBhvr>
                                      <p:to>
                                        <p:strVal val="visible"/>
                                      </p:to>
                                    </p:set>
                                    <p:animEffect transition="in" filter="fade">
                                      <p:cBhvr>
                                        <p:cTn id="147" dur="500"/>
                                        <p:tgtEl>
                                          <p:spTgt spid="4"/>
                                        </p:tgtEl>
                                      </p:cBhvr>
                                    </p:animEffect>
                                  </p:childTnLst>
                                </p:cTn>
                              </p:par>
                              <p:par>
                                <p:cTn id="148" presetID="22" presetClass="entr" presetSubtype="1" fill="hold" nodeType="withEffect">
                                  <p:stCondLst>
                                    <p:cond delay="0"/>
                                  </p:stCondLst>
                                  <p:childTnLst>
                                    <p:set>
                                      <p:cBhvr>
                                        <p:cTn id="149" dur="1" fill="hold">
                                          <p:stCondLst>
                                            <p:cond delay="0"/>
                                          </p:stCondLst>
                                        </p:cTn>
                                        <p:tgtEl>
                                          <p:spTgt spid="181"/>
                                        </p:tgtEl>
                                        <p:attrNameLst>
                                          <p:attrName>style.visibility</p:attrName>
                                        </p:attrNameLst>
                                      </p:cBhvr>
                                      <p:to>
                                        <p:strVal val="visible"/>
                                      </p:to>
                                    </p:set>
                                    <p:animEffect transition="in" filter="wipe(up)">
                                      <p:cBhvr>
                                        <p:cTn id="150" dur="500"/>
                                        <p:tgtEl>
                                          <p:spTgt spid="181"/>
                                        </p:tgtEl>
                                      </p:cBhvr>
                                    </p:animEffect>
                                  </p:childTnLst>
                                </p:cTn>
                              </p:par>
                            </p:childTnLst>
                          </p:cTn>
                        </p:par>
                        <p:par>
                          <p:cTn id="151" fill="hold">
                            <p:stCondLst>
                              <p:cond delay="1500"/>
                            </p:stCondLst>
                            <p:childTnLst>
                              <p:par>
                                <p:cTn id="152" presetID="53" presetClass="entr" presetSubtype="16" fill="hold" grpId="0" nodeType="afterEffect">
                                  <p:stCondLst>
                                    <p:cond delay="0"/>
                                  </p:stCondLst>
                                  <p:childTnLst>
                                    <p:set>
                                      <p:cBhvr>
                                        <p:cTn id="153" dur="1" fill="hold">
                                          <p:stCondLst>
                                            <p:cond delay="0"/>
                                          </p:stCondLst>
                                        </p:cTn>
                                        <p:tgtEl>
                                          <p:spTgt spid="160"/>
                                        </p:tgtEl>
                                        <p:attrNameLst>
                                          <p:attrName>style.visibility</p:attrName>
                                        </p:attrNameLst>
                                      </p:cBhvr>
                                      <p:to>
                                        <p:strVal val="visible"/>
                                      </p:to>
                                    </p:set>
                                    <p:anim calcmode="lin" valueType="num">
                                      <p:cBhvr>
                                        <p:cTn id="154" dur="250" fill="hold"/>
                                        <p:tgtEl>
                                          <p:spTgt spid="160"/>
                                        </p:tgtEl>
                                        <p:attrNameLst>
                                          <p:attrName>ppt_w</p:attrName>
                                        </p:attrNameLst>
                                      </p:cBhvr>
                                      <p:tavLst>
                                        <p:tav tm="0">
                                          <p:val>
                                            <p:fltVal val="0"/>
                                          </p:val>
                                        </p:tav>
                                        <p:tav tm="100000">
                                          <p:val>
                                            <p:strVal val="#ppt_w"/>
                                          </p:val>
                                        </p:tav>
                                      </p:tavLst>
                                    </p:anim>
                                    <p:anim calcmode="lin" valueType="num">
                                      <p:cBhvr>
                                        <p:cTn id="155" dur="250" fill="hold"/>
                                        <p:tgtEl>
                                          <p:spTgt spid="160"/>
                                        </p:tgtEl>
                                        <p:attrNameLst>
                                          <p:attrName>ppt_h</p:attrName>
                                        </p:attrNameLst>
                                      </p:cBhvr>
                                      <p:tavLst>
                                        <p:tav tm="0">
                                          <p:val>
                                            <p:fltVal val="0"/>
                                          </p:val>
                                        </p:tav>
                                        <p:tav tm="100000">
                                          <p:val>
                                            <p:strVal val="#ppt_h"/>
                                          </p:val>
                                        </p:tav>
                                      </p:tavLst>
                                    </p:anim>
                                    <p:animEffect transition="in" filter="fade">
                                      <p:cBhvr>
                                        <p:cTn id="156" dur="250"/>
                                        <p:tgtEl>
                                          <p:spTgt spid="160"/>
                                        </p:tgtEl>
                                      </p:cBhvr>
                                    </p:animEffect>
                                  </p:childTnLst>
                                </p:cTn>
                              </p:par>
                            </p:childTnLst>
                          </p:cTn>
                        </p:par>
                        <p:par>
                          <p:cTn id="157" fill="hold">
                            <p:stCondLst>
                              <p:cond delay="1750"/>
                            </p:stCondLst>
                            <p:childTnLst>
                              <p:par>
                                <p:cTn id="158" presetID="53" presetClass="entr" presetSubtype="16" fill="hold" grpId="0" nodeType="afterEffect">
                                  <p:stCondLst>
                                    <p:cond delay="0"/>
                                  </p:stCondLst>
                                  <p:childTnLst>
                                    <p:set>
                                      <p:cBhvr>
                                        <p:cTn id="159" dur="1" fill="hold">
                                          <p:stCondLst>
                                            <p:cond delay="0"/>
                                          </p:stCondLst>
                                        </p:cTn>
                                        <p:tgtEl>
                                          <p:spTgt spid="161"/>
                                        </p:tgtEl>
                                        <p:attrNameLst>
                                          <p:attrName>style.visibility</p:attrName>
                                        </p:attrNameLst>
                                      </p:cBhvr>
                                      <p:to>
                                        <p:strVal val="visible"/>
                                      </p:to>
                                    </p:set>
                                    <p:anim calcmode="lin" valueType="num">
                                      <p:cBhvr>
                                        <p:cTn id="160" dur="250" fill="hold"/>
                                        <p:tgtEl>
                                          <p:spTgt spid="161"/>
                                        </p:tgtEl>
                                        <p:attrNameLst>
                                          <p:attrName>ppt_w</p:attrName>
                                        </p:attrNameLst>
                                      </p:cBhvr>
                                      <p:tavLst>
                                        <p:tav tm="0">
                                          <p:val>
                                            <p:fltVal val="0"/>
                                          </p:val>
                                        </p:tav>
                                        <p:tav tm="100000">
                                          <p:val>
                                            <p:strVal val="#ppt_w"/>
                                          </p:val>
                                        </p:tav>
                                      </p:tavLst>
                                    </p:anim>
                                    <p:anim calcmode="lin" valueType="num">
                                      <p:cBhvr>
                                        <p:cTn id="161" dur="250" fill="hold"/>
                                        <p:tgtEl>
                                          <p:spTgt spid="161"/>
                                        </p:tgtEl>
                                        <p:attrNameLst>
                                          <p:attrName>ppt_h</p:attrName>
                                        </p:attrNameLst>
                                      </p:cBhvr>
                                      <p:tavLst>
                                        <p:tav tm="0">
                                          <p:val>
                                            <p:fltVal val="0"/>
                                          </p:val>
                                        </p:tav>
                                        <p:tav tm="100000">
                                          <p:val>
                                            <p:strVal val="#ppt_h"/>
                                          </p:val>
                                        </p:tav>
                                      </p:tavLst>
                                    </p:anim>
                                    <p:animEffect transition="in" filter="fade">
                                      <p:cBhvr>
                                        <p:cTn id="162" dur="250"/>
                                        <p:tgtEl>
                                          <p:spTgt spid="161"/>
                                        </p:tgtEl>
                                      </p:cBhvr>
                                    </p:animEffect>
                                  </p:childTnLst>
                                </p:cTn>
                              </p:par>
                            </p:childTnLst>
                          </p:cTn>
                        </p:par>
                        <p:par>
                          <p:cTn id="163" fill="hold">
                            <p:stCondLst>
                              <p:cond delay="2000"/>
                            </p:stCondLst>
                            <p:childTnLst>
                              <p:par>
                                <p:cTn id="164" presetID="53" presetClass="entr" presetSubtype="16" fill="hold" grpId="0" nodeType="afterEffect">
                                  <p:stCondLst>
                                    <p:cond delay="0"/>
                                  </p:stCondLst>
                                  <p:childTnLst>
                                    <p:set>
                                      <p:cBhvr>
                                        <p:cTn id="165" dur="1" fill="hold">
                                          <p:stCondLst>
                                            <p:cond delay="0"/>
                                          </p:stCondLst>
                                        </p:cTn>
                                        <p:tgtEl>
                                          <p:spTgt spid="162"/>
                                        </p:tgtEl>
                                        <p:attrNameLst>
                                          <p:attrName>style.visibility</p:attrName>
                                        </p:attrNameLst>
                                      </p:cBhvr>
                                      <p:to>
                                        <p:strVal val="visible"/>
                                      </p:to>
                                    </p:set>
                                    <p:anim calcmode="lin" valueType="num">
                                      <p:cBhvr>
                                        <p:cTn id="166" dur="250" fill="hold"/>
                                        <p:tgtEl>
                                          <p:spTgt spid="162"/>
                                        </p:tgtEl>
                                        <p:attrNameLst>
                                          <p:attrName>ppt_w</p:attrName>
                                        </p:attrNameLst>
                                      </p:cBhvr>
                                      <p:tavLst>
                                        <p:tav tm="0">
                                          <p:val>
                                            <p:fltVal val="0"/>
                                          </p:val>
                                        </p:tav>
                                        <p:tav tm="100000">
                                          <p:val>
                                            <p:strVal val="#ppt_w"/>
                                          </p:val>
                                        </p:tav>
                                      </p:tavLst>
                                    </p:anim>
                                    <p:anim calcmode="lin" valueType="num">
                                      <p:cBhvr>
                                        <p:cTn id="167" dur="250" fill="hold"/>
                                        <p:tgtEl>
                                          <p:spTgt spid="162"/>
                                        </p:tgtEl>
                                        <p:attrNameLst>
                                          <p:attrName>ppt_h</p:attrName>
                                        </p:attrNameLst>
                                      </p:cBhvr>
                                      <p:tavLst>
                                        <p:tav tm="0">
                                          <p:val>
                                            <p:fltVal val="0"/>
                                          </p:val>
                                        </p:tav>
                                        <p:tav tm="100000">
                                          <p:val>
                                            <p:strVal val="#ppt_h"/>
                                          </p:val>
                                        </p:tav>
                                      </p:tavLst>
                                    </p:anim>
                                    <p:animEffect transition="in" filter="fade">
                                      <p:cBhvr>
                                        <p:cTn id="168" dur="250"/>
                                        <p:tgtEl>
                                          <p:spTgt spid="162"/>
                                        </p:tgtEl>
                                      </p:cBhvr>
                                    </p:animEffect>
                                  </p:childTnLst>
                                </p:cTn>
                              </p:par>
                            </p:childTnLst>
                          </p:cTn>
                        </p:par>
                        <p:par>
                          <p:cTn id="169" fill="hold">
                            <p:stCondLst>
                              <p:cond delay="2250"/>
                            </p:stCondLst>
                            <p:childTnLst>
                              <p:par>
                                <p:cTn id="170" presetID="53" presetClass="entr" presetSubtype="16" fill="hold" grpId="0" nodeType="afterEffect">
                                  <p:stCondLst>
                                    <p:cond delay="0"/>
                                  </p:stCondLst>
                                  <p:childTnLst>
                                    <p:set>
                                      <p:cBhvr>
                                        <p:cTn id="171" dur="1" fill="hold">
                                          <p:stCondLst>
                                            <p:cond delay="0"/>
                                          </p:stCondLst>
                                        </p:cTn>
                                        <p:tgtEl>
                                          <p:spTgt spid="164"/>
                                        </p:tgtEl>
                                        <p:attrNameLst>
                                          <p:attrName>style.visibility</p:attrName>
                                        </p:attrNameLst>
                                      </p:cBhvr>
                                      <p:to>
                                        <p:strVal val="visible"/>
                                      </p:to>
                                    </p:set>
                                    <p:anim calcmode="lin" valueType="num">
                                      <p:cBhvr>
                                        <p:cTn id="172" dur="250" fill="hold"/>
                                        <p:tgtEl>
                                          <p:spTgt spid="164"/>
                                        </p:tgtEl>
                                        <p:attrNameLst>
                                          <p:attrName>ppt_w</p:attrName>
                                        </p:attrNameLst>
                                      </p:cBhvr>
                                      <p:tavLst>
                                        <p:tav tm="0">
                                          <p:val>
                                            <p:fltVal val="0"/>
                                          </p:val>
                                        </p:tav>
                                        <p:tav tm="100000">
                                          <p:val>
                                            <p:strVal val="#ppt_w"/>
                                          </p:val>
                                        </p:tav>
                                      </p:tavLst>
                                    </p:anim>
                                    <p:anim calcmode="lin" valueType="num">
                                      <p:cBhvr>
                                        <p:cTn id="173" dur="250" fill="hold"/>
                                        <p:tgtEl>
                                          <p:spTgt spid="164"/>
                                        </p:tgtEl>
                                        <p:attrNameLst>
                                          <p:attrName>ppt_h</p:attrName>
                                        </p:attrNameLst>
                                      </p:cBhvr>
                                      <p:tavLst>
                                        <p:tav tm="0">
                                          <p:val>
                                            <p:fltVal val="0"/>
                                          </p:val>
                                        </p:tav>
                                        <p:tav tm="100000">
                                          <p:val>
                                            <p:strVal val="#ppt_h"/>
                                          </p:val>
                                        </p:tav>
                                      </p:tavLst>
                                    </p:anim>
                                    <p:animEffect transition="in" filter="fade">
                                      <p:cBhvr>
                                        <p:cTn id="174" dur="250"/>
                                        <p:tgtEl>
                                          <p:spTgt spid="1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08" grpId="0" animBg="1"/>
      <p:bldP spid="210" grpId="0" animBg="1"/>
      <p:bldP spid="215" grpId="0" animBg="1"/>
      <p:bldP spid="216" grpId="0" animBg="1"/>
      <p:bldP spid="252" grpId="0"/>
      <p:bldP spid="291" grpId="0" animBg="1"/>
      <p:bldP spid="292" grpId="0" animBg="1"/>
      <p:bldP spid="293" grpId="0" animBg="1"/>
      <p:bldP spid="160" grpId="0" animBg="1"/>
      <p:bldP spid="161" grpId="0" animBg="1"/>
      <p:bldP spid="162" grpId="0" animBg="1"/>
      <p:bldP spid="164"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itle 43">
            <a:extLst>
              <a:ext uri="{FF2B5EF4-FFF2-40B4-BE49-F238E27FC236}">
                <a16:creationId xmlns:a16="http://schemas.microsoft.com/office/drawing/2014/main" id="{5C9CF16A-E68A-47A2-825C-9EF2DBFAB9D2}"/>
              </a:ext>
            </a:extLst>
          </p:cNvPr>
          <p:cNvSpPr>
            <a:spLocks noGrp="1"/>
          </p:cNvSpPr>
          <p:nvPr>
            <p:ph type="title"/>
          </p:nvPr>
        </p:nvSpPr>
        <p:spPr>
          <a:xfrm>
            <a:off x="1414911" y="463193"/>
            <a:ext cx="10059922" cy="553998"/>
          </a:xfrm>
        </p:spPr>
        <p:txBody>
          <a:bodyPr>
            <a:normAutofit fontScale="90000"/>
          </a:bodyPr>
          <a:lstStyle/>
          <a:p>
            <a:r>
              <a:rPr lang="en-US" dirty="0"/>
              <a:t>East/West Traffic with Network Policy</a:t>
            </a:r>
          </a:p>
        </p:txBody>
      </p:sp>
      <p:sp>
        <p:nvSpPr>
          <p:cNvPr id="8" name="Rectangle 7">
            <a:extLst>
              <a:ext uri="{FF2B5EF4-FFF2-40B4-BE49-F238E27FC236}">
                <a16:creationId xmlns:a16="http://schemas.microsoft.com/office/drawing/2014/main" id="{309A110A-4A5A-44FF-8C3E-680E2A7BD3E9}"/>
              </a:ext>
            </a:extLst>
          </p:cNvPr>
          <p:cNvSpPr>
            <a:spLocks noChangeArrowheads="1"/>
          </p:cNvSpPr>
          <p:nvPr/>
        </p:nvSpPr>
        <p:spPr bwMode="auto">
          <a:xfrm>
            <a:off x="174812" y="247491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228528" rIns="0" bIns="76176" numCol="1" anchor="ctr" anchorCtr="0" compatLnSpc="1">
            <a:prstTxWarp prst="textNoShape">
              <a:avLst/>
            </a:prstTxWarp>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Rectangle 8">
            <a:extLst>
              <a:ext uri="{FF2B5EF4-FFF2-40B4-BE49-F238E27FC236}">
                <a16:creationId xmlns:a16="http://schemas.microsoft.com/office/drawing/2014/main" id="{1C86C2C7-44AD-4B73-AF48-6BC5CA6C6827}"/>
              </a:ext>
            </a:extLst>
          </p:cNvPr>
          <p:cNvSpPr>
            <a:spLocks noChangeArrowheads="1"/>
          </p:cNvSpPr>
          <p:nvPr/>
        </p:nvSpPr>
        <p:spPr bwMode="auto">
          <a:xfrm>
            <a:off x="174812" y="464661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228528" rIns="0" bIns="7617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75" name="Title 1">
            <a:extLst>
              <a:ext uri="{FF2B5EF4-FFF2-40B4-BE49-F238E27FC236}">
                <a16:creationId xmlns:a16="http://schemas.microsoft.com/office/drawing/2014/main" id="{718264AB-2EB5-4260-AC42-C3D907BE4283}"/>
              </a:ext>
            </a:extLst>
          </p:cNvPr>
          <p:cNvSpPr txBox="1">
            <a:spLocks/>
          </p:cNvSpPr>
          <p:nvPr/>
        </p:nvSpPr>
        <p:spPr>
          <a:xfrm>
            <a:off x="585958" y="2074714"/>
            <a:ext cx="5760592" cy="961050"/>
          </a:xfrm>
          <a:prstGeom prst="rect">
            <a:avLst/>
          </a:prstGeom>
        </p:spPr>
        <p:txBody>
          <a:bodyPr lIns="0" tIns="0" rIns="0" bIns="0" anchor="t"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marL="0" marR="0" lvl="0" indent="0" algn="l" defTabSz="914192" rtl="0" eaLnBrk="1" fontAlgn="base" latinLnBrk="0" hangingPunct="1">
              <a:lnSpc>
                <a:spcPct val="90000"/>
              </a:lnSpc>
              <a:spcBef>
                <a:spcPts val="1175"/>
              </a:spcBef>
              <a:spcAft>
                <a:spcPct val="0"/>
              </a:spcAft>
              <a:buClrTx/>
              <a:buSzTx/>
              <a:buFontTx/>
              <a:buNone/>
              <a:tabLst/>
              <a:defRPr/>
            </a:pPr>
            <a:r>
              <a:rPr kumimoji="0" lang="en-US" sz="3600" b="0" i="0" u="none" strike="noStrike" kern="1200" cap="none" spc="-5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Kubernetes Network Policy</a:t>
            </a:r>
          </a:p>
        </p:txBody>
      </p:sp>
      <p:sp>
        <p:nvSpPr>
          <p:cNvPr id="78" name="Rectangle 77">
            <a:extLst>
              <a:ext uri="{FF2B5EF4-FFF2-40B4-BE49-F238E27FC236}">
                <a16:creationId xmlns:a16="http://schemas.microsoft.com/office/drawing/2014/main" id="{5C4B411B-3B12-4023-A54A-360311F43B77}"/>
              </a:ext>
            </a:extLst>
          </p:cNvPr>
          <p:cNvSpPr/>
          <p:nvPr/>
        </p:nvSpPr>
        <p:spPr>
          <a:xfrm>
            <a:off x="585958" y="3327474"/>
            <a:ext cx="5929142" cy="1231106"/>
          </a:xfrm>
          <a:prstGeom prst="rect">
            <a:avLst/>
          </a:prstGeom>
        </p:spPr>
        <p:txBody>
          <a:bodyPr wrap="square" lIns="0" tIns="0" rIns="0" bIns="0">
            <a:spAutoFit/>
          </a:bodyPr>
          <a:lstStyle/>
          <a:p>
            <a:pPr marL="0" marR="0" lvl="0" indent="0" algn="l" defTabSz="951121" rtl="0" eaLnBrk="1" fontAlgn="auto" latinLnBrk="0" hangingPunct="1">
              <a:lnSpc>
                <a:spcPct val="100000"/>
              </a:lnSpc>
              <a:spcBef>
                <a:spcPts val="0"/>
              </a:spcBef>
              <a:spcAft>
                <a:spcPts val="1198"/>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a:ea typeface="+mn-ea"/>
                <a:cs typeface="Segoe UI Semilight" panose="020B0402040204020203" pitchFamily="34" charset="0"/>
              </a:rPr>
              <a:t>Control network traffic within the cluster</a:t>
            </a:r>
          </a:p>
          <a:p>
            <a:pPr marL="0" marR="0" lvl="0" indent="0" algn="l" defTabSz="951121" rtl="0" eaLnBrk="1" fontAlgn="auto" latinLnBrk="0" hangingPunct="1">
              <a:lnSpc>
                <a:spcPct val="100000"/>
              </a:lnSpc>
              <a:spcBef>
                <a:spcPts val="0"/>
              </a:spcBef>
              <a:spcAft>
                <a:spcPts val="1198"/>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a:ea typeface="+mn-ea"/>
                <a:cs typeface="+mn-cs"/>
              </a:rPr>
              <a:t>Restrict  pod</a:t>
            </a:r>
            <a:r>
              <a:rPr kumimoji="0" lang="en-US" sz="2000" b="0" i="0" u="none" strike="noStrike" kern="1200" cap="none" spc="0" normalizeH="0" baseline="0" noProof="0">
                <a:ln>
                  <a:noFill/>
                </a:ln>
                <a:solidFill>
                  <a:srgbClr val="000000"/>
                </a:solidFill>
                <a:effectLst/>
                <a:uLnTx/>
                <a:uFillTx/>
                <a:latin typeface="Segoe UI"/>
                <a:ea typeface="+mn-ea"/>
                <a:cs typeface="+mn-cs"/>
                <a:sym typeface="Wingdings" pitchFamily="2" charset="2"/>
              </a:rPr>
              <a:t> pod communication in a cluster </a:t>
            </a:r>
          </a:p>
          <a:p>
            <a:pPr marL="0" marR="0" lvl="0" indent="0" algn="l" defTabSz="951121" rtl="0" eaLnBrk="1" fontAlgn="auto" latinLnBrk="0" hangingPunct="1">
              <a:lnSpc>
                <a:spcPct val="100000"/>
              </a:lnSpc>
              <a:spcBef>
                <a:spcPts val="0"/>
              </a:spcBef>
              <a:spcAft>
                <a:spcPts val="1198"/>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a:ea typeface="+mn-ea"/>
                <a:cs typeface="Segoe UI Semilight" panose="020B0402040204020203" pitchFamily="34" charset="0"/>
              </a:rPr>
              <a:t>Choice of plugins: Azure-native or OSS Calico project</a:t>
            </a:r>
          </a:p>
        </p:txBody>
      </p:sp>
      <p:sp>
        <p:nvSpPr>
          <p:cNvPr id="82" name="Rectangle: Rounded Corners 2">
            <a:extLst>
              <a:ext uri="{FF2B5EF4-FFF2-40B4-BE49-F238E27FC236}">
                <a16:creationId xmlns:a16="http://schemas.microsoft.com/office/drawing/2014/main" id="{DCB8EE22-FC14-4744-A61C-A210FF5C9BE9}"/>
              </a:ext>
            </a:extLst>
          </p:cNvPr>
          <p:cNvSpPr/>
          <p:nvPr/>
        </p:nvSpPr>
        <p:spPr bwMode="auto">
          <a:xfrm>
            <a:off x="8173844" y="1505415"/>
            <a:ext cx="3454500" cy="3066590"/>
          </a:xfrm>
          <a:prstGeom prst="roundRect">
            <a:avLst>
              <a:gd name="adj" fmla="val 12251"/>
            </a:avLst>
          </a:prstGeom>
          <a:noFill/>
          <a:ln w="15875" cap="rnd">
            <a:solidFill>
              <a:srgbClr val="4FE4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83" name="Group 82">
            <a:extLst>
              <a:ext uri="{FF2B5EF4-FFF2-40B4-BE49-F238E27FC236}">
                <a16:creationId xmlns:a16="http://schemas.microsoft.com/office/drawing/2014/main" id="{862B9E9B-95A1-4C7E-8AAE-257DDC860073}"/>
              </a:ext>
            </a:extLst>
          </p:cNvPr>
          <p:cNvGrpSpPr/>
          <p:nvPr/>
        </p:nvGrpSpPr>
        <p:grpSpPr>
          <a:xfrm>
            <a:off x="8892657" y="2293316"/>
            <a:ext cx="545569" cy="657714"/>
            <a:chOff x="5838027" y="1368184"/>
            <a:chExt cx="1187134" cy="1431157"/>
          </a:xfrm>
        </p:grpSpPr>
        <p:sp>
          <p:nvSpPr>
            <p:cNvPr id="86" name="Freeform: Shape 16">
              <a:extLst>
                <a:ext uri="{FF2B5EF4-FFF2-40B4-BE49-F238E27FC236}">
                  <a16:creationId xmlns:a16="http://schemas.microsoft.com/office/drawing/2014/main" id="{73B67444-35D7-45C7-BAF3-5985CEF01D6D}"/>
                </a:ext>
              </a:extLst>
            </p:cNvPr>
            <p:cNvSpPr/>
            <p:nvPr/>
          </p:nvSpPr>
          <p:spPr>
            <a:xfrm>
              <a:off x="5838027" y="2112053"/>
              <a:ext cx="1187134" cy="687288"/>
            </a:xfrm>
            <a:custGeom>
              <a:avLst/>
              <a:gdLst>
                <a:gd name="connsiteX0" fmla="*/ 758526 w 751929"/>
                <a:gd name="connsiteY0" fmla="*/ 209485 h 435327"/>
                <a:gd name="connsiteX1" fmla="*/ 380318 w 751929"/>
                <a:gd name="connsiteY1" fmla="*/ 0 h 435327"/>
                <a:gd name="connsiteX2" fmla="*/ 0 w 751929"/>
                <a:gd name="connsiteY2" fmla="*/ 230592 h 435327"/>
                <a:gd name="connsiteX3" fmla="*/ 367522 w 751929"/>
                <a:gd name="connsiteY3" fmla="*/ 439813 h 435327"/>
                <a:gd name="connsiteX4" fmla="*/ 758526 w 751929"/>
                <a:gd name="connsiteY4" fmla="*/ 209485 h 4353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1929" h="435327">
                  <a:moveTo>
                    <a:pt x="758526" y="209485"/>
                  </a:moveTo>
                  <a:lnTo>
                    <a:pt x="380318" y="0"/>
                  </a:lnTo>
                  <a:lnTo>
                    <a:pt x="0" y="230592"/>
                  </a:lnTo>
                  <a:lnTo>
                    <a:pt x="367522" y="439813"/>
                  </a:lnTo>
                  <a:lnTo>
                    <a:pt x="758526" y="209485"/>
                  </a:lnTo>
                  <a:close/>
                </a:path>
              </a:pathLst>
            </a:custGeom>
            <a:solidFill>
              <a:srgbClr val="1F1D21">
                <a:alpha val="20000"/>
              </a:srgbClr>
            </a:solidFill>
            <a:ln w="1317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7" name="Freeform: Shape 17">
              <a:extLst>
                <a:ext uri="{FF2B5EF4-FFF2-40B4-BE49-F238E27FC236}">
                  <a16:creationId xmlns:a16="http://schemas.microsoft.com/office/drawing/2014/main" id="{841984C7-8B39-4DD9-854A-3CC38A18D2BC}"/>
                </a:ext>
              </a:extLst>
            </p:cNvPr>
            <p:cNvSpPr/>
            <p:nvPr/>
          </p:nvSpPr>
          <p:spPr>
            <a:xfrm>
              <a:off x="5847815" y="1700513"/>
              <a:ext cx="583153" cy="999691"/>
            </a:xfrm>
            <a:custGeom>
              <a:avLst/>
              <a:gdLst>
                <a:gd name="connsiteX0" fmla="*/ 375041 w 369369"/>
                <a:gd name="connsiteY0" fmla="*/ 215817 h 633204"/>
                <a:gd name="connsiteX1" fmla="*/ 373722 w 369369"/>
                <a:gd name="connsiteY1" fmla="*/ 645340 h 633204"/>
                <a:gd name="connsiteX2" fmla="*/ 0 w 369369"/>
                <a:gd name="connsiteY2" fmla="*/ 429523 h 633204"/>
                <a:gd name="connsiteX3" fmla="*/ 1187 w 369369"/>
                <a:gd name="connsiteY3" fmla="*/ 0 h 633204"/>
              </a:gdLst>
              <a:ahLst/>
              <a:cxnLst>
                <a:cxn ang="0">
                  <a:pos x="connsiteX0" y="connsiteY0"/>
                </a:cxn>
                <a:cxn ang="0">
                  <a:pos x="connsiteX1" y="connsiteY1"/>
                </a:cxn>
                <a:cxn ang="0">
                  <a:pos x="connsiteX2" y="connsiteY2"/>
                </a:cxn>
                <a:cxn ang="0">
                  <a:pos x="connsiteX3" y="connsiteY3"/>
                </a:cxn>
              </a:cxnLst>
              <a:rect l="l" t="t" r="r" b="b"/>
              <a:pathLst>
                <a:path w="369369" h="633204">
                  <a:moveTo>
                    <a:pt x="375041" y="215817"/>
                  </a:moveTo>
                  <a:lnTo>
                    <a:pt x="373722" y="645340"/>
                  </a:lnTo>
                  <a:lnTo>
                    <a:pt x="0" y="429523"/>
                  </a:lnTo>
                  <a:lnTo>
                    <a:pt x="1187" y="0"/>
                  </a:lnTo>
                  <a:close/>
                </a:path>
              </a:pathLst>
            </a:custGeom>
            <a:solidFill>
              <a:srgbClr val="0078D4"/>
            </a:solidFill>
            <a:ln w="1317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8" name="Freeform: Shape 18">
              <a:extLst>
                <a:ext uri="{FF2B5EF4-FFF2-40B4-BE49-F238E27FC236}">
                  <a16:creationId xmlns:a16="http://schemas.microsoft.com/office/drawing/2014/main" id="{82136155-EC07-443B-B044-3C510570C420}"/>
                </a:ext>
              </a:extLst>
            </p:cNvPr>
            <p:cNvSpPr/>
            <p:nvPr/>
          </p:nvSpPr>
          <p:spPr>
            <a:xfrm>
              <a:off x="6437841" y="1699888"/>
              <a:ext cx="562326" cy="999691"/>
            </a:xfrm>
            <a:custGeom>
              <a:avLst/>
              <a:gdLst>
                <a:gd name="connsiteX0" fmla="*/ 1319 w 356177"/>
                <a:gd name="connsiteY0" fmla="*/ 216213 h 633204"/>
                <a:gd name="connsiteX1" fmla="*/ 365543 w 356177"/>
                <a:gd name="connsiteY1" fmla="*/ 0 h 633204"/>
                <a:gd name="connsiteX2" fmla="*/ 364356 w 356177"/>
                <a:gd name="connsiteY2" fmla="*/ 429523 h 633204"/>
                <a:gd name="connsiteX3" fmla="*/ 0 w 356177"/>
                <a:gd name="connsiteY3" fmla="*/ 645736 h 633204"/>
              </a:gdLst>
              <a:ahLst/>
              <a:cxnLst>
                <a:cxn ang="0">
                  <a:pos x="connsiteX0" y="connsiteY0"/>
                </a:cxn>
                <a:cxn ang="0">
                  <a:pos x="connsiteX1" y="connsiteY1"/>
                </a:cxn>
                <a:cxn ang="0">
                  <a:pos x="connsiteX2" y="connsiteY2"/>
                </a:cxn>
                <a:cxn ang="0">
                  <a:pos x="connsiteX3" y="connsiteY3"/>
                </a:cxn>
              </a:cxnLst>
              <a:rect l="l" t="t" r="r" b="b"/>
              <a:pathLst>
                <a:path w="356177" h="633204">
                  <a:moveTo>
                    <a:pt x="1319" y="216213"/>
                  </a:moveTo>
                  <a:lnTo>
                    <a:pt x="365543" y="0"/>
                  </a:lnTo>
                  <a:lnTo>
                    <a:pt x="364356" y="429523"/>
                  </a:lnTo>
                  <a:lnTo>
                    <a:pt x="0" y="645736"/>
                  </a:lnTo>
                  <a:close/>
                </a:path>
              </a:pathLst>
            </a:custGeom>
            <a:solidFill>
              <a:srgbClr val="156AB3"/>
            </a:solidFill>
            <a:ln w="1317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20" name="Freeform: Shape 19">
              <a:extLst>
                <a:ext uri="{FF2B5EF4-FFF2-40B4-BE49-F238E27FC236}">
                  <a16:creationId xmlns:a16="http://schemas.microsoft.com/office/drawing/2014/main" id="{32E80596-C3CC-4939-B728-0B8BEF00E836}"/>
                </a:ext>
              </a:extLst>
            </p:cNvPr>
            <p:cNvSpPr/>
            <p:nvPr/>
          </p:nvSpPr>
          <p:spPr>
            <a:xfrm>
              <a:off x="5849689" y="1368184"/>
              <a:ext cx="1145479" cy="666461"/>
            </a:xfrm>
            <a:custGeom>
              <a:avLst/>
              <a:gdLst>
                <a:gd name="connsiteX0" fmla="*/ 0 w 725546"/>
                <a:gd name="connsiteY0" fmla="*/ 216213 h 422136"/>
                <a:gd name="connsiteX1" fmla="*/ 364224 w 725546"/>
                <a:gd name="connsiteY1" fmla="*/ 0 h 422136"/>
                <a:gd name="connsiteX2" fmla="*/ 738078 w 725546"/>
                <a:gd name="connsiteY2" fmla="*/ 215817 h 422136"/>
                <a:gd name="connsiteX3" fmla="*/ 373854 w 725546"/>
                <a:gd name="connsiteY3" fmla="*/ 432030 h 422136"/>
              </a:gdLst>
              <a:ahLst/>
              <a:cxnLst>
                <a:cxn ang="0">
                  <a:pos x="connsiteX0" y="connsiteY0"/>
                </a:cxn>
                <a:cxn ang="0">
                  <a:pos x="connsiteX1" y="connsiteY1"/>
                </a:cxn>
                <a:cxn ang="0">
                  <a:pos x="connsiteX2" y="connsiteY2"/>
                </a:cxn>
                <a:cxn ang="0">
                  <a:pos x="connsiteX3" y="connsiteY3"/>
                </a:cxn>
              </a:cxnLst>
              <a:rect l="l" t="t" r="r" b="b"/>
              <a:pathLst>
                <a:path w="725546" h="422136">
                  <a:moveTo>
                    <a:pt x="0" y="216213"/>
                  </a:moveTo>
                  <a:lnTo>
                    <a:pt x="364224" y="0"/>
                  </a:lnTo>
                  <a:lnTo>
                    <a:pt x="738078" y="215817"/>
                  </a:lnTo>
                  <a:lnTo>
                    <a:pt x="373854" y="432030"/>
                  </a:lnTo>
                  <a:close/>
                </a:path>
              </a:pathLst>
            </a:custGeom>
            <a:solidFill>
              <a:srgbClr val="219DDB"/>
            </a:solidFill>
            <a:ln w="1317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21" name="Group 120">
            <a:extLst>
              <a:ext uri="{FF2B5EF4-FFF2-40B4-BE49-F238E27FC236}">
                <a16:creationId xmlns:a16="http://schemas.microsoft.com/office/drawing/2014/main" id="{D59915F0-06A3-4E11-A94C-C7C6041B8408}"/>
              </a:ext>
            </a:extLst>
          </p:cNvPr>
          <p:cNvGrpSpPr/>
          <p:nvPr/>
        </p:nvGrpSpPr>
        <p:grpSpPr>
          <a:xfrm>
            <a:off x="8895527" y="3466158"/>
            <a:ext cx="545569" cy="657714"/>
            <a:chOff x="5838027" y="1368184"/>
            <a:chExt cx="1187134" cy="1431157"/>
          </a:xfrm>
        </p:grpSpPr>
        <p:sp>
          <p:nvSpPr>
            <p:cNvPr id="122" name="Freeform: Shape 85">
              <a:extLst>
                <a:ext uri="{FF2B5EF4-FFF2-40B4-BE49-F238E27FC236}">
                  <a16:creationId xmlns:a16="http://schemas.microsoft.com/office/drawing/2014/main" id="{B93E89FD-ADF4-4040-900B-68D3D85485A3}"/>
                </a:ext>
              </a:extLst>
            </p:cNvPr>
            <p:cNvSpPr/>
            <p:nvPr/>
          </p:nvSpPr>
          <p:spPr>
            <a:xfrm>
              <a:off x="5838027" y="2112053"/>
              <a:ext cx="1187134" cy="687288"/>
            </a:xfrm>
            <a:custGeom>
              <a:avLst/>
              <a:gdLst>
                <a:gd name="connsiteX0" fmla="*/ 758526 w 751929"/>
                <a:gd name="connsiteY0" fmla="*/ 209485 h 435327"/>
                <a:gd name="connsiteX1" fmla="*/ 380318 w 751929"/>
                <a:gd name="connsiteY1" fmla="*/ 0 h 435327"/>
                <a:gd name="connsiteX2" fmla="*/ 0 w 751929"/>
                <a:gd name="connsiteY2" fmla="*/ 230592 h 435327"/>
                <a:gd name="connsiteX3" fmla="*/ 367522 w 751929"/>
                <a:gd name="connsiteY3" fmla="*/ 439813 h 435327"/>
                <a:gd name="connsiteX4" fmla="*/ 758526 w 751929"/>
                <a:gd name="connsiteY4" fmla="*/ 209485 h 4353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1929" h="435327">
                  <a:moveTo>
                    <a:pt x="758526" y="209485"/>
                  </a:moveTo>
                  <a:lnTo>
                    <a:pt x="380318" y="0"/>
                  </a:lnTo>
                  <a:lnTo>
                    <a:pt x="0" y="230592"/>
                  </a:lnTo>
                  <a:lnTo>
                    <a:pt x="367522" y="439813"/>
                  </a:lnTo>
                  <a:lnTo>
                    <a:pt x="758526" y="209485"/>
                  </a:lnTo>
                  <a:close/>
                </a:path>
              </a:pathLst>
            </a:custGeom>
            <a:solidFill>
              <a:srgbClr val="1F1D21">
                <a:alpha val="20000"/>
              </a:srgbClr>
            </a:solidFill>
            <a:ln w="1317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23" name="Freeform: Shape 86">
              <a:extLst>
                <a:ext uri="{FF2B5EF4-FFF2-40B4-BE49-F238E27FC236}">
                  <a16:creationId xmlns:a16="http://schemas.microsoft.com/office/drawing/2014/main" id="{94695E55-7B27-4682-A149-997DF71348D1}"/>
                </a:ext>
              </a:extLst>
            </p:cNvPr>
            <p:cNvSpPr/>
            <p:nvPr/>
          </p:nvSpPr>
          <p:spPr>
            <a:xfrm>
              <a:off x="5847815" y="1700513"/>
              <a:ext cx="583153" cy="999691"/>
            </a:xfrm>
            <a:custGeom>
              <a:avLst/>
              <a:gdLst>
                <a:gd name="connsiteX0" fmla="*/ 375041 w 369369"/>
                <a:gd name="connsiteY0" fmla="*/ 215817 h 633204"/>
                <a:gd name="connsiteX1" fmla="*/ 373722 w 369369"/>
                <a:gd name="connsiteY1" fmla="*/ 645340 h 633204"/>
                <a:gd name="connsiteX2" fmla="*/ 0 w 369369"/>
                <a:gd name="connsiteY2" fmla="*/ 429523 h 633204"/>
                <a:gd name="connsiteX3" fmla="*/ 1187 w 369369"/>
                <a:gd name="connsiteY3" fmla="*/ 0 h 633204"/>
              </a:gdLst>
              <a:ahLst/>
              <a:cxnLst>
                <a:cxn ang="0">
                  <a:pos x="connsiteX0" y="connsiteY0"/>
                </a:cxn>
                <a:cxn ang="0">
                  <a:pos x="connsiteX1" y="connsiteY1"/>
                </a:cxn>
                <a:cxn ang="0">
                  <a:pos x="connsiteX2" y="connsiteY2"/>
                </a:cxn>
                <a:cxn ang="0">
                  <a:pos x="connsiteX3" y="connsiteY3"/>
                </a:cxn>
              </a:cxnLst>
              <a:rect l="l" t="t" r="r" b="b"/>
              <a:pathLst>
                <a:path w="369369" h="633204">
                  <a:moveTo>
                    <a:pt x="375041" y="215817"/>
                  </a:moveTo>
                  <a:lnTo>
                    <a:pt x="373722" y="645340"/>
                  </a:lnTo>
                  <a:lnTo>
                    <a:pt x="0" y="429523"/>
                  </a:lnTo>
                  <a:lnTo>
                    <a:pt x="1187" y="0"/>
                  </a:lnTo>
                  <a:close/>
                </a:path>
              </a:pathLst>
            </a:custGeom>
            <a:solidFill>
              <a:srgbClr val="0078D4"/>
            </a:solidFill>
            <a:ln w="1317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24" name="Freeform: Shape 87">
              <a:extLst>
                <a:ext uri="{FF2B5EF4-FFF2-40B4-BE49-F238E27FC236}">
                  <a16:creationId xmlns:a16="http://schemas.microsoft.com/office/drawing/2014/main" id="{CE78CF2C-0392-4809-A415-40D47221DC85}"/>
                </a:ext>
              </a:extLst>
            </p:cNvPr>
            <p:cNvSpPr/>
            <p:nvPr/>
          </p:nvSpPr>
          <p:spPr>
            <a:xfrm>
              <a:off x="6437841" y="1699888"/>
              <a:ext cx="562326" cy="999691"/>
            </a:xfrm>
            <a:custGeom>
              <a:avLst/>
              <a:gdLst>
                <a:gd name="connsiteX0" fmla="*/ 1319 w 356177"/>
                <a:gd name="connsiteY0" fmla="*/ 216213 h 633204"/>
                <a:gd name="connsiteX1" fmla="*/ 365543 w 356177"/>
                <a:gd name="connsiteY1" fmla="*/ 0 h 633204"/>
                <a:gd name="connsiteX2" fmla="*/ 364356 w 356177"/>
                <a:gd name="connsiteY2" fmla="*/ 429523 h 633204"/>
                <a:gd name="connsiteX3" fmla="*/ 0 w 356177"/>
                <a:gd name="connsiteY3" fmla="*/ 645736 h 633204"/>
              </a:gdLst>
              <a:ahLst/>
              <a:cxnLst>
                <a:cxn ang="0">
                  <a:pos x="connsiteX0" y="connsiteY0"/>
                </a:cxn>
                <a:cxn ang="0">
                  <a:pos x="connsiteX1" y="connsiteY1"/>
                </a:cxn>
                <a:cxn ang="0">
                  <a:pos x="connsiteX2" y="connsiteY2"/>
                </a:cxn>
                <a:cxn ang="0">
                  <a:pos x="connsiteX3" y="connsiteY3"/>
                </a:cxn>
              </a:cxnLst>
              <a:rect l="l" t="t" r="r" b="b"/>
              <a:pathLst>
                <a:path w="356177" h="633204">
                  <a:moveTo>
                    <a:pt x="1319" y="216213"/>
                  </a:moveTo>
                  <a:lnTo>
                    <a:pt x="365543" y="0"/>
                  </a:lnTo>
                  <a:lnTo>
                    <a:pt x="364356" y="429523"/>
                  </a:lnTo>
                  <a:lnTo>
                    <a:pt x="0" y="645736"/>
                  </a:lnTo>
                  <a:close/>
                </a:path>
              </a:pathLst>
            </a:custGeom>
            <a:solidFill>
              <a:srgbClr val="156AB3"/>
            </a:solidFill>
            <a:ln w="1317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25" name="Freeform: Shape 88">
              <a:extLst>
                <a:ext uri="{FF2B5EF4-FFF2-40B4-BE49-F238E27FC236}">
                  <a16:creationId xmlns:a16="http://schemas.microsoft.com/office/drawing/2014/main" id="{8DD1BB6B-2991-4440-A3B2-CB37DBB91D2B}"/>
                </a:ext>
              </a:extLst>
            </p:cNvPr>
            <p:cNvSpPr/>
            <p:nvPr/>
          </p:nvSpPr>
          <p:spPr>
            <a:xfrm>
              <a:off x="5849689" y="1368184"/>
              <a:ext cx="1145479" cy="666461"/>
            </a:xfrm>
            <a:custGeom>
              <a:avLst/>
              <a:gdLst>
                <a:gd name="connsiteX0" fmla="*/ 0 w 725546"/>
                <a:gd name="connsiteY0" fmla="*/ 216213 h 422136"/>
                <a:gd name="connsiteX1" fmla="*/ 364224 w 725546"/>
                <a:gd name="connsiteY1" fmla="*/ 0 h 422136"/>
                <a:gd name="connsiteX2" fmla="*/ 738078 w 725546"/>
                <a:gd name="connsiteY2" fmla="*/ 215817 h 422136"/>
                <a:gd name="connsiteX3" fmla="*/ 373854 w 725546"/>
                <a:gd name="connsiteY3" fmla="*/ 432030 h 422136"/>
              </a:gdLst>
              <a:ahLst/>
              <a:cxnLst>
                <a:cxn ang="0">
                  <a:pos x="connsiteX0" y="connsiteY0"/>
                </a:cxn>
                <a:cxn ang="0">
                  <a:pos x="connsiteX1" y="connsiteY1"/>
                </a:cxn>
                <a:cxn ang="0">
                  <a:pos x="connsiteX2" y="connsiteY2"/>
                </a:cxn>
                <a:cxn ang="0">
                  <a:pos x="connsiteX3" y="connsiteY3"/>
                </a:cxn>
              </a:cxnLst>
              <a:rect l="l" t="t" r="r" b="b"/>
              <a:pathLst>
                <a:path w="725546" h="422136">
                  <a:moveTo>
                    <a:pt x="0" y="216213"/>
                  </a:moveTo>
                  <a:lnTo>
                    <a:pt x="364224" y="0"/>
                  </a:lnTo>
                  <a:lnTo>
                    <a:pt x="738078" y="215817"/>
                  </a:lnTo>
                  <a:lnTo>
                    <a:pt x="373854" y="432030"/>
                  </a:lnTo>
                  <a:close/>
                </a:path>
              </a:pathLst>
            </a:custGeom>
            <a:solidFill>
              <a:srgbClr val="219DDB"/>
            </a:solidFill>
            <a:ln w="1317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126" name="Title 1">
            <a:extLst>
              <a:ext uri="{FF2B5EF4-FFF2-40B4-BE49-F238E27FC236}">
                <a16:creationId xmlns:a16="http://schemas.microsoft.com/office/drawing/2014/main" id="{AE3F93B5-6D53-4FCE-A6A1-13F7FCA8350A}"/>
              </a:ext>
            </a:extLst>
          </p:cNvPr>
          <p:cNvSpPr txBox="1">
            <a:spLocks/>
          </p:cNvSpPr>
          <p:nvPr/>
        </p:nvSpPr>
        <p:spPr>
          <a:xfrm>
            <a:off x="9049830" y="1590269"/>
            <a:ext cx="1702528" cy="219740"/>
          </a:xfrm>
          <a:prstGeom prst="rect">
            <a:avLst/>
          </a:prstGeom>
          <a:solidFill>
            <a:srgbClr val="243A5E"/>
          </a:solidFill>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563" rtl="0" eaLnBrk="1" fontAlgn="auto" latinLnBrk="0" hangingPunct="1">
              <a:lnSpc>
                <a:spcPct val="100000"/>
              </a:lnSpc>
              <a:spcBef>
                <a:spcPct val="0"/>
              </a:spcBef>
              <a:spcAft>
                <a:spcPts val="0"/>
              </a:spcAft>
              <a:buClrTx/>
              <a:buSzTx/>
              <a:buFontTx/>
              <a:buNone/>
              <a:tabLst/>
              <a:defRPr/>
            </a:pPr>
            <a:r>
              <a:rPr kumimoji="0" lang="en-US" sz="1428" b="0" i="0" u="none" strike="noStrike" kern="1200" cap="none" spc="0" normalizeH="0" baseline="0" noProof="0">
                <a:ln w="3175">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Kubernetes cluster</a:t>
            </a:r>
          </a:p>
        </p:txBody>
      </p:sp>
      <p:grpSp>
        <p:nvGrpSpPr>
          <p:cNvPr id="127" name="Group 126">
            <a:extLst>
              <a:ext uri="{FF2B5EF4-FFF2-40B4-BE49-F238E27FC236}">
                <a16:creationId xmlns:a16="http://schemas.microsoft.com/office/drawing/2014/main" id="{933D083B-0CFF-47C2-9A1C-A1A1E05FAA47}"/>
              </a:ext>
            </a:extLst>
          </p:cNvPr>
          <p:cNvGrpSpPr/>
          <p:nvPr/>
        </p:nvGrpSpPr>
        <p:grpSpPr>
          <a:xfrm>
            <a:off x="10419145" y="2306317"/>
            <a:ext cx="545569" cy="657714"/>
            <a:chOff x="5838027" y="1368184"/>
            <a:chExt cx="1187134" cy="1431157"/>
          </a:xfrm>
        </p:grpSpPr>
        <p:sp>
          <p:nvSpPr>
            <p:cNvPr id="128" name="Freeform: Shape 16">
              <a:extLst>
                <a:ext uri="{FF2B5EF4-FFF2-40B4-BE49-F238E27FC236}">
                  <a16:creationId xmlns:a16="http://schemas.microsoft.com/office/drawing/2014/main" id="{6913315F-3289-406F-AF2B-3D213A503213}"/>
                </a:ext>
              </a:extLst>
            </p:cNvPr>
            <p:cNvSpPr/>
            <p:nvPr/>
          </p:nvSpPr>
          <p:spPr>
            <a:xfrm>
              <a:off x="5838027" y="2112053"/>
              <a:ext cx="1187134" cy="687288"/>
            </a:xfrm>
            <a:custGeom>
              <a:avLst/>
              <a:gdLst>
                <a:gd name="connsiteX0" fmla="*/ 758526 w 751929"/>
                <a:gd name="connsiteY0" fmla="*/ 209485 h 435327"/>
                <a:gd name="connsiteX1" fmla="*/ 380318 w 751929"/>
                <a:gd name="connsiteY1" fmla="*/ 0 h 435327"/>
                <a:gd name="connsiteX2" fmla="*/ 0 w 751929"/>
                <a:gd name="connsiteY2" fmla="*/ 230592 h 435327"/>
                <a:gd name="connsiteX3" fmla="*/ 367522 w 751929"/>
                <a:gd name="connsiteY3" fmla="*/ 439813 h 435327"/>
                <a:gd name="connsiteX4" fmla="*/ 758526 w 751929"/>
                <a:gd name="connsiteY4" fmla="*/ 209485 h 4353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1929" h="435327">
                  <a:moveTo>
                    <a:pt x="758526" y="209485"/>
                  </a:moveTo>
                  <a:lnTo>
                    <a:pt x="380318" y="0"/>
                  </a:lnTo>
                  <a:lnTo>
                    <a:pt x="0" y="230592"/>
                  </a:lnTo>
                  <a:lnTo>
                    <a:pt x="367522" y="439813"/>
                  </a:lnTo>
                  <a:lnTo>
                    <a:pt x="758526" y="209485"/>
                  </a:lnTo>
                  <a:close/>
                </a:path>
              </a:pathLst>
            </a:custGeom>
            <a:solidFill>
              <a:srgbClr val="1F1D21">
                <a:alpha val="20000"/>
              </a:srgbClr>
            </a:solidFill>
            <a:ln w="1317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29" name="Freeform: Shape 17">
              <a:extLst>
                <a:ext uri="{FF2B5EF4-FFF2-40B4-BE49-F238E27FC236}">
                  <a16:creationId xmlns:a16="http://schemas.microsoft.com/office/drawing/2014/main" id="{BB539ED3-F17F-47F4-939C-6D7FE931424C}"/>
                </a:ext>
              </a:extLst>
            </p:cNvPr>
            <p:cNvSpPr/>
            <p:nvPr/>
          </p:nvSpPr>
          <p:spPr>
            <a:xfrm>
              <a:off x="5847815" y="1700513"/>
              <a:ext cx="583153" cy="999691"/>
            </a:xfrm>
            <a:custGeom>
              <a:avLst/>
              <a:gdLst>
                <a:gd name="connsiteX0" fmla="*/ 375041 w 369369"/>
                <a:gd name="connsiteY0" fmla="*/ 215817 h 633204"/>
                <a:gd name="connsiteX1" fmla="*/ 373722 w 369369"/>
                <a:gd name="connsiteY1" fmla="*/ 645340 h 633204"/>
                <a:gd name="connsiteX2" fmla="*/ 0 w 369369"/>
                <a:gd name="connsiteY2" fmla="*/ 429523 h 633204"/>
                <a:gd name="connsiteX3" fmla="*/ 1187 w 369369"/>
                <a:gd name="connsiteY3" fmla="*/ 0 h 633204"/>
              </a:gdLst>
              <a:ahLst/>
              <a:cxnLst>
                <a:cxn ang="0">
                  <a:pos x="connsiteX0" y="connsiteY0"/>
                </a:cxn>
                <a:cxn ang="0">
                  <a:pos x="connsiteX1" y="connsiteY1"/>
                </a:cxn>
                <a:cxn ang="0">
                  <a:pos x="connsiteX2" y="connsiteY2"/>
                </a:cxn>
                <a:cxn ang="0">
                  <a:pos x="connsiteX3" y="connsiteY3"/>
                </a:cxn>
              </a:cxnLst>
              <a:rect l="l" t="t" r="r" b="b"/>
              <a:pathLst>
                <a:path w="369369" h="633204">
                  <a:moveTo>
                    <a:pt x="375041" y="215817"/>
                  </a:moveTo>
                  <a:lnTo>
                    <a:pt x="373722" y="645340"/>
                  </a:lnTo>
                  <a:lnTo>
                    <a:pt x="0" y="429523"/>
                  </a:lnTo>
                  <a:lnTo>
                    <a:pt x="1187" y="0"/>
                  </a:lnTo>
                  <a:close/>
                </a:path>
              </a:pathLst>
            </a:custGeom>
            <a:solidFill>
              <a:srgbClr val="0078D4"/>
            </a:solidFill>
            <a:ln w="1317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32" name="Freeform: Shape 18">
              <a:extLst>
                <a:ext uri="{FF2B5EF4-FFF2-40B4-BE49-F238E27FC236}">
                  <a16:creationId xmlns:a16="http://schemas.microsoft.com/office/drawing/2014/main" id="{2056753C-DDAA-4E11-B4A4-9920CA7033AD}"/>
                </a:ext>
              </a:extLst>
            </p:cNvPr>
            <p:cNvSpPr/>
            <p:nvPr/>
          </p:nvSpPr>
          <p:spPr>
            <a:xfrm>
              <a:off x="6437841" y="1699888"/>
              <a:ext cx="562326" cy="999691"/>
            </a:xfrm>
            <a:custGeom>
              <a:avLst/>
              <a:gdLst>
                <a:gd name="connsiteX0" fmla="*/ 1319 w 356177"/>
                <a:gd name="connsiteY0" fmla="*/ 216213 h 633204"/>
                <a:gd name="connsiteX1" fmla="*/ 365543 w 356177"/>
                <a:gd name="connsiteY1" fmla="*/ 0 h 633204"/>
                <a:gd name="connsiteX2" fmla="*/ 364356 w 356177"/>
                <a:gd name="connsiteY2" fmla="*/ 429523 h 633204"/>
                <a:gd name="connsiteX3" fmla="*/ 0 w 356177"/>
                <a:gd name="connsiteY3" fmla="*/ 645736 h 633204"/>
              </a:gdLst>
              <a:ahLst/>
              <a:cxnLst>
                <a:cxn ang="0">
                  <a:pos x="connsiteX0" y="connsiteY0"/>
                </a:cxn>
                <a:cxn ang="0">
                  <a:pos x="connsiteX1" y="connsiteY1"/>
                </a:cxn>
                <a:cxn ang="0">
                  <a:pos x="connsiteX2" y="connsiteY2"/>
                </a:cxn>
                <a:cxn ang="0">
                  <a:pos x="connsiteX3" y="connsiteY3"/>
                </a:cxn>
              </a:cxnLst>
              <a:rect l="l" t="t" r="r" b="b"/>
              <a:pathLst>
                <a:path w="356177" h="633204">
                  <a:moveTo>
                    <a:pt x="1319" y="216213"/>
                  </a:moveTo>
                  <a:lnTo>
                    <a:pt x="365543" y="0"/>
                  </a:lnTo>
                  <a:lnTo>
                    <a:pt x="364356" y="429523"/>
                  </a:lnTo>
                  <a:lnTo>
                    <a:pt x="0" y="645736"/>
                  </a:lnTo>
                  <a:close/>
                </a:path>
              </a:pathLst>
            </a:custGeom>
            <a:solidFill>
              <a:srgbClr val="156AB3"/>
            </a:solidFill>
            <a:ln w="1317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33" name="Freeform: Shape 19">
              <a:extLst>
                <a:ext uri="{FF2B5EF4-FFF2-40B4-BE49-F238E27FC236}">
                  <a16:creationId xmlns:a16="http://schemas.microsoft.com/office/drawing/2014/main" id="{4E41BE99-4096-4982-8DFA-37EE2DD6E691}"/>
                </a:ext>
              </a:extLst>
            </p:cNvPr>
            <p:cNvSpPr/>
            <p:nvPr/>
          </p:nvSpPr>
          <p:spPr>
            <a:xfrm>
              <a:off x="5849689" y="1368184"/>
              <a:ext cx="1145479" cy="666461"/>
            </a:xfrm>
            <a:custGeom>
              <a:avLst/>
              <a:gdLst>
                <a:gd name="connsiteX0" fmla="*/ 0 w 725546"/>
                <a:gd name="connsiteY0" fmla="*/ 216213 h 422136"/>
                <a:gd name="connsiteX1" fmla="*/ 364224 w 725546"/>
                <a:gd name="connsiteY1" fmla="*/ 0 h 422136"/>
                <a:gd name="connsiteX2" fmla="*/ 738078 w 725546"/>
                <a:gd name="connsiteY2" fmla="*/ 215817 h 422136"/>
                <a:gd name="connsiteX3" fmla="*/ 373854 w 725546"/>
                <a:gd name="connsiteY3" fmla="*/ 432030 h 422136"/>
              </a:gdLst>
              <a:ahLst/>
              <a:cxnLst>
                <a:cxn ang="0">
                  <a:pos x="connsiteX0" y="connsiteY0"/>
                </a:cxn>
                <a:cxn ang="0">
                  <a:pos x="connsiteX1" y="connsiteY1"/>
                </a:cxn>
                <a:cxn ang="0">
                  <a:pos x="connsiteX2" y="connsiteY2"/>
                </a:cxn>
                <a:cxn ang="0">
                  <a:pos x="connsiteX3" y="connsiteY3"/>
                </a:cxn>
              </a:cxnLst>
              <a:rect l="l" t="t" r="r" b="b"/>
              <a:pathLst>
                <a:path w="725546" h="422136">
                  <a:moveTo>
                    <a:pt x="0" y="216213"/>
                  </a:moveTo>
                  <a:lnTo>
                    <a:pt x="364224" y="0"/>
                  </a:lnTo>
                  <a:lnTo>
                    <a:pt x="738078" y="215817"/>
                  </a:lnTo>
                  <a:lnTo>
                    <a:pt x="373854" y="432030"/>
                  </a:lnTo>
                  <a:close/>
                </a:path>
              </a:pathLst>
            </a:custGeom>
            <a:solidFill>
              <a:srgbClr val="219DDB"/>
            </a:solidFill>
            <a:ln w="1317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34" name="Group 133">
            <a:extLst>
              <a:ext uri="{FF2B5EF4-FFF2-40B4-BE49-F238E27FC236}">
                <a16:creationId xmlns:a16="http://schemas.microsoft.com/office/drawing/2014/main" id="{74AFE79C-1B65-47DA-A1F0-775E16568A18}"/>
              </a:ext>
            </a:extLst>
          </p:cNvPr>
          <p:cNvGrpSpPr/>
          <p:nvPr/>
        </p:nvGrpSpPr>
        <p:grpSpPr>
          <a:xfrm>
            <a:off x="10415149" y="3450767"/>
            <a:ext cx="545569" cy="657714"/>
            <a:chOff x="5838027" y="1368184"/>
            <a:chExt cx="1187134" cy="1431157"/>
          </a:xfrm>
        </p:grpSpPr>
        <p:sp>
          <p:nvSpPr>
            <p:cNvPr id="135" name="Freeform: Shape 16">
              <a:extLst>
                <a:ext uri="{FF2B5EF4-FFF2-40B4-BE49-F238E27FC236}">
                  <a16:creationId xmlns:a16="http://schemas.microsoft.com/office/drawing/2014/main" id="{0511A3C2-B53F-4787-B1B8-A3766FCC42E9}"/>
                </a:ext>
              </a:extLst>
            </p:cNvPr>
            <p:cNvSpPr/>
            <p:nvPr/>
          </p:nvSpPr>
          <p:spPr>
            <a:xfrm>
              <a:off x="5838027" y="2112053"/>
              <a:ext cx="1187134" cy="687288"/>
            </a:xfrm>
            <a:custGeom>
              <a:avLst/>
              <a:gdLst>
                <a:gd name="connsiteX0" fmla="*/ 758526 w 751929"/>
                <a:gd name="connsiteY0" fmla="*/ 209485 h 435327"/>
                <a:gd name="connsiteX1" fmla="*/ 380318 w 751929"/>
                <a:gd name="connsiteY1" fmla="*/ 0 h 435327"/>
                <a:gd name="connsiteX2" fmla="*/ 0 w 751929"/>
                <a:gd name="connsiteY2" fmla="*/ 230592 h 435327"/>
                <a:gd name="connsiteX3" fmla="*/ 367522 w 751929"/>
                <a:gd name="connsiteY3" fmla="*/ 439813 h 435327"/>
                <a:gd name="connsiteX4" fmla="*/ 758526 w 751929"/>
                <a:gd name="connsiteY4" fmla="*/ 209485 h 4353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1929" h="435327">
                  <a:moveTo>
                    <a:pt x="758526" y="209485"/>
                  </a:moveTo>
                  <a:lnTo>
                    <a:pt x="380318" y="0"/>
                  </a:lnTo>
                  <a:lnTo>
                    <a:pt x="0" y="230592"/>
                  </a:lnTo>
                  <a:lnTo>
                    <a:pt x="367522" y="439813"/>
                  </a:lnTo>
                  <a:lnTo>
                    <a:pt x="758526" y="209485"/>
                  </a:lnTo>
                  <a:close/>
                </a:path>
              </a:pathLst>
            </a:custGeom>
            <a:solidFill>
              <a:srgbClr val="1F1D21">
                <a:alpha val="20000"/>
              </a:srgbClr>
            </a:solidFill>
            <a:ln w="1317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36" name="Freeform: Shape 17">
              <a:extLst>
                <a:ext uri="{FF2B5EF4-FFF2-40B4-BE49-F238E27FC236}">
                  <a16:creationId xmlns:a16="http://schemas.microsoft.com/office/drawing/2014/main" id="{C398F686-3A40-462F-AF09-917B8FB6F282}"/>
                </a:ext>
              </a:extLst>
            </p:cNvPr>
            <p:cNvSpPr/>
            <p:nvPr/>
          </p:nvSpPr>
          <p:spPr>
            <a:xfrm>
              <a:off x="5847815" y="1700513"/>
              <a:ext cx="583153" cy="999691"/>
            </a:xfrm>
            <a:custGeom>
              <a:avLst/>
              <a:gdLst>
                <a:gd name="connsiteX0" fmla="*/ 375041 w 369369"/>
                <a:gd name="connsiteY0" fmla="*/ 215817 h 633204"/>
                <a:gd name="connsiteX1" fmla="*/ 373722 w 369369"/>
                <a:gd name="connsiteY1" fmla="*/ 645340 h 633204"/>
                <a:gd name="connsiteX2" fmla="*/ 0 w 369369"/>
                <a:gd name="connsiteY2" fmla="*/ 429523 h 633204"/>
                <a:gd name="connsiteX3" fmla="*/ 1187 w 369369"/>
                <a:gd name="connsiteY3" fmla="*/ 0 h 633204"/>
              </a:gdLst>
              <a:ahLst/>
              <a:cxnLst>
                <a:cxn ang="0">
                  <a:pos x="connsiteX0" y="connsiteY0"/>
                </a:cxn>
                <a:cxn ang="0">
                  <a:pos x="connsiteX1" y="connsiteY1"/>
                </a:cxn>
                <a:cxn ang="0">
                  <a:pos x="connsiteX2" y="connsiteY2"/>
                </a:cxn>
                <a:cxn ang="0">
                  <a:pos x="connsiteX3" y="connsiteY3"/>
                </a:cxn>
              </a:cxnLst>
              <a:rect l="l" t="t" r="r" b="b"/>
              <a:pathLst>
                <a:path w="369369" h="633204">
                  <a:moveTo>
                    <a:pt x="375041" y="215817"/>
                  </a:moveTo>
                  <a:lnTo>
                    <a:pt x="373722" y="645340"/>
                  </a:lnTo>
                  <a:lnTo>
                    <a:pt x="0" y="429523"/>
                  </a:lnTo>
                  <a:lnTo>
                    <a:pt x="1187" y="0"/>
                  </a:lnTo>
                  <a:close/>
                </a:path>
              </a:pathLst>
            </a:custGeom>
            <a:solidFill>
              <a:srgbClr val="0078D4"/>
            </a:solidFill>
            <a:ln w="1317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37" name="Freeform: Shape 18">
              <a:extLst>
                <a:ext uri="{FF2B5EF4-FFF2-40B4-BE49-F238E27FC236}">
                  <a16:creationId xmlns:a16="http://schemas.microsoft.com/office/drawing/2014/main" id="{092DC3C8-36A8-4D5E-9BC8-71D171DF9A81}"/>
                </a:ext>
              </a:extLst>
            </p:cNvPr>
            <p:cNvSpPr/>
            <p:nvPr/>
          </p:nvSpPr>
          <p:spPr>
            <a:xfrm>
              <a:off x="6437841" y="1699888"/>
              <a:ext cx="562326" cy="999691"/>
            </a:xfrm>
            <a:custGeom>
              <a:avLst/>
              <a:gdLst>
                <a:gd name="connsiteX0" fmla="*/ 1319 w 356177"/>
                <a:gd name="connsiteY0" fmla="*/ 216213 h 633204"/>
                <a:gd name="connsiteX1" fmla="*/ 365543 w 356177"/>
                <a:gd name="connsiteY1" fmla="*/ 0 h 633204"/>
                <a:gd name="connsiteX2" fmla="*/ 364356 w 356177"/>
                <a:gd name="connsiteY2" fmla="*/ 429523 h 633204"/>
                <a:gd name="connsiteX3" fmla="*/ 0 w 356177"/>
                <a:gd name="connsiteY3" fmla="*/ 645736 h 633204"/>
              </a:gdLst>
              <a:ahLst/>
              <a:cxnLst>
                <a:cxn ang="0">
                  <a:pos x="connsiteX0" y="connsiteY0"/>
                </a:cxn>
                <a:cxn ang="0">
                  <a:pos x="connsiteX1" y="connsiteY1"/>
                </a:cxn>
                <a:cxn ang="0">
                  <a:pos x="connsiteX2" y="connsiteY2"/>
                </a:cxn>
                <a:cxn ang="0">
                  <a:pos x="connsiteX3" y="connsiteY3"/>
                </a:cxn>
              </a:cxnLst>
              <a:rect l="l" t="t" r="r" b="b"/>
              <a:pathLst>
                <a:path w="356177" h="633204">
                  <a:moveTo>
                    <a:pt x="1319" y="216213"/>
                  </a:moveTo>
                  <a:lnTo>
                    <a:pt x="365543" y="0"/>
                  </a:lnTo>
                  <a:lnTo>
                    <a:pt x="364356" y="429523"/>
                  </a:lnTo>
                  <a:lnTo>
                    <a:pt x="0" y="645736"/>
                  </a:lnTo>
                  <a:close/>
                </a:path>
              </a:pathLst>
            </a:custGeom>
            <a:solidFill>
              <a:srgbClr val="156AB3"/>
            </a:solidFill>
            <a:ln w="1317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38" name="Freeform: Shape 19">
              <a:extLst>
                <a:ext uri="{FF2B5EF4-FFF2-40B4-BE49-F238E27FC236}">
                  <a16:creationId xmlns:a16="http://schemas.microsoft.com/office/drawing/2014/main" id="{00631E8F-A5F8-412C-B2B9-3CAB4186C2A9}"/>
                </a:ext>
              </a:extLst>
            </p:cNvPr>
            <p:cNvSpPr/>
            <p:nvPr/>
          </p:nvSpPr>
          <p:spPr>
            <a:xfrm>
              <a:off x="5849689" y="1368184"/>
              <a:ext cx="1145479" cy="666461"/>
            </a:xfrm>
            <a:custGeom>
              <a:avLst/>
              <a:gdLst>
                <a:gd name="connsiteX0" fmla="*/ 0 w 725546"/>
                <a:gd name="connsiteY0" fmla="*/ 216213 h 422136"/>
                <a:gd name="connsiteX1" fmla="*/ 364224 w 725546"/>
                <a:gd name="connsiteY1" fmla="*/ 0 h 422136"/>
                <a:gd name="connsiteX2" fmla="*/ 738078 w 725546"/>
                <a:gd name="connsiteY2" fmla="*/ 215817 h 422136"/>
                <a:gd name="connsiteX3" fmla="*/ 373854 w 725546"/>
                <a:gd name="connsiteY3" fmla="*/ 432030 h 422136"/>
              </a:gdLst>
              <a:ahLst/>
              <a:cxnLst>
                <a:cxn ang="0">
                  <a:pos x="connsiteX0" y="connsiteY0"/>
                </a:cxn>
                <a:cxn ang="0">
                  <a:pos x="connsiteX1" y="connsiteY1"/>
                </a:cxn>
                <a:cxn ang="0">
                  <a:pos x="connsiteX2" y="connsiteY2"/>
                </a:cxn>
                <a:cxn ang="0">
                  <a:pos x="connsiteX3" y="connsiteY3"/>
                </a:cxn>
              </a:cxnLst>
              <a:rect l="l" t="t" r="r" b="b"/>
              <a:pathLst>
                <a:path w="725546" h="422136">
                  <a:moveTo>
                    <a:pt x="0" y="216213"/>
                  </a:moveTo>
                  <a:lnTo>
                    <a:pt x="364224" y="0"/>
                  </a:lnTo>
                  <a:lnTo>
                    <a:pt x="738078" y="215817"/>
                  </a:lnTo>
                  <a:lnTo>
                    <a:pt x="373854" y="432030"/>
                  </a:lnTo>
                  <a:close/>
                </a:path>
              </a:pathLst>
            </a:custGeom>
            <a:solidFill>
              <a:srgbClr val="219DDB"/>
            </a:solidFill>
            <a:ln w="1317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cxnSp>
        <p:nvCxnSpPr>
          <p:cNvPr id="139" name="Straight Arrow Connector 138">
            <a:extLst>
              <a:ext uri="{FF2B5EF4-FFF2-40B4-BE49-F238E27FC236}">
                <a16:creationId xmlns:a16="http://schemas.microsoft.com/office/drawing/2014/main" id="{625E764C-7F12-4017-8234-A06BA0624CA3}"/>
              </a:ext>
            </a:extLst>
          </p:cNvPr>
          <p:cNvCxnSpPr/>
          <p:nvPr/>
        </p:nvCxnSpPr>
        <p:spPr>
          <a:xfrm>
            <a:off x="9438226" y="2612601"/>
            <a:ext cx="976923"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40" name="Straight Arrow Connector 139">
            <a:extLst>
              <a:ext uri="{FF2B5EF4-FFF2-40B4-BE49-F238E27FC236}">
                <a16:creationId xmlns:a16="http://schemas.microsoft.com/office/drawing/2014/main" id="{14195BDE-B93C-4A1A-8464-E569AD156323}"/>
              </a:ext>
            </a:extLst>
          </p:cNvPr>
          <p:cNvCxnSpPr>
            <a:cxnSpLocks/>
            <a:stCxn id="118" idx="3"/>
          </p:cNvCxnSpPr>
          <p:nvPr/>
        </p:nvCxnSpPr>
        <p:spPr>
          <a:xfrm>
            <a:off x="9168312" y="2914276"/>
            <a:ext cx="0" cy="246309"/>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141" name="Picture 140">
            <a:extLst>
              <a:ext uri="{FF2B5EF4-FFF2-40B4-BE49-F238E27FC236}">
                <a16:creationId xmlns:a16="http://schemas.microsoft.com/office/drawing/2014/main" id="{3047B076-6F64-45AD-A309-B2C59F7D32E2}"/>
              </a:ext>
            </a:extLst>
          </p:cNvPr>
          <p:cNvPicPr>
            <a:picLocks noChangeAspect="1"/>
          </p:cNvPicPr>
          <p:nvPr/>
        </p:nvPicPr>
        <p:blipFill rotWithShape="1">
          <a:blip r:embed="rId3"/>
          <a:srcRect l="32199" t="19838" r="30052" b="43602"/>
          <a:stretch/>
        </p:blipFill>
        <p:spPr>
          <a:xfrm>
            <a:off x="9741731" y="2394227"/>
            <a:ext cx="461164" cy="472322"/>
          </a:xfrm>
          <a:prstGeom prst="rect">
            <a:avLst/>
          </a:prstGeom>
        </p:spPr>
      </p:pic>
      <p:pic>
        <p:nvPicPr>
          <p:cNvPr id="142" name="Picture 141">
            <a:extLst>
              <a:ext uri="{FF2B5EF4-FFF2-40B4-BE49-F238E27FC236}">
                <a16:creationId xmlns:a16="http://schemas.microsoft.com/office/drawing/2014/main" id="{7F2652DF-ED7A-434B-BCCB-319D5C557800}"/>
              </a:ext>
            </a:extLst>
          </p:cNvPr>
          <p:cNvPicPr>
            <a:picLocks noChangeAspect="1"/>
          </p:cNvPicPr>
          <p:nvPr/>
        </p:nvPicPr>
        <p:blipFill rotWithShape="1">
          <a:blip r:embed="rId4"/>
          <a:srcRect l="27557" t="28358" r="44873" b="44928"/>
          <a:stretch/>
        </p:blipFill>
        <p:spPr>
          <a:xfrm>
            <a:off x="8952141" y="3047958"/>
            <a:ext cx="431765" cy="394757"/>
          </a:xfrm>
          <a:prstGeom prst="rect">
            <a:avLst/>
          </a:prstGeom>
        </p:spPr>
      </p:pic>
    </p:spTree>
    <p:extLst>
      <p:ext uri="{BB962C8B-B14F-4D97-AF65-F5344CB8AC3E}">
        <p14:creationId xmlns:p14="http://schemas.microsoft.com/office/powerpoint/2010/main" val="2830308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39"/>
                                        </p:tgtEl>
                                        <p:attrNameLst>
                                          <p:attrName>style.visibility</p:attrName>
                                        </p:attrNameLst>
                                      </p:cBhvr>
                                      <p:to>
                                        <p:strVal val="visible"/>
                                      </p:to>
                                    </p:set>
                                    <p:animEffect transition="in" filter="wipe(left)">
                                      <p:cBhvr>
                                        <p:cTn id="7" dur="500"/>
                                        <p:tgtEl>
                                          <p:spTgt spid="13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41"/>
                                        </p:tgtEl>
                                        <p:attrNameLst>
                                          <p:attrName>style.visibility</p:attrName>
                                        </p:attrNameLst>
                                      </p:cBhvr>
                                      <p:to>
                                        <p:strVal val="visible"/>
                                      </p:to>
                                    </p:set>
                                    <p:animEffect transition="in" filter="fade">
                                      <p:cBhvr>
                                        <p:cTn id="11" dur="500"/>
                                        <p:tgtEl>
                                          <p:spTgt spid="141"/>
                                        </p:tgtEl>
                                      </p:cBhvr>
                                    </p:animEffect>
                                  </p:childTnLst>
                                </p:cTn>
                              </p:par>
                            </p:childTnLst>
                          </p:cTn>
                        </p:par>
                        <p:par>
                          <p:cTn id="12" fill="hold">
                            <p:stCondLst>
                              <p:cond delay="1000"/>
                            </p:stCondLst>
                            <p:childTnLst>
                              <p:par>
                                <p:cTn id="13" presetID="22" presetClass="entr" presetSubtype="1" fill="hold" nodeType="afterEffect">
                                  <p:stCondLst>
                                    <p:cond delay="0"/>
                                  </p:stCondLst>
                                  <p:childTnLst>
                                    <p:set>
                                      <p:cBhvr>
                                        <p:cTn id="14" dur="1" fill="hold">
                                          <p:stCondLst>
                                            <p:cond delay="0"/>
                                          </p:stCondLst>
                                        </p:cTn>
                                        <p:tgtEl>
                                          <p:spTgt spid="140"/>
                                        </p:tgtEl>
                                        <p:attrNameLst>
                                          <p:attrName>style.visibility</p:attrName>
                                        </p:attrNameLst>
                                      </p:cBhvr>
                                      <p:to>
                                        <p:strVal val="visible"/>
                                      </p:to>
                                    </p:set>
                                    <p:animEffect transition="in" filter="wipe(up)">
                                      <p:cBhvr>
                                        <p:cTn id="15" dur="500"/>
                                        <p:tgtEl>
                                          <p:spTgt spid="140"/>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42"/>
                                        </p:tgtEl>
                                        <p:attrNameLst>
                                          <p:attrName>style.visibility</p:attrName>
                                        </p:attrNameLst>
                                      </p:cBhvr>
                                      <p:to>
                                        <p:strVal val="visible"/>
                                      </p:to>
                                    </p:set>
                                    <p:animEffect transition="in" filter="fade">
                                      <p:cBhvr>
                                        <p:cTn id="19" dur="500"/>
                                        <p:tgtEl>
                                          <p:spTgt spid="1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998"/>
          </a:xfrm>
        </p:spPr>
        <p:txBody>
          <a:bodyPr>
            <a:normAutofit fontScale="90000"/>
          </a:bodyPr>
          <a:lstStyle/>
          <a:p>
            <a:r>
              <a:rPr lang="en-US">
                <a:cs typeface="Segoe UI"/>
              </a:rPr>
              <a:t>Cluster Security</a:t>
            </a:r>
          </a:p>
        </p:txBody>
      </p:sp>
      <p:sp>
        <p:nvSpPr>
          <p:cNvPr id="6" name="Text Placeholder 5"/>
          <p:cNvSpPr>
            <a:spLocks noGrp="1"/>
          </p:cNvSpPr>
          <p:nvPr>
            <p:ph sz="quarter" idx="10"/>
          </p:nvPr>
        </p:nvSpPr>
        <p:spPr>
          <a:xfrm>
            <a:off x="493889" y="1011198"/>
            <a:ext cx="11018838" cy="5552289"/>
          </a:xfrm>
        </p:spPr>
        <p:txBody>
          <a:bodyPr vert="horz" wrap="square" lIns="0" tIns="0" rIns="0" bIns="0" rtlCol="0" anchor="t">
            <a:spAutoFit/>
          </a:bodyPr>
          <a:lstStyle/>
          <a:p>
            <a:pPr lvl="1" indent="0">
              <a:buNone/>
            </a:pPr>
            <a:endParaRPr lang="en-US" dirty="0">
              <a:cs typeface="Segoe UI"/>
            </a:endParaRPr>
          </a:p>
          <a:p>
            <a:r>
              <a:rPr lang="en-US" dirty="0"/>
              <a:t>Azure </a:t>
            </a:r>
            <a:r>
              <a:rPr lang="en-US"/>
              <a:t>AD integration</a:t>
            </a:r>
            <a:endParaRPr lang="en-US">
              <a:sym typeface="Wingdings" pitchFamily="2" charset="2"/>
            </a:endParaRPr>
          </a:p>
          <a:p>
            <a:pPr lvl="1"/>
            <a:endParaRPr lang="en-US" dirty="0"/>
          </a:p>
          <a:p>
            <a:r>
              <a:rPr lang="en-US" dirty="0"/>
              <a:t>API Server Whitelisting</a:t>
            </a:r>
          </a:p>
          <a:p>
            <a:pPr lvl="1"/>
            <a:r>
              <a:rPr lang="en-US" dirty="0"/>
              <a:t>Public end point; accessible from any client</a:t>
            </a:r>
          </a:p>
          <a:p>
            <a:pPr lvl="1"/>
            <a:r>
              <a:rPr lang="en-US" dirty="0"/>
              <a:t>Needs to be locked down to specific CIDR’s</a:t>
            </a:r>
          </a:p>
          <a:p>
            <a:pPr marL="228600" lvl="1" indent="0">
              <a:buNone/>
            </a:pPr>
            <a:endParaRPr lang="en-US" dirty="0"/>
          </a:p>
          <a:p>
            <a:r>
              <a:rPr lang="en-US" dirty="0"/>
              <a:t>Node Patching</a:t>
            </a:r>
          </a:p>
          <a:p>
            <a:pPr marL="514350">
              <a:buFont typeface="Wingdings"/>
            </a:pPr>
            <a:r>
              <a:rPr lang="en-US" sz="1600" dirty="0"/>
              <a:t>Platform managed patches</a:t>
            </a:r>
          </a:p>
          <a:p>
            <a:pPr marL="514350">
              <a:buFont typeface="Wingdings"/>
            </a:pPr>
            <a:r>
              <a:rPr lang="en-US" sz="1600" dirty="0"/>
              <a:t>Cluster aware reboots</a:t>
            </a:r>
          </a:p>
          <a:p>
            <a:pPr marL="228600" lvl="1" indent="0">
              <a:buNone/>
            </a:pPr>
            <a:endParaRPr lang="en-US" dirty="0"/>
          </a:p>
          <a:p>
            <a:r>
              <a:rPr lang="en-US">
                <a:cs typeface="Segoe UI"/>
              </a:rPr>
              <a:t>Azure Policy for AKS</a:t>
            </a:r>
          </a:p>
          <a:p>
            <a:pPr lvl="1"/>
            <a:r>
              <a:rPr lang="en-US">
                <a:cs typeface="Segoe UI"/>
              </a:rPr>
              <a:t>Automate policy enforcement for Kubernetes</a:t>
            </a:r>
          </a:p>
          <a:p>
            <a:pPr lvl="1"/>
            <a:r>
              <a:rPr lang="en-US">
                <a:cs typeface="Segoe UI"/>
              </a:rPr>
              <a:t>Capture policies in a declarative format</a:t>
            </a:r>
          </a:p>
        </p:txBody>
      </p:sp>
    </p:spTree>
    <p:extLst>
      <p:ext uri="{BB962C8B-B14F-4D97-AF65-F5344CB8AC3E}">
        <p14:creationId xmlns:p14="http://schemas.microsoft.com/office/powerpoint/2010/main" val="33576091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049BA6-3000-1D47-BA3A-B16D6C0E6257}"/>
              </a:ext>
            </a:extLst>
          </p:cNvPr>
          <p:cNvSpPr>
            <a:spLocks noGrp="1"/>
          </p:cNvSpPr>
          <p:nvPr>
            <p:ph type="title"/>
          </p:nvPr>
        </p:nvSpPr>
        <p:spPr>
          <a:xfrm>
            <a:off x="520368" y="457199"/>
            <a:ext cx="10848422" cy="1043189"/>
          </a:xfrm>
        </p:spPr>
        <p:txBody>
          <a:bodyPr>
            <a:normAutofit fontScale="90000"/>
          </a:bodyPr>
          <a:lstStyle/>
          <a:p>
            <a:r>
              <a:rPr lang="en-US"/>
              <a:t>When to use Azure NSG/FW vs. Kubernetes Network policy </a:t>
            </a:r>
          </a:p>
        </p:txBody>
      </p:sp>
      <p:sp>
        <p:nvSpPr>
          <p:cNvPr id="3" name="Content Placeholder 2">
            <a:extLst>
              <a:ext uri="{FF2B5EF4-FFF2-40B4-BE49-F238E27FC236}">
                <a16:creationId xmlns:a16="http://schemas.microsoft.com/office/drawing/2014/main" id="{CDE6AE48-80DB-2F45-B65C-C6C12942B29F}"/>
              </a:ext>
            </a:extLst>
          </p:cNvPr>
          <p:cNvSpPr>
            <a:spLocks noGrp="1"/>
          </p:cNvSpPr>
          <p:nvPr>
            <p:ph idx="1"/>
          </p:nvPr>
        </p:nvSpPr>
        <p:spPr>
          <a:xfrm>
            <a:off x="548640" y="1790163"/>
            <a:ext cx="10805160" cy="4386800"/>
          </a:xfrm>
        </p:spPr>
        <p:txBody>
          <a:bodyPr/>
          <a:lstStyle/>
          <a:p>
            <a:r>
              <a:rPr lang="en-US"/>
              <a:t>Azure Network Security Groups and FW</a:t>
            </a:r>
          </a:p>
          <a:p>
            <a:pPr lvl="1"/>
            <a:r>
              <a:rPr lang="en-US"/>
              <a:t>Use it to filter North-South traffic, that is, traffic entering and leaving your cluster subnet</a:t>
            </a:r>
          </a:p>
          <a:p>
            <a:pPr lvl="1"/>
            <a:endParaRPr lang="en-US"/>
          </a:p>
          <a:p>
            <a:r>
              <a:rPr lang="en-US"/>
              <a:t>Kubernetes Network Policies</a:t>
            </a:r>
          </a:p>
          <a:p>
            <a:pPr lvl="1"/>
            <a:r>
              <a:rPr lang="en-US"/>
              <a:t>Use it to filter East-West traffic, that is, traffic between pods in your cluster </a:t>
            </a:r>
          </a:p>
          <a:p>
            <a:pPr lvl="1"/>
            <a:endParaRPr lang="en-US"/>
          </a:p>
        </p:txBody>
      </p:sp>
    </p:spTree>
    <p:extLst>
      <p:ext uri="{BB962C8B-B14F-4D97-AF65-F5344CB8AC3E}">
        <p14:creationId xmlns:p14="http://schemas.microsoft.com/office/powerpoint/2010/main" val="1732839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18A279-7A95-4191-AD60-9DD6B6FE80AC}"/>
              </a:ext>
            </a:extLst>
          </p:cNvPr>
          <p:cNvSpPr>
            <a:spLocks noGrp="1"/>
          </p:cNvSpPr>
          <p:nvPr>
            <p:ph type="title"/>
          </p:nvPr>
        </p:nvSpPr>
        <p:spPr>
          <a:xfrm>
            <a:off x="296372" y="97972"/>
            <a:ext cx="10848422" cy="553998"/>
          </a:xfrm>
        </p:spPr>
        <p:txBody>
          <a:bodyPr>
            <a:normAutofit fontScale="90000"/>
          </a:bodyPr>
          <a:lstStyle/>
          <a:p>
            <a:r>
              <a:rPr lang="en-US"/>
              <a:t>Kubernetes Dashboard</a:t>
            </a:r>
          </a:p>
        </p:txBody>
      </p:sp>
      <p:pic>
        <p:nvPicPr>
          <p:cNvPr id="1034" name="Picture 10" descr="The overview page of the Kubernetes web dashboard">
            <a:extLst>
              <a:ext uri="{FF2B5EF4-FFF2-40B4-BE49-F238E27FC236}">
                <a16:creationId xmlns:a16="http://schemas.microsoft.com/office/drawing/2014/main" id="{E3D9F6CF-7E22-4410-A1D9-29BCF1957BA3}"/>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110031" y="1157288"/>
            <a:ext cx="8077082" cy="54329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395621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18A279-7A95-4191-AD60-9DD6B6FE80AC}"/>
              </a:ext>
            </a:extLst>
          </p:cNvPr>
          <p:cNvSpPr>
            <a:spLocks noGrp="1"/>
          </p:cNvSpPr>
          <p:nvPr>
            <p:ph type="title"/>
          </p:nvPr>
        </p:nvSpPr>
        <p:spPr>
          <a:xfrm>
            <a:off x="400875" y="30129"/>
            <a:ext cx="10848422" cy="553998"/>
          </a:xfrm>
        </p:spPr>
        <p:txBody>
          <a:bodyPr>
            <a:normAutofit fontScale="90000"/>
          </a:bodyPr>
          <a:lstStyle/>
          <a:p>
            <a:r>
              <a:rPr lang="en-US"/>
              <a:t>Kubernetes Dashboard – less worse</a:t>
            </a:r>
          </a:p>
        </p:txBody>
      </p:sp>
      <p:sp>
        <p:nvSpPr>
          <p:cNvPr id="4" name="Content Placeholder 3">
            <a:extLst>
              <a:ext uri="{FF2B5EF4-FFF2-40B4-BE49-F238E27FC236}">
                <a16:creationId xmlns:a16="http://schemas.microsoft.com/office/drawing/2014/main" id="{E5EF0B5E-ED30-4FE1-845F-A4861FC92117}"/>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69FBE4ED-01A9-45AF-B37A-18D566CB3573}"/>
              </a:ext>
            </a:extLst>
          </p:cNvPr>
          <p:cNvPicPr>
            <a:picLocks noChangeAspect="1"/>
          </p:cNvPicPr>
          <p:nvPr/>
        </p:nvPicPr>
        <p:blipFill>
          <a:blip r:embed="rId3"/>
          <a:stretch>
            <a:fillRect/>
          </a:stretch>
        </p:blipFill>
        <p:spPr>
          <a:xfrm>
            <a:off x="0" y="1332411"/>
            <a:ext cx="6617899" cy="4042331"/>
          </a:xfrm>
          <a:prstGeom prst="rect">
            <a:avLst/>
          </a:prstGeom>
        </p:spPr>
      </p:pic>
      <p:pic>
        <p:nvPicPr>
          <p:cNvPr id="6" name="Picture 5">
            <a:extLst>
              <a:ext uri="{FF2B5EF4-FFF2-40B4-BE49-F238E27FC236}">
                <a16:creationId xmlns:a16="http://schemas.microsoft.com/office/drawing/2014/main" id="{E89DC465-A33C-471C-8D28-A98A66F794DB}"/>
              </a:ext>
            </a:extLst>
          </p:cNvPr>
          <p:cNvPicPr>
            <a:picLocks noChangeAspect="1"/>
          </p:cNvPicPr>
          <p:nvPr/>
        </p:nvPicPr>
        <p:blipFill>
          <a:blip r:embed="rId4"/>
          <a:stretch>
            <a:fillRect/>
          </a:stretch>
        </p:blipFill>
        <p:spPr>
          <a:xfrm>
            <a:off x="6650098" y="530522"/>
            <a:ext cx="5611290" cy="6220873"/>
          </a:xfrm>
          <a:prstGeom prst="rect">
            <a:avLst/>
          </a:prstGeom>
        </p:spPr>
      </p:pic>
    </p:spTree>
    <p:extLst>
      <p:ext uri="{BB962C8B-B14F-4D97-AF65-F5344CB8AC3E}">
        <p14:creationId xmlns:p14="http://schemas.microsoft.com/office/powerpoint/2010/main" val="375823504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5BFFFD-3DFC-4074-8ABF-AC31FB99CD8C}"/>
              </a:ext>
            </a:extLst>
          </p:cNvPr>
          <p:cNvSpPr>
            <a:spLocks noGrp="1"/>
          </p:cNvSpPr>
          <p:nvPr>
            <p:ph type="title"/>
          </p:nvPr>
        </p:nvSpPr>
        <p:spPr>
          <a:xfrm>
            <a:off x="266700" y="344471"/>
            <a:ext cx="11259574" cy="1143000"/>
          </a:xfrm>
        </p:spPr>
        <p:txBody>
          <a:bodyPr>
            <a:noAutofit/>
          </a:bodyPr>
          <a:lstStyle/>
          <a:p>
            <a:r>
              <a:rPr lang="en-US" sz="3600"/>
              <a:t>What to be careful when monitoring Kubernetes? </a:t>
            </a:r>
          </a:p>
        </p:txBody>
      </p:sp>
      <p:sp>
        <p:nvSpPr>
          <p:cNvPr id="3" name="Content Placeholder 2">
            <a:extLst>
              <a:ext uri="{FF2B5EF4-FFF2-40B4-BE49-F238E27FC236}">
                <a16:creationId xmlns:a16="http://schemas.microsoft.com/office/drawing/2014/main" id="{5C9B1DE8-7D9D-4CF6-9218-BC8D6D1A6EA7}"/>
              </a:ext>
            </a:extLst>
          </p:cNvPr>
          <p:cNvSpPr>
            <a:spLocks noGrp="1"/>
          </p:cNvSpPr>
          <p:nvPr>
            <p:ph idx="1"/>
          </p:nvPr>
        </p:nvSpPr>
        <p:spPr>
          <a:xfrm>
            <a:off x="665726" y="1313388"/>
            <a:ext cx="11088124" cy="4915961"/>
          </a:xfrm>
        </p:spPr>
        <p:txBody>
          <a:bodyPr>
            <a:normAutofit/>
          </a:bodyPr>
          <a:lstStyle/>
          <a:p>
            <a:pPr marL="586316" indent="-571500">
              <a:buFont typeface="Arial" panose="020B0604020202020204" pitchFamily="34" charset="0"/>
              <a:buChar char="•"/>
            </a:pPr>
            <a:r>
              <a:rPr lang="en-US" sz="2200" b="1">
                <a:latin typeface="Segoe UI Light" panose="020B0502040204020203" pitchFamily="34" charset="0"/>
                <a:cs typeface="Segoe UI Light" panose="020B0502040204020203" pitchFamily="34" charset="0"/>
              </a:rPr>
              <a:t>Workloads</a:t>
            </a:r>
          </a:p>
          <a:p>
            <a:pPr marL="1562075" lvl="1" indent="-571500">
              <a:buFont typeface="Arial" panose="020B0604020202020204" pitchFamily="34" charset="0"/>
              <a:buChar char="•"/>
            </a:pPr>
            <a:r>
              <a:rPr lang="en-US" sz="2200">
                <a:latin typeface="Segoe UI Light" panose="020B0502040204020203" pitchFamily="34" charset="0"/>
                <a:cs typeface="Segoe UI Light" panose="020B0502040204020203" pitchFamily="34" charset="0"/>
              </a:rPr>
              <a:t>Health, performance, SLA (create, start, end) </a:t>
            </a:r>
          </a:p>
          <a:p>
            <a:pPr marL="1562075" lvl="1" indent="-571500">
              <a:buFont typeface="Arial" panose="020B0604020202020204" pitchFamily="34" charset="0"/>
              <a:buChar char="•"/>
            </a:pPr>
            <a:r>
              <a:rPr lang="en-US" sz="2200">
                <a:latin typeface="Segoe UI Light" panose="020B0502040204020203" pitchFamily="34" charset="0"/>
                <a:cs typeface="Segoe UI Light" panose="020B0502040204020203" pitchFamily="34" charset="0"/>
              </a:rPr>
              <a:t>Restart counts</a:t>
            </a:r>
          </a:p>
          <a:p>
            <a:pPr marL="1562075" lvl="1" indent="-571500">
              <a:buFont typeface="Arial" panose="020B0604020202020204" pitchFamily="34" charset="0"/>
              <a:buChar char="•"/>
            </a:pPr>
            <a:r>
              <a:rPr lang="en-US" sz="2200">
                <a:latin typeface="Segoe UI Light" panose="020B0502040204020203" pitchFamily="34" charset="0"/>
                <a:cs typeface="Segoe UI Light" panose="020B0502040204020203" pitchFamily="34" charset="0"/>
              </a:rPr>
              <a:t>Crash loop</a:t>
            </a:r>
          </a:p>
          <a:p>
            <a:pPr marL="586316" indent="-571500">
              <a:buFont typeface="Arial" panose="020B0604020202020204" pitchFamily="34" charset="0"/>
              <a:buChar char="•"/>
            </a:pPr>
            <a:r>
              <a:rPr lang="en-US" sz="2200" b="1">
                <a:latin typeface="Segoe UI Light" panose="020B0502040204020203" pitchFamily="34" charset="0"/>
                <a:cs typeface="Segoe UI Light" panose="020B0502040204020203" pitchFamily="34" charset="0"/>
              </a:rPr>
              <a:t>Workload Sizing and Tuning </a:t>
            </a:r>
          </a:p>
          <a:p>
            <a:pPr marL="1562075" lvl="1" indent="-571500">
              <a:buFont typeface="Arial" panose="020B0604020202020204" pitchFamily="34" charset="0"/>
              <a:buChar char="•"/>
            </a:pPr>
            <a:r>
              <a:rPr lang="en-US" sz="2200">
                <a:latin typeface="Segoe UI Light" panose="020B0502040204020203" pitchFamily="34" charset="0"/>
                <a:cs typeface="Segoe UI Light" panose="020B0502040204020203" pitchFamily="34" charset="0"/>
              </a:rPr>
              <a:t>noisy neighbor</a:t>
            </a:r>
          </a:p>
          <a:p>
            <a:pPr marL="1562075" lvl="1" indent="-571500">
              <a:buFont typeface="Arial" panose="020B0604020202020204" pitchFamily="34" charset="0"/>
              <a:buChar char="•"/>
            </a:pPr>
            <a:r>
              <a:rPr lang="en-US" sz="2200">
                <a:latin typeface="Segoe UI Light" panose="020B0502040204020203" pitchFamily="34" charset="0"/>
                <a:cs typeface="Segoe UI Light" panose="020B0502040204020203" pitchFamily="34" charset="0"/>
              </a:rPr>
              <a:t>limits/requests per workload – oversubscription </a:t>
            </a:r>
          </a:p>
          <a:p>
            <a:pPr marL="1562075" lvl="1" indent="-571500">
              <a:buFont typeface="Arial" panose="020B0604020202020204" pitchFamily="34" charset="0"/>
              <a:buChar char="•"/>
            </a:pPr>
            <a:r>
              <a:rPr lang="en-US" sz="2200">
                <a:latin typeface="Segoe UI Light" panose="020B0502040204020203" pitchFamily="34" charset="0"/>
                <a:cs typeface="Segoe UI Light" panose="020B0502040204020203" pitchFamily="34" charset="0"/>
              </a:rPr>
              <a:t>pod anti-affinity – distribution of containers among nodes</a:t>
            </a:r>
          </a:p>
          <a:p>
            <a:pPr marL="586316" indent="-571500">
              <a:buFont typeface="Arial" panose="020B0604020202020204" pitchFamily="34" charset="0"/>
              <a:buChar char="•"/>
            </a:pPr>
            <a:r>
              <a:rPr lang="en-US" sz="2200" b="1">
                <a:latin typeface="Segoe UI Light" panose="020B0502040204020203" pitchFamily="34" charset="0"/>
                <a:cs typeface="Segoe UI Light" panose="020B0502040204020203" pitchFamily="34" charset="0"/>
              </a:rPr>
              <a:t>Cluster (Orchestrator) “itself” </a:t>
            </a:r>
          </a:p>
          <a:p>
            <a:pPr marL="1562075" lvl="1" indent="-571500">
              <a:buFont typeface="Arial" panose="020B0604020202020204" pitchFamily="34" charset="0"/>
              <a:buChar char="•"/>
            </a:pPr>
            <a:r>
              <a:rPr lang="en-US" sz="2200" err="1">
                <a:latin typeface="Segoe UI Light" panose="020B0502040204020203" pitchFamily="34" charset="0"/>
                <a:cs typeface="Segoe UI Light" panose="020B0502040204020203" pitchFamily="34" charset="0"/>
              </a:rPr>
              <a:t>etcd</a:t>
            </a:r>
            <a:r>
              <a:rPr lang="en-US" sz="2200">
                <a:latin typeface="Segoe UI Light" panose="020B0502040204020203" pitchFamily="34" charset="0"/>
                <a:cs typeface="Segoe UI Light" panose="020B0502040204020203" pitchFamily="34" charset="0"/>
              </a:rPr>
              <a:t>, </a:t>
            </a:r>
            <a:r>
              <a:rPr lang="en-US" sz="2200" err="1">
                <a:latin typeface="Segoe UI Light" panose="020B0502040204020203" pitchFamily="34" charset="0"/>
                <a:cs typeface="Segoe UI Light" panose="020B0502040204020203" pitchFamily="34" charset="0"/>
              </a:rPr>
              <a:t>kube-api</a:t>
            </a:r>
            <a:r>
              <a:rPr lang="en-US" sz="2200">
                <a:latin typeface="Segoe UI Light" panose="020B0502040204020203" pitchFamily="34" charset="0"/>
                <a:cs typeface="Segoe UI Light" panose="020B0502040204020203" pitchFamily="34" charset="0"/>
              </a:rPr>
              <a:t>, increasing pending pods can pause any deployment running </a:t>
            </a:r>
          </a:p>
          <a:p>
            <a:pPr marL="1562075" lvl="1" indent="-571500">
              <a:buFont typeface="Arial" panose="020B0604020202020204" pitchFamily="34" charset="0"/>
              <a:buChar char="•"/>
            </a:pPr>
            <a:r>
              <a:rPr lang="en-US" sz="2200">
                <a:latin typeface="Segoe UI Light" panose="020B0502040204020203" pitchFamily="34" charset="0"/>
                <a:cs typeface="Segoe UI Light" panose="020B0502040204020203" pitchFamily="34" charset="0"/>
              </a:rPr>
              <a:t>capacity – do I need to scale up/down? </a:t>
            </a:r>
          </a:p>
          <a:p>
            <a:pPr marL="586316" indent="-571500">
              <a:buFont typeface="Arial" panose="020B0604020202020204" pitchFamily="34" charset="0"/>
              <a:buChar char="•"/>
            </a:pPr>
            <a:r>
              <a:rPr lang="en-US" sz="2200" b="1">
                <a:latin typeface="Segoe UI Light" panose="020B0502040204020203" pitchFamily="34" charset="0"/>
                <a:cs typeface="Segoe UI Light" panose="020B0502040204020203" pitchFamily="34" charset="0"/>
              </a:rPr>
              <a:t>Platform – Node, Network, Storage </a:t>
            </a:r>
          </a:p>
          <a:p>
            <a:pPr marL="1562075" lvl="1" indent="-571500">
              <a:buFont typeface="Arial" panose="020B0604020202020204" pitchFamily="34" charset="0"/>
              <a:buChar char="•"/>
            </a:pPr>
            <a:endParaRPr lang="en-US" sz="2200">
              <a:latin typeface="Segoe UI Light" panose="020B0502040204020203" pitchFamily="34" charset="0"/>
              <a:cs typeface="Segoe UI Light" panose="020B0502040204020203" pitchFamily="34" charset="0"/>
            </a:endParaRPr>
          </a:p>
          <a:p>
            <a:pPr marL="1562075" lvl="1" indent="-571500">
              <a:buFont typeface="Arial" panose="020B0604020202020204" pitchFamily="34" charset="0"/>
              <a:buChar char="•"/>
            </a:pPr>
            <a:endParaRPr lang="en-US" sz="220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942877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E1DBCD12-A6B1-A84F-9826-DBE0907DE64A}"/>
              </a:ext>
            </a:extLst>
          </p:cNvPr>
          <p:cNvSpPr>
            <a:spLocks noGrp="1"/>
          </p:cNvSpPr>
          <p:nvPr>
            <p:ph type="body" sz="quarter" idx="12"/>
          </p:nvPr>
        </p:nvSpPr>
        <p:spPr>
          <a:xfrm>
            <a:off x="159685" y="173268"/>
            <a:ext cx="11390811" cy="670562"/>
          </a:xfrm>
        </p:spPr>
        <p:txBody>
          <a:bodyPr/>
          <a:lstStyle/>
          <a:p>
            <a:r>
              <a:rPr lang="en-US">
                <a:solidFill>
                  <a:schemeClr val="accent1"/>
                </a:solidFill>
              </a:rPr>
              <a:t>Azure Monitor </a:t>
            </a:r>
            <a:r>
              <a:rPr lang="en-US"/>
              <a:t>for Containers</a:t>
            </a:r>
          </a:p>
        </p:txBody>
      </p:sp>
      <p:pic>
        <p:nvPicPr>
          <p:cNvPr id="16" name="Picture 2">
            <a:extLst>
              <a:ext uri="{FF2B5EF4-FFF2-40B4-BE49-F238E27FC236}">
                <a16:creationId xmlns:a16="http://schemas.microsoft.com/office/drawing/2014/main" id="{D4A8A45E-41B9-B84D-B068-53DE524CB9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56025" y="136162"/>
            <a:ext cx="376290" cy="378959"/>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0DA90C48-09D6-8341-A04D-5678D78AC7C9}"/>
              </a:ext>
            </a:extLst>
          </p:cNvPr>
          <p:cNvSpPr txBox="1"/>
          <p:nvPr/>
        </p:nvSpPr>
        <p:spPr>
          <a:xfrm>
            <a:off x="3299893" y="4095433"/>
            <a:ext cx="1617751"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Azure Kubernetes Service</a:t>
            </a:r>
          </a:p>
        </p:txBody>
      </p:sp>
      <p:grpSp>
        <p:nvGrpSpPr>
          <p:cNvPr id="18" name="Group 17">
            <a:extLst>
              <a:ext uri="{FF2B5EF4-FFF2-40B4-BE49-F238E27FC236}">
                <a16:creationId xmlns:a16="http://schemas.microsoft.com/office/drawing/2014/main" id="{FF664DD3-65D4-6F40-9630-0C84CA0E4838}"/>
              </a:ext>
            </a:extLst>
          </p:cNvPr>
          <p:cNvGrpSpPr/>
          <p:nvPr/>
        </p:nvGrpSpPr>
        <p:grpSpPr>
          <a:xfrm>
            <a:off x="7388417" y="4070729"/>
            <a:ext cx="1413790" cy="1403952"/>
            <a:chOff x="7623464" y="3077727"/>
            <a:chExt cx="1413790" cy="1403952"/>
          </a:xfrm>
        </p:grpSpPr>
        <p:grpSp>
          <p:nvGrpSpPr>
            <p:cNvPr id="19" name="Group 18">
              <a:extLst>
                <a:ext uri="{FF2B5EF4-FFF2-40B4-BE49-F238E27FC236}">
                  <a16:creationId xmlns:a16="http://schemas.microsoft.com/office/drawing/2014/main" id="{D30D2959-4DA1-4449-AE9C-31284CDAD947}"/>
                </a:ext>
              </a:extLst>
            </p:cNvPr>
            <p:cNvGrpSpPr/>
            <p:nvPr/>
          </p:nvGrpSpPr>
          <p:grpSpPr>
            <a:xfrm>
              <a:off x="7623464" y="3077727"/>
              <a:ext cx="1413790" cy="1403952"/>
              <a:chOff x="8208182" y="4730624"/>
              <a:chExt cx="1413790" cy="1403952"/>
            </a:xfrm>
          </p:grpSpPr>
          <p:pic>
            <p:nvPicPr>
              <p:cNvPr id="21" name="Picture 2" descr="Image result for è«ç¼é¡ illustration">
                <a:extLst>
                  <a:ext uri="{FF2B5EF4-FFF2-40B4-BE49-F238E27FC236}">
                    <a16:creationId xmlns:a16="http://schemas.microsoft.com/office/drawing/2014/main" id="{956D0B4F-1803-BD4F-ACB0-DBE74B587F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08182" y="4730624"/>
                <a:ext cx="1413790" cy="1244158"/>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4DEE4EE4-35AE-F74F-B605-99C62B137741}"/>
                  </a:ext>
                </a:extLst>
              </p:cNvPr>
              <p:cNvSpPr txBox="1"/>
              <p:nvPr/>
            </p:nvSpPr>
            <p:spPr>
              <a:xfrm>
                <a:off x="8440873" y="5672911"/>
                <a:ext cx="730073"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Monitor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Analyze</a:t>
                </a:r>
              </a:p>
            </p:txBody>
          </p:sp>
        </p:grpSp>
        <p:pic>
          <p:nvPicPr>
            <p:cNvPr id="20" name="Picture 4">
              <a:extLst>
                <a:ext uri="{FF2B5EF4-FFF2-40B4-BE49-F238E27FC236}">
                  <a16:creationId xmlns:a16="http://schemas.microsoft.com/office/drawing/2014/main" id="{60DFBCB2-A79B-F74B-AFC5-918BA2F354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17286" y="3675178"/>
              <a:ext cx="366732" cy="369332"/>
            </a:xfrm>
            <a:prstGeom prst="rect">
              <a:avLst/>
            </a:prstGeom>
            <a:noFill/>
            <a:extLst>
              <a:ext uri="{909E8E84-426E-40DD-AFC4-6F175D3DCCD1}">
                <a14:hiddenFill xmlns:a14="http://schemas.microsoft.com/office/drawing/2010/main">
                  <a:solidFill>
                    <a:srgbClr val="FFFFFF"/>
                  </a:solidFill>
                </a14:hiddenFill>
              </a:ext>
            </a:extLst>
          </p:spPr>
        </p:pic>
      </p:grpSp>
      <p:sp>
        <p:nvSpPr>
          <p:cNvPr id="23" name="Rectangle 22">
            <a:extLst>
              <a:ext uri="{FF2B5EF4-FFF2-40B4-BE49-F238E27FC236}">
                <a16:creationId xmlns:a16="http://schemas.microsoft.com/office/drawing/2014/main" id="{823D4547-E970-9548-A7B2-1C19508D1F74}"/>
              </a:ext>
            </a:extLst>
          </p:cNvPr>
          <p:cNvSpPr/>
          <p:nvPr/>
        </p:nvSpPr>
        <p:spPr>
          <a:xfrm>
            <a:off x="8564102" y="5888196"/>
            <a:ext cx="2630935" cy="54440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Semilight" panose="020B0402040204020203" pitchFamily="34" charset="0"/>
                <a:ea typeface="+mn-ea"/>
                <a:cs typeface="Segoe UI Semilight" panose="020B0402040204020203" pitchFamily="34" charset="0"/>
              </a:rPr>
              <a:t>Native alerting with integration to issue managements and ITSM tools. </a:t>
            </a:r>
          </a:p>
        </p:txBody>
      </p:sp>
      <p:sp>
        <p:nvSpPr>
          <p:cNvPr id="24" name="Rectangle 23">
            <a:extLst>
              <a:ext uri="{FF2B5EF4-FFF2-40B4-BE49-F238E27FC236}">
                <a16:creationId xmlns:a16="http://schemas.microsoft.com/office/drawing/2014/main" id="{F7081E8C-D49A-4B4A-BAD0-6B292A66BC8E}"/>
              </a:ext>
            </a:extLst>
          </p:cNvPr>
          <p:cNvSpPr/>
          <p:nvPr/>
        </p:nvSpPr>
        <p:spPr>
          <a:xfrm>
            <a:off x="8560139" y="4373017"/>
            <a:ext cx="2630934" cy="71062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Semilight" panose="020B0402040204020203" pitchFamily="34" charset="0"/>
                <a:ea typeface="+mn-ea"/>
                <a:cs typeface="Segoe UI Semilight" panose="020B0402040204020203" pitchFamily="34" charset="0"/>
              </a:rPr>
              <a:t>Monitor and analyze Kubernetes and container deployment performance, events, health, and logs</a:t>
            </a:r>
          </a:p>
        </p:txBody>
      </p:sp>
      <p:grpSp>
        <p:nvGrpSpPr>
          <p:cNvPr id="25" name="Group 24">
            <a:extLst>
              <a:ext uri="{FF2B5EF4-FFF2-40B4-BE49-F238E27FC236}">
                <a16:creationId xmlns:a16="http://schemas.microsoft.com/office/drawing/2014/main" id="{54CCFF65-C913-4B41-9494-7DA513454EC4}"/>
              </a:ext>
            </a:extLst>
          </p:cNvPr>
          <p:cNvGrpSpPr/>
          <p:nvPr/>
        </p:nvGrpSpPr>
        <p:grpSpPr>
          <a:xfrm>
            <a:off x="3569015" y="3167033"/>
            <a:ext cx="1016853" cy="935964"/>
            <a:chOff x="2116527" y="3367811"/>
            <a:chExt cx="533589" cy="533589"/>
          </a:xfrm>
        </p:grpSpPr>
        <p:sp>
          <p:nvSpPr>
            <p:cNvPr id="26" name="Rectangle: Rounded Corners 65">
              <a:extLst>
                <a:ext uri="{FF2B5EF4-FFF2-40B4-BE49-F238E27FC236}">
                  <a16:creationId xmlns:a16="http://schemas.microsoft.com/office/drawing/2014/main" id="{1191A547-B13B-834C-A947-46E2A301CD3D}"/>
                </a:ext>
              </a:extLst>
            </p:cNvPr>
            <p:cNvSpPr/>
            <p:nvPr/>
          </p:nvSpPr>
          <p:spPr bwMode="auto">
            <a:xfrm>
              <a:off x="2116527" y="3367811"/>
              <a:ext cx="533589" cy="533589"/>
            </a:xfrm>
            <a:prstGeom prst="roundRect">
              <a:avLst>
                <a:gd name="adj" fmla="val 3125"/>
              </a:avLst>
            </a:prstGeom>
            <a:solidFill>
              <a:schemeClr val="bg1"/>
            </a:solidFill>
            <a:ln w="12700">
              <a:noFill/>
              <a:headEnd type="none" w="med" len="med"/>
              <a:tailEnd type="none" w="med" len="med"/>
            </a:ln>
            <a:effectLst>
              <a:outerShdw blurRad="635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grpSp>
          <p:nvGrpSpPr>
            <p:cNvPr id="27" name="Group 26">
              <a:extLst>
                <a:ext uri="{FF2B5EF4-FFF2-40B4-BE49-F238E27FC236}">
                  <a16:creationId xmlns:a16="http://schemas.microsoft.com/office/drawing/2014/main" id="{DB8F9491-B527-F249-818C-C510815F199C}"/>
                </a:ext>
              </a:extLst>
            </p:cNvPr>
            <p:cNvGrpSpPr/>
            <p:nvPr/>
          </p:nvGrpSpPr>
          <p:grpSpPr>
            <a:xfrm>
              <a:off x="2210352" y="3471248"/>
              <a:ext cx="355417" cy="335781"/>
              <a:chOff x="3172902" y="4132385"/>
              <a:chExt cx="355417" cy="335781"/>
            </a:xfrm>
          </p:grpSpPr>
          <p:grpSp>
            <p:nvGrpSpPr>
              <p:cNvPr id="28" name="Group 27">
                <a:extLst>
                  <a:ext uri="{FF2B5EF4-FFF2-40B4-BE49-F238E27FC236}">
                    <a16:creationId xmlns:a16="http://schemas.microsoft.com/office/drawing/2014/main" id="{E9369F70-1D1C-614D-AD92-6C2A705E3829}"/>
                  </a:ext>
                </a:extLst>
              </p:cNvPr>
              <p:cNvGrpSpPr/>
              <p:nvPr/>
            </p:nvGrpSpPr>
            <p:grpSpPr>
              <a:xfrm>
                <a:off x="3234030" y="4132385"/>
                <a:ext cx="233160" cy="110531"/>
                <a:chOff x="3234867" y="4132385"/>
                <a:chExt cx="233160" cy="110531"/>
              </a:xfrm>
            </p:grpSpPr>
            <p:sp>
              <p:nvSpPr>
                <p:cNvPr id="36" name="Freeform: Shape 75">
                  <a:extLst>
                    <a:ext uri="{FF2B5EF4-FFF2-40B4-BE49-F238E27FC236}">
                      <a16:creationId xmlns:a16="http://schemas.microsoft.com/office/drawing/2014/main" id="{63B7B909-8327-5F49-B877-C767E000C00A}"/>
                    </a:ext>
                  </a:extLst>
                </p:cNvPr>
                <p:cNvSpPr/>
                <p:nvPr/>
              </p:nvSpPr>
              <p:spPr>
                <a:xfrm>
                  <a:off x="3234867"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7" name="Freeform: Shape 76">
                  <a:extLst>
                    <a:ext uri="{FF2B5EF4-FFF2-40B4-BE49-F238E27FC236}">
                      <a16:creationId xmlns:a16="http://schemas.microsoft.com/office/drawing/2014/main" id="{AD65EC04-699B-924F-81FE-3546523783C4}"/>
                    </a:ext>
                  </a:extLst>
                </p:cNvPr>
                <p:cNvSpPr/>
                <p:nvPr/>
              </p:nvSpPr>
              <p:spPr>
                <a:xfrm>
                  <a:off x="3367170"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29" name="Group 28">
                <a:extLst>
                  <a:ext uri="{FF2B5EF4-FFF2-40B4-BE49-F238E27FC236}">
                    <a16:creationId xmlns:a16="http://schemas.microsoft.com/office/drawing/2014/main" id="{AF75964A-6394-3C48-A304-A82CD0D5962E}"/>
                  </a:ext>
                </a:extLst>
              </p:cNvPr>
              <p:cNvGrpSpPr/>
              <p:nvPr/>
            </p:nvGrpSpPr>
            <p:grpSpPr>
              <a:xfrm>
                <a:off x="3172902" y="4245010"/>
                <a:ext cx="355417" cy="110531"/>
                <a:chOff x="3172902" y="4244590"/>
                <a:chExt cx="355417" cy="110531"/>
              </a:xfrm>
            </p:grpSpPr>
            <p:sp>
              <p:nvSpPr>
                <p:cNvPr id="33" name="Freeform: Shape 72">
                  <a:extLst>
                    <a:ext uri="{FF2B5EF4-FFF2-40B4-BE49-F238E27FC236}">
                      <a16:creationId xmlns:a16="http://schemas.microsoft.com/office/drawing/2014/main" id="{02EE1094-8B3F-844B-9870-7425DEEF2109}"/>
                    </a:ext>
                  </a:extLst>
                </p:cNvPr>
                <p:cNvSpPr/>
                <p:nvPr/>
              </p:nvSpPr>
              <p:spPr>
                <a:xfrm>
                  <a:off x="317290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4" name="Freeform: Shape 73">
                  <a:extLst>
                    <a:ext uri="{FF2B5EF4-FFF2-40B4-BE49-F238E27FC236}">
                      <a16:creationId xmlns:a16="http://schemas.microsoft.com/office/drawing/2014/main" id="{3C0661F6-D671-CC49-9A44-8EEEF0DE65CF}"/>
                    </a:ext>
                  </a:extLst>
                </p:cNvPr>
                <p:cNvSpPr/>
                <p:nvPr/>
              </p:nvSpPr>
              <p:spPr>
                <a:xfrm>
                  <a:off x="330018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5" name="Freeform: Shape 74">
                  <a:extLst>
                    <a:ext uri="{FF2B5EF4-FFF2-40B4-BE49-F238E27FC236}">
                      <a16:creationId xmlns:a16="http://schemas.microsoft.com/office/drawing/2014/main" id="{206CC4F2-F6D9-F74F-84F5-2E0D9C597E19}"/>
                    </a:ext>
                  </a:extLst>
                </p:cNvPr>
                <p:cNvSpPr/>
                <p:nvPr/>
              </p:nvSpPr>
              <p:spPr>
                <a:xfrm>
                  <a:off x="342746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30" name="Group 29">
                <a:extLst>
                  <a:ext uri="{FF2B5EF4-FFF2-40B4-BE49-F238E27FC236}">
                    <a16:creationId xmlns:a16="http://schemas.microsoft.com/office/drawing/2014/main" id="{E8BAAB04-FBAF-B347-A94E-262CF12AC5F8}"/>
                  </a:ext>
                </a:extLst>
              </p:cNvPr>
              <p:cNvGrpSpPr/>
              <p:nvPr/>
            </p:nvGrpSpPr>
            <p:grpSpPr>
              <a:xfrm>
                <a:off x="3234030" y="4357635"/>
                <a:ext cx="233160" cy="110531"/>
                <a:chOff x="3234867" y="4132385"/>
                <a:chExt cx="233160" cy="110531"/>
              </a:xfrm>
            </p:grpSpPr>
            <p:sp>
              <p:nvSpPr>
                <p:cNvPr id="31" name="Freeform: Shape 70">
                  <a:extLst>
                    <a:ext uri="{FF2B5EF4-FFF2-40B4-BE49-F238E27FC236}">
                      <a16:creationId xmlns:a16="http://schemas.microsoft.com/office/drawing/2014/main" id="{C190730E-0B60-DA44-BF52-79A07D7942EC}"/>
                    </a:ext>
                  </a:extLst>
                </p:cNvPr>
                <p:cNvSpPr/>
                <p:nvPr/>
              </p:nvSpPr>
              <p:spPr>
                <a:xfrm>
                  <a:off x="3234867"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2" name="Freeform: Shape 71">
                  <a:extLst>
                    <a:ext uri="{FF2B5EF4-FFF2-40B4-BE49-F238E27FC236}">
                      <a16:creationId xmlns:a16="http://schemas.microsoft.com/office/drawing/2014/main" id="{8BFEB966-71AC-AE43-8524-8AA97C1AA622}"/>
                    </a:ext>
                  </a:extLst>
                </p:cNvPr>
                <p:cNvSpPr/>
                <p:nvPr/>
              </p:nvSpPr>
              <p:spPr>
                <a:xfrm>
                  <a:off x="3367170"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grpSp>
        <p:nvGrpSpPr>
          <p:cNvPr id="38" name="Group 37">
            <a:extLst>
              <a:ext uri="{FF2B5EF4-FFF2-40B4-BE49-F238E27FC236}">
                <a16:creationId xmlns:a16="http://schemas.microsoft.com/office/drawing/2014/main" id="{204E7029-53ED-A843-9D77-688274203BBD}"/>
              </a:ext>
            </a:extLst>
          </p:cNvPr>
          <p:cNvGrpSpPr/>
          <p:nvPr/>
        </p:nvGrpSpPr>
        <p:grpSpPr>
          <a:xfrm>
            <a:off x="5683188" y="3172536"/>
            <a:ext cx="952591" cy="935965"/>
            <a:chOff x="5456347" y="4817071"/>
            <a:chExt cx="432930" cy="442932"/>
          </a:xfrm>
        </p:grpSpPr>
        <p:sp>
          <p:nvSpPr>
            <p:cNvPr id="39" name="Rectangle: Rounded Corners 50">
              <a:extLst>
                <a:ext uri="{FF2B5EF4-FFF2-40B4-BE49-F238E27FC236}">
                  <a16:creationId xmlns:a16="http://schemas.microsoft.com/office/drawing/2014/main" id="{4F82977B-FC04-A143-A158-117295FF874C}"/>
                </a:ext>
              </a:extLst>
            </p:cNvPr>
            <p:cNvSpPr/>
            <p:nvPr/>
          </p:nvSpPr>
          <p:spPr bwMode="auto">
            <a:xfrm>
              <a:off x="5456347" y="4817071"/>
              <a:ext cx="432930" cy="442932"/>
            </a:xfrm>
            <a:prstGeom prst="roundRect">
              <a:avLst>
                <a:gd name="adj" fmla="val 3125"/>
              </a:avLst>
            </a:prstGeom>
            <a:solidFill>
              <a:schemeClr val="bg1"/>
            </a:solidFill>
            <a:ln w="12700">
              <a:noFill/>
              <a:headEnd type="none" w="med" len="med"/>
              <a:tailEnd type="none" w="med" len="med"/>
            </a:ln>
            <a:effectLst>
              <a:outerShdw blurRad="635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pic>
          <p:nvPicPr>
            <p:cNvPr id="40" name="Graphic 39">
              <a:extLst>
                <a:ext uri="{FF2B5EF4-FFF2-40B4-BE49-F238E27FC236}">
                  <a16:creationId xmlns:a16="http://schemas.microsoft.com/office/drawing/2014/main" id="{07027C5A-8353-1144-A675-B588C1A13CF5}"/>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5522655" y="4879128"/>
              <a:ext cx="307118" cy="312826"/>
            </a:xfrm>
            <a:prstGeom prst="rect">
              <a:avLst/>
            </a:prstGeom>
          </p:spPr>
        </p:pic>
      </p:grpSp>
      <p:sp>
        <p:nvSpPr>
          <p:cNvPr id="52" name="Rectangle: Rounded Corners 55">
            <a:extLst>
              <a:ext uri="{FF2B5EF4-FFF2-40B4-BE49-F238E27FC236}">
                <a16:creationId xmlns:a16="http://schemas.microsoft.com/office/drawing/2014/main" id="{2AE23A8D-5CFA-DE4B-AC14-483BF88E74D3}"/>
              </a:ext>
            </a:extLst>
          </p:cNvPr>
          <p:cNvSpPr/>
          <p:nvPr/>
        </p:nvSpPr>
        <p:spPr bwMode="auto">
          <a:xfrm>
            <a:off x="860642" y="3148514"/>
            <a:ext cx="997671" cy="959985"/>
          </a:xfrm>
          <a:prstGeom prst="roundRect">
            <a:avLst>
              <a:gd name="adj" fmla="val 3125"/>
            </a:avLst>
          </a:prstGeom>
          <a:solidFill>
            <a:schemeClr val="bg1"/>
          </a:solidFill>
          <a:ln w="12700">
            <a:noFill/>
            <a:headEnd type="none" w="med" len="med"/>
            <a:tailEnd type="none" w="med" len="med"/>
          </a:ln>
          <a:effectLst>
            <a:outerShdw blurRad="635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grpSp>
        <p:nvGrpSpPr>
          <p:cNvPr id="54" name="Group 53">
            <a:extLst>
              <a:ext uri="{FF2B5EF4-FFF2-40B4-BE49-F238E27FC236}">
                <a16:creationId xmlns:a16="http://schemas.microsoft.com/office/drawing/2014/main" id="{B34D2D41-0377-264B-9879-606AD5010752}"/>
              </a:ext>
            </a:extLst>
          </p:cNvPr>
          <p:cNvGrpSpPr/>
          <p:nvPr/>
        </p:nvGrpSpPr>
        <p:grpSpPr>
          <a:xfrm>
            <a:off x="1018851" y="3351796"/>
            <a:ext cx="663534" cy="569462"/>
            <a:chOff x="4117181" y="5754173"/>
            <a:chExt cx="542082" cy="538756"/>
          </a:xfrm>
        </p:grpSpPr>
        <p:sp>
          <p:nvSpPr>
            <p:cNvPr id="55" name="Freeform: Shape 77">
              <a:extLst>
                <a:ext uri="{FF2B5EF4-FFF2-40B4-BE49-F238E27FC236}">
                  <a16:creationId xmlns:a16="http://schemas.microsoft.com/office/drawing/2014/main" id="{2CBE4994-3C2A-674C-A0CD-FD4A9CC13DAE}"/>
                </a:ext>
              </a:extLst>
            </p:cNvPr>
            <p:cNvSpPr/>
            <p:nvPr/>
          </p:nvSpPr>
          <p:spPr>
            <a:xfrm>
              <a:off x="4117181" y="6153251"/>
              <a:ext cx="139678" cy="139678"/>
            </a:xfrm>
            <a:custGeom>
              <a:avLst/>
              <a:gdLst>
                <a:gd name="connsiteX0" fmla="*/ 4988 w 139677"/>
                <a:gd name="connsiteY0" fmla="*/ 4988 h 139677"/>
                <a:gd name="connsiteX1" fmla="*/ 44896 w 139677"/>
                <a:gd name="connsiteY1" fmla="*/ 4988 h 139677"/>
                <a:gd name="connsiteX2" fmla="*/ 44896 w 139677"/>
                <a:gd name="connsiteY2" fmla="*/ 98107 h 139677"/>
                <a:gd name="connsiteX3" fmla="*/ 138015 w 139677"/>
                <a:gd name="connsiteY3" fmla="*/ 98107 h 139677"/>
                <a:gd name="connsiteX4" fmla="*/ 138015 w 139677"/>
                <a:gd name="connsiteY4" fmla="*/ 138014 h 139677"/>
                <a:gd name="connsiteX5" fmla="*/ 4988 w 139677"/>
                <a:gd name="connsiteY5" fmla="*/ 138014 h 139677"/>
                <a:gd name="connsiteX6" fmla="*/ 4988 w 139677"/>
                <a:gd name="connsiteY6" fmla="*/ 4988 h 139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9677" h="139677">
                  <a:moveTo>
                    <a:pt x="4988" y="4988"/>
                  </a:moveTo>
                  <a:lnTo>
                    <a:pt x="44896" y="4988"/>
                  </a:lnTo>
                  <a:lnTo>
                    <a:pt x="44896" y="98107"/>
                  </a:lnTo>
                  <a:lnTo>
                    <a:pt x="138015" y="98107"/>
                  </a:lnTo>
                  <a:lnTo>
                    <a:pt x="138015" y="138014"/>
                  </a:lnTo>
                  <a:lnTo>
                    <a:pt x="4988" y="138014"/>
                  </a:lnTo>
                  <a:lnTo>
                    <a:pt x="4988" y="4988"/>
                  </a:ln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6" name="Freeform: Shape 78">
              <a:extLst>
                <a:ext uri="{FF2B5EF4-FFF2-40B4-BE49-F238E27FC236}">
                  <a16:creationId xmlns:a16="http://schemas.microsoft.com/office/drawing/2014/main" id="{5DBC3D87-84E5-694F-A08A-ECB563675796}"/>
                </a:ext>
              </a:extLst>
            </p:cNvPr>
            <p:cNvSpPr/>
            <p:nvPr/>
          </p:nvSpPr>
          <p:spPr>
            <a:xfrm>
              <a:off x="4117181" y="5887199"/>
              <a:ext cx="405730" cy="405730"/>
            </a:xfrm>
            <a:custGeom>
              <a:avLst/>
              <a:gdLst>
                <a:gd name="connsiteX0" fmla="*/ 4988 w 405730"/>
                <a:gd name="connsiteY0" fmla="*/ 27159 h 405730"/>
                <a:gd name="connsiteX1" fmla="*/ 4988 w 405730"/>
                <a:gd name="connsiteY1" fmla="*/ 149100 h 405730"/>
                <a:gd name="connsiteX2" fmla="*/ 82587 w 405730"/>
                <a:gd name="connsiteY2" fmla="*/ 229003 h 405730"/>
                <a:gd name="connsiteX3" fmla="*/ 115844 w 405730"/>
                <a:gd name="connsiteY3" fmla="*/ 193442 h 405730"/>
                <a:gd name="connsiteX4" fmla="*/ 215614 w 405730"/>
                <a:gd name="connsiteY4" fmla="*/ 293212 h 405730"/>
                <a:gd name="connsiteX5" fmla="*/ 182357 w 405730"/>
                <a:gd name="connsiteY5" fmla="*/ 326468 h 405730"/>
                <a:gd name="connsiteX6" fmla="*/ 259955 w 405730"/>
                <a:gd name="connsiteY6" fmla="*/ 404067 h 405730"/>
                <a:gd name="connsiteX7" fmla="*/ 381896 w 405730"/>
                <a:gd name="connsiteY7" fmla="*/ 404067 h 405730"/>
                <a:gd name="connsiteX8" fmla="*/ 404067 w 405730"/>
                <a:gd name="connsiteY8" fmla="*/ 381896 h 405730"/>
                <a:gd name="connsiteX9" fmla="*/ 404067 w 405730"/>
                <a:gd name="connsiteY9" fmla="*/ 204528 h 405730"/>
                <a:gd name="connsiteX10" fmla="*/ 204528 w 405730"/>
                <a:gd name="connsiteY10" fmla="*/ 4988 h 405730"/>
                <a:gd name="connsiteX11" fmla="*/ 27160 w 405730"/>
                <a:gd name="connsiteY11" fmla="*/ 4988 h 405730"/>
                <a:gd name="connsiteX12" fmla="*/ 4988 w 405730"/>
                <a:gd name="connsiteY12" fmla="*/ 27159 h 405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05730" h="405730">
                  <a:moveTo>
                    <a:pt x="4988" y="27159"/>
                  </a:moveTo>
                  <a:lnTo>
                    <a:pt x="4988" y="149100"/>
                  </a:lnTo>
                  <a:lnTo>
                    <a:pt x="82587" y="229003"/>
                  </a:lnTo>
                  <a:lnTo>
                    <a:pt x="115844" y="193442"/>
                  </a:lnTo>
                  <a:lnTo>
                    <a:pt x="215614" y="293212"/>
                  </a:lnTo>
                  <a:lnTo>
                    <a:pt x="182357" y="326468"/>
                  </a:lnTo>
                  <a:lnTo>
                    <a:pt x="259955" y="404067"/>
                  </a:lnTo>
                  <a:lnTo>
                    <a:pt x="381896" y="404067"/>
                  </a:lnTo>
                  <a:cubicBezTo>
                    <a:pt x="394141" y="404067"/>
                    <a:pt x="404067" y="394141"/>
                    <a:pt x="404067" y="381896"/>
                  </a:cubicBezTo>
                  <a:lnTo>
                    <a:pt x="404067" y="204528"/>
                  </a:lnTo>
                  <a:lnTo>
                    <a:pt x="204528" y="4988"/>
                  </a:lnTo>
                  <a:lnTo>
                    <a:pt x="27160" y="4988"/>
                  </a:lnTo>
                  <a:cubicBezTo>
                    <a:pt x="14915" y="4988"/>
                    <a:pt x="4988" y="14915"/>
                    <a:pt x="4988" y="27159"/>
                  </a:cubicBezTo>
                  <a:close/>
                </a:path>
              </a:pathLst>
            </a:custGeom>
            <a:solidFill>
              <a:srgbClr val="005EA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7" name="Freeform: Shape 79">
              <a:extLst>
                <a:ext uri="{FF2B5EF4-FFF2-40B4-BE49-F238E27FC236}">
                  <a16:creationId xmlns:a16="http://schemas.microsoft.com/office/drawing/2014/main" id="{69F93870-ED00-834F-B10C-18B9C286A946}"/>
                </a:ext>
              </a:extLst>
            </p:cNvPr>
            <p:cNvSpPr/>
            <p:nvPr/>
          </p:nvSpPr>
          <p:spPr>
            <a:xfrm>
              <a:off x="4200322" y="5754173"/>
              <a:ext cx="458941" cy="458941"/>
            </a:xfrm>
            <a:custGeom>
              <a:avLst/>
              <a:gdLst>
                <a:gd name="connsiteX0" fmla="*/ 4988 w 458940"/>
                <a:gd name="connsiteY0" fmla="*/ 312174 h 458940"/>
                <a:gd name="connsiteX1" fmla="*/ 210070 w 458940"/>
                <a:gd name="connsiteY1" fmla="*/ 4988 h 458940"/>
                <a:gd name="connsiteX2" fmla="*/ 453952 w 458940"/>
                <a:gd name="connsiteY2" fmla="*/ 4988 h 458940"/>
                <a:gd name="connsiteX3" fmla="*/ 453952 w 458940"/>
                <a:gd name="connsiteY3" fmla="*/ 248870 h 458940"/>
                <a:gd name="connsiteX4" fmla="*/ 146767 w 458940"/>
                <a:gd name="connsiteY4" fmla="*/ 453952 h 458940"/>
                <a:gd name="connsiteX5" fmla="*/ 4988 w 458940"/>
                <a:gd name="connsiteY5" fmla="*/ 312174 h 458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8940" h="458940">
                  <a:moveTo>
                    <a:pt x="4988" y="312174"/>
                  </a:moveTo>
                  <a:lnTo>
                    <a:pt x="210070" y="4988"/>
                  </a:lnTo>
                  <a:lnTo>
                    <a:pt x="453952" y="4988"/>
                  </a:lnTo>
                  <a:lnTo>
                    <a:pt x="453952" y="248870"/>
                  </a:lnTo>
                  <a:lnTo>
                    <a:pt x="146767" y="453952"/>
                  </a:lnTo>
                  <a:lnTo>
                    <a:pt x="4988" y="312174"/>
                  </a:ln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8" name="Freeform: Shape 80">
              <a:extLst>
                <a:ext uri="{FF2B5EF4-FFF2-40B4-BE49-F238E27FC236}">
                  <a16:creationId xmlns:a16="http://schemas.microsoft.com/office/drawing/2014/main" id="{4B75DA23-BF5B-AA42-839F-A8CA257CA4E6}"/>
                </a:ext>
              </a:extLst>
            </p:cNvPr>
            <p:cNvSpPr/>
            <p:nvPr/>
          </p:nvSpPr>
          <p:spPr>
            <a:xfrm>
              <a:off x="4227769" y="5973631"/>
              <a:ext cx="206191" cy="206191"/>
            </a:xfrm>
            <a:custGeom>
              <a:avLst/>
              <a:gdLst>
                <a:gd name="connsiteX0" fmla="*/ 4988 w 206190"/>
                <a:gd name="connsiteY0" fmla="*/ 174265 h 206190"/>
                <a:gd name="connsiteX1" fmla="*/ 174264 w 206190"/>
                <a:gd name="connsiteY1" fmla="*/ 4988 h 206190"/>
                <a:gd name="connsiteX2" fmla="*/ 207044 w 206190"/>
                <a:gd name="connsiteY2" fmla="*/ 37768 h 206190"/>
                <a:gd name="connsiteX3" fmla="*/ 37768 w 206190"/>
                <a:gd name="connsiteY3" fmla="*/ 207045 h 206190"/>
                <a:gd name="connsiteX4" fmla="*/ 4988 w 206190"/>
                <a:gd name="connsiteY4" fmla="*/ 174265 h 206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190" h="206190">
                  <a:moveTo>
                    <a:pt x="4988" y="174265"/>
                  </a:moveTo>
                  <a:lnTo>
                    <a:pt x="174264" y="4988"/>
                  </a:lnTo>
                  <a:lnTo>
                    <a:pt x="207044" y="37768"/>
                  </a:lnTo>
                  <a:lnTo>
                    <a:pt x="37768" y="207045"/>
                  </a:lnTo>
                  <a:lnTo>
                    <a:pt x="4988" y="174265"/>
                  </a:lnTo>
                  <a:close/>
                </a:path>
              </a:pathLst>
            </a:custGeom>
            <a:solidFill>
              <a:srgbClr val="0A44C2"/>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9" name="Freeform: Shape 81">
              <a:extLst>
                <a:ext uri="{FF2B5EF4-FFF2-40B4-BE49-F238E27FC236}">
                  <a16:creationId xmlns:a16="http://schemas.microsoft.com/office/drawing/2014/main" id="{15F89298-FE85-5A47-A9C1-393377BDB179}"/>
                </a:ext>
              </a:extLst>
            </p:cNvPr>
            <p:cNvSpPr/>
            <p:nvPr/>
          </p:nvSpPr>
          <p:spPr>
            <a:xfrm>
              <a:off x="4227769" y="5973631"/>
              <a:ext cx="206191" cy="206191"/>
            </a:xfrm>
            <a:custGeom>
              <a:avLst/>
              <a:gdLst>
                <a:gd name="connsiteX0" fmla="*/ 4988 w 206190"/>
                <a:gd name="connsiteY0" fmla="*/ 174265 h 206190"/>
                <a:gd name="connsiteX1" fmla="*/ 174264 w 206190"/>
                <a:gd name="connsiteY1" fmla="*/ 4988 h 206190"/>
                <a:gd name="connsiteX2" fmla="*/ 207044 w 206190"/>
                <a:gd name="connsiteY2" fmla="*/ 37768 h 206190"/>
                <a:gd name="connsiteX3" fmla="*/ 37768 w 206190"/>
                <a:gd name="connsiteY3" fmla="*/ 207045 h 206190"/>
                <a:gd name="connsiteX4" fmla="*/ 4988 w 206190"/>
                <a:gd name="connsiteY4" fmla="*/ 174265 h 206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190" h="206190">
                  <a:moveTo>
                    <a:pt x="4988" y="174265"/>
                  </a:moveTo>
                  <a:lnTo>
                    <a:pt x="174264" y="4988"/>
                  </a:lnTo>
                  <a:lnTo>
                    <a:pt x="207044" y="37768"/>
                  </a:lnTo>
                  <a:lnTo>
                    <a:pt x="37768" y="207045"/>
                  </a:lnTo>
                  <a:lnTo>
                    <a:pt x="4988" y="174265"/>
                  </a:lnTo>
                  <a:close/>
                </a:path>
              </a:pathLst>
            </a:custGeom>
            <a:solidFill>
              <a:srgbClr val="005EA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0" name="Freeform: Shape 82">
              <a:extLst>
                <a:ext uri="{FF2B5EF4-FFF2-40B4-BE49-F238E27FC236}">
                  <a16:creationId xmlns:a16="http://schemas.microsoft.com/office/drawing/2014/main" id="{74853135-A037-2B4E-8335-8715816C35F3}"/>
                </a:ext>
              </a:extLst>
            </p:cNvPr>
            <p:cNvSpPr/>
            <p:nvPr/>
          </p:nvSpPr>
          <p:spPr>
            <a:xfrm>
              <a:off x="4449746" y="5820686"/>
              <a:ext cx="139678" cy="139678"/>
            </a:xfrm>
            <a:custGeom>
              <a:avLst/>
              <a:gdLst>
                <a:gd name="connsiteX0" fmla="*/ 71502 w 139677"/>
                <a:gd name="connsiteY0" fmla="*/ 138015 h 139677"/>
                <a:gd name="connsiteX1" fmla="*/ 138015 w 139677"/>
                <a:gd name="connsiteY1" fmla="*/ 71502 h 139677"/>
                <a:gd name="connsiteX2" fmla="*/ 71502 w 139677"/>
                <a:gd name="connsiteY2" fmla="*/ 4988 h 139677"/>
                <a:gd name="connsiteX3" fmla="*/ 4988 w 139677"/>
                <a:gd name="connsiteY3" fmla="*/ 71502 h 139677"/>
                <a:gd name="connsiteX4" fmla="*/ 71502 w 139677"/>
                <a:gd name="connsiteY4" fmla="*/ 138015 h 139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677" h="139677">
                  <a:moveTo>
                    <a:pt x="71502" y="138015"/>
                  </a:moveTo>
                  <a:cubicBezTo>
                    <a:pt x="108235" y="138015"/>
                    <a:pt x="138015" y="108235"/>
                    <a:pt x="138015" y="71502"/>
                  </a:cubicBezTo>
                  <a:cubicBezTo>
                    <a:pt x="138015" y="34768"/>
                    <a:pt x="108235" y="4988"/>
                    <a:pt x="71502" y="4988"/>
                  </a:cubicBezTo>
                  <a:cubicBezTo>
                    <a:pt x="34768" y="4988"/>
                    <a:pt x="4988" y="34768"/>
                    <a:pt x="4988" y="71502"/>
                  </a:cubicBezTo>
                  <a:cubicBezTo>
                    <a:pt x="4988" y="108235"/>
                    <a:pt x="34768" y="138015"/>
                    <a:pt x="71502" y="138015"/>
                  </a:cubicBezTo>
                  <a:close/>
                </a:path>
              </a:pathLst>
            </a:custGeom>
            <a:solidFill>
              <a:srgbClr val="0A44C2"/>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1" name="Freeform: Shape 83">
              <a:extLst>
                <a:ext uri="{FF2B5EF4-FFF2-40B4-BE49-F238E27FC236}">
                  <a16:creationId xmlns:a16="http://schemas.microsoft.com/office/drawing/2014/main" id="{E5B24391-3B2E-AA43-B60E-A5DF734AAEA9}"/>
                </a:ext>
              </a:extLst>
            </p:cNvPr>
            <p:cNvSpPr/>
            <p:nvPr/>
          </p:nvSpPr>
          <p:spPr>
            <a:xfrm>
              <a:off x="4449746" y="5820686"/>
              <a:ext cx="139678" cy="139678"/>
            </a:xfrm>
            <a:custGeom>
              <a:avLst/>
              <a:gdLst>
                <a:gd name="connsiteX0" fmla="*/ 71502 w 139677"/>
                <a:gd name="connsiteY0" fmla="*/ 138015 h 139677"/>
                <a:gd name="connsiteX1" fmla="*/ 138015 w 139677"/>
                <a:gd name="connsiteY1" fmla="*/ 71502 h 139677"/>
                <a:gd name="connsiteX2" fmla="*/ 71502 w 139677"/>
                <a:gd name="connsiteY2" fmla="*/ 4988 h 139677"/>
                <a:gd name="connsiteX3" fmla="*/ 4988 w 139677"/>
                <a:gd name="connsiteY3" fmla="*/ 71502 h 139677"/>
                <a:gd name="connsiteX4" fmla="*/ 71502 w 139677"/>
                <a:gd name="connsiteY4" fmla="*/ 138015 h 139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677" h="139677">
                  <a:moveTo>
                    <a:pt x="71502" y="138015"/>
                  </a:moveTo>
                  <a:cubicBezTo>
                    <a:pt x="108235" y="138015"/>
                    <a:pt x="138015" y="108235"/>
                    <a:pt x="138015" y="71502"/>
                  </a:cubicBezTo>
                  <a:cubicBezTo>
                    <a:pt x="138015" y="34768"/>
                    <a:pt x="108235" y="4988"/>
                    <a:pt x="71502" y="4988"/>
                  </a:cubicBezTo>
                  <a:cubicBezTo>
                    <a:pt x="34768" y="4988"/>
                    <a:pt x="4988" y="34768"/>
                    <a:pt x="4988" y="71502"/>
                  </a:cubicBezTo>
                  <a:cubicBezTo>
                    <a:pt x="4988" y="108235"/>
                    <a:pt x="34768" y="138015"/>
                    <a:pt x="71502" y="138015"/>
                  </a:cubicBezTo>
                  <a:close/>
                </a:path>
              </a:pathLst>
            </a:custGeom>
            <a:solidFill>
              <a:schemeClr val="bg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62" name="TextBox 61">
            <a:extLst>
              <a:ext uri="{FF2B5EF4-FFF2-40B4-BE49-F238E27FC236}">
                <a16:creationId xmlns:a16="http://schemas.microsoft.com/office/drawing/2014/main" id="{1FDF34D9-7B80-E04C-A801-0C664496BDEE}"/>
              </a:ext>
            </a:extLst>
          </p:cNvPr>
          <p:cNvSpPr txBox="1"/>
          <p:nvPr/>
        </p:nvSpPr>
        <p:spPr>
          <a:xfrm>
            <a:off x="5665876" y="4098436"/>
            <a:ext cx="1002197" cy="4001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Azure Monitor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for Containers</a:t>
            </a:r>
          </a:p>
        </p:txBody>
      </p:sp>
      <p:cxnSp>
        <p:nvCxnSpPr>
          <p:cNvPr id="63" name="Straight Arrow Connector 62">
            <a:extLst>
              <a:ext uri="{FF2B5EF4-FFF2-40B4-BE49-F238E27FC236}">
                <a16:creationId xmlns:a16="http://schemas.microsoft.com/office/drawing/2014/main" id="{EDF8727C-7E33-4648-AA2F-82AB57AEFB75}"/>
              </a:ext>
            </a:extLst>
          </p:cNvPr>
          <p:cNvCxnSpPr>
            <a:cxnSpLocks/>
          </p:cNvCxnSpPr>
          <p:nvPr/>
        </p:nvCxnSpPr>
        <p:spPr>
          <a:xfrm>
            <a:off x="4600886" y="3635015"/>
            <a:ext cx="109728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B6DAED71-4421-4D45-BBF1-53B759FBF622}"/>
              </a:ext>
            </a:extLst>
          </p:cNvPr>
          <p:cNvSpPr txBox="1"/>
          <p:nvPr/>
        </p:nvSpPr>
        <p:spPr>
          <a:xfrm>
            <a:off x="874845" y="4101533"/>
            <a:ext cx="99097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Azure Pipeline</a:t>
            </a:r>
          </a:p>
        </p:txBody>
      </p:sp>
      <p:cxnSp>
        <p:nvCxnSpPr>
          <p:cNvPr id="65" name="Straight Arrow Connector 64">
            <a:extLst>
              <a:ext uri="{FF2B5EF4-FFF2-40B4-BE49-F238E27FC236}">
                <a16:creationId xmlns:a16="http://schemas.microsoft.com/office/drawing/2014/main" id="{7FE9BEDD-3B26-864F-BBE9-7E6013BB6519}"/>
              </a:ext>
            </a:extLst>
          </p:cNvPr>
          <p:cNvCxnSpPr>
            <a:cxnSpLocks/>
          </p:cNvCxnSpPr>
          <p:nvPr/>
        </p:nvCxnSpPr>
        <p:spPr>
          <a:xfrm flipV="1">
            <a:off x="1857229" y="3642966"/>
            <a:ext cx="173736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6EF333CD-F55C-AC4D-9FF5-937DF39925A0}"/>
              </a:ext>
            </a:extLst>
          </p:cNvPr>
          <p:cNvCxnSpPr>
            <a:cxnSpLocks/>
          </p:cNvCxnSpPr>
          <p:nvPr/>
        </p:nvCxnSpPr>
        <p:spPr>
          <a:xfrm flipH="1">
            <a:off x="2714480" y="3271596"/>
            <a:ext cx="1" cy="36576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7" name="Group 66">
            <a:extLst>
              <a:ext uri="{FF2B5EF4-FFF2-40B4-BE49-F238E27FC236}">
                <a16:creationId xmlns:a16="http://schemas.microsoft.com/office/drawing/2014/main" id="{33A68CBF-734A-994C-9EE6-16E4EE5A0F15}"/>
              </a:ext>
            </a:extLst>
          </p:cNvPr>
          <p:cNvGrpSpPr/>
          <p:nvPr/>
        </p:nvGrpSpPr>
        <p:grpSpPr>
          <a:xfrm>
            <a:off x="2102422" y="2226427"/>
            <a:ext cx="1224118" cy="998242"/>
            <a:chOff x="2713817" y="2118359"/>
            <a:chExt cx="1224118" cy="998242"/>
          </a:xfrm>
        </p:grpSpPr>
        <p:grpSp>
          <p:nvGrpSpPr>
            <p:cNvPr id="68" name="Group 67">
              <a:extLst>
                <a:ext uri="{FF2B5EF4-FFF2-40B4-BE49-F238E27FC236}">
                  <a16:creationId xmlns:a16="http://schemas.microsoft.com/office/drawing/2014/main" id="{45C0ED4D-4FF0-F74C-9B0A-A0CCE9824205}"/>
                </a:ext>
              </a:extLst>
            </p:cNvPr>
            <p:cNvGrpSpPr/>
            <p:nvPr/>
          </p:nvGrpSpPr>
          <p:grpSpPr>
            <a:xfrm>
              <a:off x="2713817" y="2118359"/>
              <a:ext cx="1224118" cy="998242"/>
              <a:chOff x="2728591" y="3529120"/>
              <a:chExt cx="1224118" cy="998242"/>
            </a:xfrm>
          </p:grpSpPr>
          <p:pic>
            <p:nvPicPr>
              <p:cNvPr id="70" name="Picture 10" descr="Image result for binoculars illustration">
                <a:extLst>
                  <a:ext uri="{FF2B5EF4-FFF2-40B4-BE49-F238E27FC236}">
                    <a16:creationId xmlns:a16="http://schemas.microsoft.com/office/drawing/2014/main" id="{0FAA678D-8B76-334A-A382-D1D15EEF512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55974" y="3529120"/>
                <a:ext cx="797427" cy="797427"/>
              </a:xfrm>
              <a:prstGeom prst="rect">
                <a:avLst/>
              </a:prstGeom>
              <a:noFill/>
              <a:extLst>
                <a:ext uri="{909E8E84-426E-40DD-AFC4-6F175D3DCCD1}">
                  <a14:hiddenFill xmlns:a14="http://schemas.microsoft.com/office/drawing/2010/main">
                    <a:solidFill>
                      <a:srgbClr val="FFFFFF"/>
                    </a:solidFill>
                  </a14:hiddenFill>
                </a:ext>
              </a:extLst>
            </p:spPr>
          </p:pic>
          <p:sp>
            <p:nvSpPr>
              <p:cNvPr id="71" name="TextBox 70">
                <a:extLst>
                  <a:ext uri="{FF2B5EF4-FFF2-40B4-BE49-F238E27FC236}">
                    <a16:creationId xmlns:a16="http://schemas.microsoft.com/office/drawing/2014/main" id="{DA70349B-34CB-3C40-9B0E-95CB2511165C}"/>
                  </a:ext>
                </a:extLst>
              </p:cNvPr>
              <p:cNvSpPr txBox="1"/>
              <p:nvPr/>
            </p:nvSpPr>
            <p:spPr>
              <a:xfrm>
                <a:off x="2728591" y="4219585"/>
                <a:ext cx="1224118"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4472C4"/>
                    </a:solidFill>
                    <a:effectLst/>
                    <a:uLnTx/>
                    <a:uFillTx/>
                    <a:latin typeface="Segoe UI Semilight" panose="020B0402040204020203" pitchFamily="34" charset="0"/>
                    <a:ea typeface="+mn-ea"/>
                    <a:cs typeface="Segoe UI Semilight" panose="020B0402040204020203" pitchFamily="34" charset="0"/>
                  </a:rPr>
                  <a:t>Observability</a:t>
                </a:r>
              </a:p>
            </p:txBody>
          </p:sp>
        </p:grpSp>
        <p:pic>
          <p:nvPicPr>
            <p:cNvPr id="69" name="Picture 4">
              <a:extLst>
                <a:ext uri="{FF2B5EF4-FFF2-40B4-BE49-F238E27FC236}">
                  <a16:creationId xmlns:a16="http://schemas.microsoft.com/office/drawing/2014/main" id="{B3CCF147-2FD6-0641-9D51-FB3BBC8A60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90732" y="2518549"/>
              <a:ext cx="295790" cy="297887"/>
            </a:xfrm>
            <a:prstGeom prst="rect">
              <a:avLst/>
            </a:prstGeom>
            <a:noFill/>
            <a:extLst>
              <a:ext uri="{909E8E84-426E-40DD-AFC4-6F175D3DCCD1}">
                <a14:hiddenFill xmlns:a14="http://schemas.microsoft.com/office/drawing/2010/main">
                  <a:solidFill>
                    <a:srgbClr val="FFFFFF"/>
                  </a:solidFill>
                </a14:hiddenFill>
              </a:ext>
            </a:extLst>
          </p:spPr>
        </p:pic>
      </p:grpSp>
      <p:sp>
        <p:nvSpPr>
          <p:cNvPr id="72" name="Rectangle 71">
            <a:extLst>
              <a:ext uri="{FF2B5EF4-FFF2-40B4-BE49-F238E27FC236}">
                <a16:creationId xmlns:a16="http://schemas.microsoft.com/office/drawing/2014/main" id="{C65D8472-7253-0C46-BEC3-649DC4639B1F}"/>
              </a:ext>
            </a:extLst>
          </p:cNvPr>
          <p:cNvSpPr/>
          <p:nvPr/>
        </p:nvSpPr>
        <p:spPr>
          <a:xfrm>
            <a:off x="1596898" y="1763971"/>
            <a:ext cx="2864273" cy="6099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1A1A1A"/>
                </a:solidFill>
                <a:effectLst/>
                <a:uLnTx/>
                <a:uFillTx/>
                <a:latin typeface="Segoe UI Semilight" panose="020B0402040204020203" pitchFamily="34" charset="0"/>
                <a:ea typeface="+mn-ea"/>
                <a:cs typeface="Segoe UI Semilight" panose="020B0402040204020203" pitchFamily="34" charset="0"/>
              </a:rPr>
              <a:t>Observe live container logs and Kubernetes event log on container deployment status</a:t>
            </a:r>
          </a:p>
        </p:txBody>
      </p:sp>
      <p:sp>
        <p:nvSpPr>
          <p:cNvPr id="73" name="TextBox 72">
            <a:extLst>
              <a:ext uri="{FF2B5EF4-FFF2-40B4-BE49-F238E27FC236}">
                <a16:creationId xmlns:a16="http://schemas.microsoft.com/office/drawing/2014/main" id="{1D4A7FBE-632F-EE42-9388-33A473205417}"/>
              </a:ext>
            </a:extLst>
          </p:cNvPr>
          <p:cNvSpPr txBox="1"/>
          <p:nvPr/>
        </p:nvSpPr>
        <p:spPr>
          <a:xfrm>
            <a:off x="7599597" y="6451267"/>
            <a:ext cx="829586" cy="27699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Response</a:t>
            </a:r>
          </a:p>
        </p:txBody>
      </p:sp>
      <p:sp>
        <p:nvSpPr>
          <p:cNvPr id="74" name="Oval 73">
            <a:extLst>
              <a:ext uri="{FF2B5EF4-FFF2-40B4-BE49-F238E27FC236}">
                <a16:creationId xmlns:a16="http://schemas.microsoft.com/office/drawing/2014/main" id="{31503B52-5546-BB43-A856-D8813687F3AF}"/>
              </a:ext>
            </a:extLst>
          </p:cNvPr>
          <p:cNvSpPr/>
          <p:nvPr/>
        </p:nvSpPr>
        <p:spPr bwMode="auto">
          <a:xfrm>
            <a:off x="5416819" y="2933327"/>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2</a:t>
            </a:r>
          </a:p>
        </p:txBody>
      </p:sp>
      <p:cxnSp>
        <p:nvCxnSpPr>
          <p:cNvPr id="75" name="Straight Arrow Connector 74">
            <a:extLst>
              <a:ext uri="{FF2B5EF4-FFF2-40B4-BE49-F238E27FC236}">
                <a16:creationId xmlns:a16="http://schemas.microsoft.com/office/drawing/2014/main" id="{B6BD6020-ACBF-0648-A4E3-22689F36A3BE}"/>
              </a:ext>
            </a:extLst>
          </p:cNvPr>
          <p:cNvCxnSpPr/>
          <p:nvPr/>
        </p:nvCxnSpPr>
        <p:spPr>
          <a:xfrm flipV="1">
            <a:off x="6652226" y="3634263"/>
            <a:ext cx="731520" cy="2447"/>
          </a:xfrm>
          <a:prstGeom prst="straightConnector1">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76" name="Graphic 75">
            <a:extLst>
              <a:ext uri="{FF2B5EF4-FFF2-40B4-BE49-F238E27FC236}">
                <a16:creationId xmlns:a16="http://schemas.microsoft.com/office/drawing/2014/main" id="{2590E287-BAEF-3F4B-ACC1-3D6F35A94E5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557113" y="2991118"/>
            <a:ext cx="823669" cy="823669"/>
          </a:xfrm>
          <a:prstGeom prst="rect">
            <a:avLst/>
          </a:prstGeom>
        </p:spPr>
      </p:pic>
      <p:sp>
        <p:nvSpPr>
          <p:cNvPr id="77" name="Rectangle 76">
            <a:extLst>
              <a:ext uri="{FF2B5EF4-FFF2-40B4-BE49-F238E27FC236}">
                <a16:creationId xmlns:a16="http://schemas.microsoft.com/office/drawing/2014/main" id="{88473179-9BE0-C843-BDFF-03CA7A4E8A57}"/>
              </a:ext>
            </a:extLst>
          </p:cNvPr>
          <p:cNvSpPr/>
          <p:nvPr/>
        </p:nvSpPr>
        <p:spPr>
          <a:xfrm>
            <a:off x="8564102" y="3183539"/>
            <a:ext cx="2630935" cy="47776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Semilight" panose="020B0402040204020203" pitchFamily="34" charset="0"/>
                <a:ea typeface="+mn-ea"/>
                <a:cs typeface="Segoe UI Semilight" panose="020B0402040204020203" pitchFamily="34" charset="0"/>
              </a:rPr>
              <a:t>Provide insights with multi-cluster health roll up view.</a:t>
            </a:r>
          </a:p>
        </p:txBody>
      </p:sp>
      <p:sp>
        <p:nvSpPr>
          <p:cNvPr id="78" name="TextBox 77">
            <a:extLst>
              <a:ext uri="{FF2B5EF4-FFF2-40B4-BE49-F238E27FC236}">
                <a16:creationId xmlns:a16="http://schemas.microsoft.com/office/drawing/2014/main" id="{21B10100-9599-194F-8BC7-7AC2A1CE68A4}"/>
              </a:ext>
            </a:extLst>
          </p:cNvPr>
          <p:cNvSpPr txBox="1"/>
          <p:nvPr/>
        </p:nvSpPr>
        <p:spPr>
          <a:xfrm>
            <a:off x="7598336" y="3765881"/>
            <a:ext cx="712054" cy="27699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Insights</a:t>
            </a:r>
          </a:p>
        </p:txBody>
      </p:sp>
      <p:pic>
        <p:nvPicPr>
          <p:cNvPr id="79" name="Picture 4">
            <a:extLst>
              <a:ext uri="{FF2B5EF4-FFF2-40B4-BE49-F238E27FC236}">
                <a16:creationId xmlns:a16="http://schemas.microsoft.com/office/drawing/2014/main" id="{87738F6A-4234-BA48-8E33-E3C2AD80FD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16203" y="3394012"/>
            <a:ext cx="366732" cy="369332"/>
          </a:xfrm>
          <a:prstGeom prst="rect">
            <a:avLst/>
          </a:prstGeom>
          <a:noFill/>
          <a:extLst>
            <a:ext uri="{909E8E84-426E-40DD-AFC4-6F175D3DCCD1}">
              <a14:hiddenFill xmlns:a14="http://schemas.microsoft.com/office/drawing/2010/main">
                <a:solidFill>
                  <a:srgbClr val="FFFFFF"/>
                </a:solidFill>
              </a14:hiddenFill>
            </a:ext>
          </a:extLst>
        </p:spPr>
      </p:pic>
      <p:pic>
        <p:nvPicPr>
          <p:cNvPr id="80" name="Graphic 79">
            <a:extLst>
              <a:ext uri="{FF2B5EF4-FFF2-40B4-BE49-F238E27FC236}">
                <a16:creationId xmlns:a16="http://schemas.microsoft.com/office/drawing/2014/main" id="{8E9D3B3F-ACDC-FE41-BFF0-0F7923DE4B1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548987" y="1763971"/>
            <a:ext cx="854718" cy="854718"/>
          </a:xfrm>
          <a:prstGeom prst="rect">
            <a:avLst/>
          </a:prstGeom>
        </p:spPr>
      </p:pic>
      <p:pic>
        <p:nvPicPr>
          <p:cNvPr id="81" name="Picture 4">
            <a:extLst>
              <a:ext uri="{FF2B5EF4-FFF2-40B4-BE49-F238E27FC236}">
                <a16:creationId xmlns:a16="http://schemas.microsoft.com/office/drawing/2014/main" id="{89A646A2-CD4F-7647-B0B8-B282CF9F9A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69670" y="2204702"/>
            <a:ext cx="366732" cy="369332"/>
          </a:xfrm>
          <a:prstGeom prst="rect">
            <a:avLst/>
          </a:prstGeom>
          <a:noFill/>
          <a:extLst>
            <a:ext uri="{909E8E84-426E-40DD-AFC4-6F175D3DCCD1}">
              <a14:hiddenFill xmlns:a14="http://schemas.microsoft.com/office/drawing/2010/main">
                <a:solidFill>
                  <a:srgbClr val="FFFFFF"/>
                </a:solidFill>
              </a14:hiddenFill>
            </a:ext>
          </a:extLst>
        </p:spPr>
      </p:pic>
      <p:sp>
        <p:nvSpPr>
          <p:cNvPr id="82" name="Rectangle 81">
            <a:extLst>
              <a:ext uri="{FF2B5EF4-FFF2-40B4-BE49-F238E27FC236}">
                <a16:creationId xmlns:a16="http://schemas.microsoft.com/office/drawing/2014/main" id="{CC0F4943-9A0C-9F45-B1E7-C008087F07EA}"/>
              </a:ext>
            </a:extLst>
          </p:cNvPr>
          <p:cNvSpPr/>
          <p:nvPr/>
        </p:nvSpPr>
        <p:spPr>
          <a:xfrm>
            <a:off x="8577858" y="1889677"/>
            <a:ext cx="2630935" cy="85471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1A1A1A"/>
                </a:solidFill>
                <a:effectLst/>
                <a:uLnTx/>
                <a:uFillTx/>
                <a:latin typeface="Segoe UI Semilight" panose="020B0402040204020203" pitchFamily="34" charset="0"/>
                <a:ea typeface="Segoe UI Light" charset="0"/>
                <a:cs typeface="Segoe UI Semilight" panose="020B0402040204020203" pitchFamily="34" charset="0"/>
              </a:rPr>
              <a:t>Visualize overall health and performance from cluster to containers with drill downs and filters. </a:t>
            </a:r>
            <a:endParaRPr kumimoji="0" lang="en-US" sz="1200" b="0" i="0" u="none" strike="noStrike" kern="1200" cap="none" spc="0" normalizeH="0" baseline="0" noProof="0">
              <a:ln>
                <a:noFill/>
              </a:ln>
              <a:solidFill>
                <a:prstClr val="black"/>
              </a:solidFill>
              <a:effectLst/>
              <a:uLnTx/>
              <a:uFillTx/>
              <a:latin typeface="Segoe UI Semilight" panose="020B0402040204020203" pitchFamily="34" charset="0"/>
              <a:ea typeface="+mn-ea"/>
              <a:cs typeface="Segoe UI Semilight" panose="020B0402040204020203" pitchFamily="34" charset="0"/>
            </a:endParaRPr>
          </a:p>
        </p:txBody>
      </p:sp>
      <p:sp>
        <p:nvSpPr>
          <p:cNvPr id="83" name="TextBox 82">
            <a:extLst>
              <a:ext uri="{FF2B5EF4-FFF2-40B4-BE49-F238E27FC236}">
                <a16:creationId xmlns:a16="http://schemas.microsoft.com/office/drawing/2014/main" id="{B3529E69-9DF5-144F-9359-02A57DB0B33F}"/>
              </a:ext>
            </a:extLst>
          </p:cNvPr>
          <p:cNvSpPr txBox="1"/>
          <p:nvPr/>
        </p:nvSpPr>
        <p:spPr>
          <a:xfrm>
            <a:off x="7474318" y="2538308"/>
            <a:ext cx="1035861" cy="27699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Visualization</a:t>
            </a:r>
          </a:p>
        </p:txBody>
      </p:sp>
      <p:sp>
        <p:nvSpPr>
          <p:cNvPr id="84" name="Oval 83">
            <a:extLst>
              <a:ext uri="{FF2B5EF4-FFF2-40B4-BE49-F238E27FC236}">
                <a16:creationId xmlns:a16="http://schemas.microsoft.com/office/drawing/2014/main" id="{F4C8779A-E6D9-8A4E-AE65-0DF2183094F4}"/>
              </a:ext>
            </a:extLst>
          </p:cNvPr>
          <p:cNvSpPr/>
          <p:nvPr/>
        </p:nvSpPr>
        <p:spPr bwMode="auto">
          <a:xfrm>
            <a:off x="2079969" y="2684539"/>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1</a:t>
            </a:r>
          </a:p>
        </p:txBody>
      </p:sp>
      <p:grpSp>
        <p:nvGrpSpPr>
          <p:cNvPr id="85" name="Group 84">
            <a:extLst>
              <a:ext uri="{FF2B5EF4-FFF2-40B4-BE49-F238E27FC236}">
                <a16:creationId xmlns:a16="http://schemas.microsoft.com/office/drawing/2014/main" id="{2932C4B9-F4CB-844F-B785-59DA5B0BE953}"/>
              </a:ext>
            </a:extLst>
          </p:cNvPr>
          <p:cNvGrpSpPr/>
          <p:nvPr/>
        </p:nvGrpSpPr>
        <p:grpSpPr>
          <a:xfrm>
            <a:off x="3599916" y="4849678"/>
            <a:ext cx="1016853" cy="935964"/>
            <a:chOff x="3720265" y="5406217"/>
            <a:chExt cx="1016853" cy="935964"/>
          </a:xfrm>
        </p:grpSpPr>
        <p:sp>
          <p:nvSpPr>
            <p:cNvPr id="87" name="Rectangle: Rounded Corners 110">
              <a:extLst>
                <a:ext uri="{FF2B5EF4-FFF2-40B4-BE49-F238E27FC236}">
                  <a16:creationId xmlns:a16="http://schemas.microsoft.com/office/drawing/2014/main" id="{8578A4BE-6C15-574B-8F32-231EAAC8BBD6}"/>
                </a:ext>
              </a:extLst>
            </p:cNvPr>
            <p:cNvSpPr/>
            <p:nvPr/>
          </p:nvSpPr>
          <p:spPr bwMode="auto">
            <a:xfrm>
              <a:off x="3720265" y="5406217"/>
              <a:ext cx="1016853" cy="935964"/>
            </a:xfrm>
            <a:prstGeom prst="roundRect">
              <a:avLst>
                <a:gd name="adj" fmla="val 3125"/>
              </a:avLst>
            </a:prstGeom>
            <a:solidFill>
              <a:schemeClr val="bg1"/>
            </a:solidFill>
            <a:ln w="12700">
              <a:noFill/>
              <a:headEnd type="none" w="med" len="med"/>
              <a:tailEnd type="none" w="med" len="med"/>
            </a:ln>
            <a:effectLst>
              <a:outerShdw blurRad="635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grpSp>
          <p:nvGrpSpPr>
            <p:cNvPr id="86" name="Group 85">
              <a:extLst>
                <a:ext uri="{FF2B5EF4-FFF2-40B4-BE49-F238E27FC236}">
                  <a16:creationId xmlns:a16="http://schemas.microsoft.com/office/drawing/2014/main" id="{9F8D9286-8D6C-FE46-9D1A-5D378954E9A6}"/>
                </a:ext>
              </a:extLst>
            </p:cNvPr>
            <p:cNvGrpSpPr/>
            <p:nvPr/>
          </p:nvGrpSpPr>
          <p:grpSpPr>
            <a:xfrm>
              <a:off x="3878968" y="5580340"/>
              <a:ext cx="694118" cy="624764"/>
              <a:chOff x="2878931" y="2940843"/>
              <a:chExt cx="1095375" cy="971550"/>
            </a:xfrm>
          </p:grpSpPr>
          <p:sp>
            <p:nvSpPr>
              <p:cNvPr id="88" name="Freeform: Shape 84">
                <a:extLst>
                  <a:ext uri="{FF2B5EF4-FFF2-40B4-BE49-F238E27FC236}">
                    <a16:creationId xmlns:a16="http://schemas.microsoft.com/office/drawing/2014/main" id="{831C5197-D60B-6448-81E5-1E5AF20F9DC8}"/>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9050" cap="rnd">
                <a:solidFill>
                  <a:srgbClr val="0070C0"/>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89" name="Freeform: Shape 85">
                <a:extLst>
                  <a:ext uri="{FF2B5EF4-FFF2-40B4-BE49-F238E27FC236}">
                    <a16:creationId xmlns:a16="http://schemas.microsoft.com/office/drawing/2014/main" id="{22B57639-A0FE-6949-8577-D57D390C1950}"/>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9050" cap="rnd">
                <a:solidFill>
                  <a:srgbClr val="0070C0"/>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90" name="Freeform: Shape 86">
                <a:extLst>
                  <a:ext uri="{FF2B5EF4-FFF2-40B4-BE49-F238E27FC236}">
                    <a16:creationId xmlns:a16="http://schemas.microsoft.com/office/drawing/2014/main" id="{E53714FD-36C0-1D4D-81E3-BF258C3B4AA2}"/>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9050" cap="rnd">
                <a:solidFill>
                  <a:srgbClr val="0070C0"/>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91" name="Freeform: Shape 87">
                <a:extLst>
                  <a:ext uri="{FF2B5EF4-FFF2-40B4-BE49-F238E27FC236}">
                    <a16:creationId xmlns:a16="http://schemas.microsoft.com/office/drawing/2014/main" id="{AFE2C62C-3A35-D64C-9BAC-1A8B2DFB3D7B}"/>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9050" cap="rnd">
                <a:solidFill>
                  <a:srgbClr val="0070C0"/>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92" name="Freeform: Shape 88">
                <a:extLst>
                  <a:ext uri="{FF2B5EF4-FFF2-40B4-BE49-F238E27FC236}">
                    <a16:creationId xmlns:a16="http://schemas.microsoft.com/office/drawing/2014/main" id="{687E5611-708D-A54A-B3C8-2516D0ABFC0A}"/>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9050" cap="rnd">
                <a:solidFill>
                  <a:srgbClr val="0070C0"/>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93" name="Freeform: Shape 89">
                <a:extLst>
                  <a:ext uri="{FF2B5EF4-FFF2-40B4-BE49-F238E27FC236}">
                    <a16:creationId xmlns:a16="http://schemas.microsoft.com/office/drawing/2014/main" id="{0F21D8D4-7C33-F142-A20B-297D40368580}"/>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9050" cap="rnd">
                <a:solidFill>
                  <a:srgbClr val="0070C0"/>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94" name="Freeform: Shape 90">
                <a:extLst>
                  <a:ext uri="{FF2B5EF4-FFF2-40B4-BE49-F238E27FC236}">
                    <a16:creationId xmlns:a16="http://schemas.microsoft.com/office/drawing/2014/main" id="{BF7027F2-FFDF-C948-A677-6D749EB63F11}"/>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9050" cap="rnd">
                <a:solidFill>
                  <a:srgbClr val="0070C0"/>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grpSp>
      </p:grpSp>
      <p:sp>
        <p:nvSpPr>
          <p:cNvPr id="95" name="Plus Sign 3">
            <a:extLst>
              <a:ext uri="{FF2B5EF4-FFF2-40B4-BE49-F238E27FC236}">
                <a16:creationId xmlns:a16="http://schemas.microsoft.com/office/drawing/2014/main" id="{DA5F7439-760A-564E-9FAD-66932FBAD8D3}"/>
              </a:ext>
            </a:extLst>
          </p:cNvPr>
          <p:cNvSpPr/>
          <p:nvPr/>
        </p:nvSpPr>
        <p:spPr bwMode="auto">
          <a:xfrm>
            <a:off x="3956202" y="4398701"/>
            <a:ext cx="292909" cy="312032"/>
          </a:xfrm>
          <a:prstGeom prst="mathPlus">
            <a:avLst>
              <a:gd name="adj1" fmla="val 2382"/>
            </a:avLst>
          </a:prstGeom>
          <a:solidFill>
            <a:schemeClr val="accent1"/>
          </a:solidFill>
          <a:ln>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96" name="TextBox 95">
            <a:extLst>
              <a:ext uri="{FF2B5EF4-FFF2-40B4-BE49-F238E27FC236}">
                <a16:creationId xmlns:a16="http://schemas.microsoft.com/office/drawing/2014/main" id="{5CADEA87-5643-BA43-B157-138227AB1B8A}"/>
              </a:ext>
            </a:extLst>
          </p:cNvPr>
          <p:cNvSpPr txBox="1"/>
          <p:nvPr/>
        </p:nvSpPr>
        <p:spPr>
          <a:xfrm>
            <a:off x="3471323" y="5821265"/>
            <a:ext cx="1162498"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panose="020B0502040204020203" pitchFamily="34" charset="0"/>
                <a:ea typeface="Segoe UI" panose="020B0502040204020203" pitchFamily="34" charset="0"/>
                <a:cs typeface="Segoe UI" panose="020B0502040204020203" pitchFamily="34" charset="0"/>
              </a:rPr>
              <a:t>AKS Virtual Node</a:t>
            </a:r>
          </a:p>
        </p:txBody>
      </p:sp>
      <p:pic>
        <p:nvPicPr>
          <p:cNvPr id="97" name="Graphic 176">
            <a:extLst>
              <a:ext uri="{FF2B5EF4-FFF2-40B4-BE49-F238E27FC236}">
                <a16:creationId xmlns:a16="http://schemas.microsoft.com/office/drawing/2014/main" id="{35007511-07F8-2649-9138-313AD1E31D5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598631" y="5687487"/>
            <a:ext cx="833763" cy="833763"/>
          </a:xfrm>
          <a:prstGeom prst="rect">
            <a:avLst/>
          </a:prstGeom>
        </p:spPr>
      </p:pic>
      <p:pic>
        <p:nvPicPr>
          <p:cNvPr id="98" name="Picture 4">
            <a:extLst>
              <a:ext uri="{FF2B5EF4-FFF2-40B4-BE49-F238E27FC236}">
                <a16:creationId xmlns:a16="http://schemas.microsoft.com/office/drawing/2014/main" id="{39862BCF-D34C-1D44-ABC5-E5660305B5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14733" y="6149703"/>
            <a:ext cx="366732" cy="369332"/>
          </a:xfrm>
          <a:prstGeom prst="rect">
            <a:avLst/>
          </a:prstGeom>
          <a:noFill/>
          <a:extLst>
            <a:ext uri="{909E8E84-426E-40DD-AFC4-6F175D3DCCD1}">
              <a14:hiddenFill xmlns:a14="http://schemas.microsoft.com/office/drawing/2010/main">
                <a:solidFill>
                  <a:srgbClr val="FFFFFF"/>
                </a:solidFill>
              </a14:hiddenFill>
            </a:ext>
          </a:extLst>
        </p:spPr>
      </p:pic>
      <p:sp>
        <p:nvSpPr>
          <p:cNvPr id="99" name="TextBox 98">
            <a:extLst>
              <a:ext uri="{FF2B5EF4-FFF2-40B4-BE49-F238E27FC236}">
                <a16:creationId xmlns:a16="http://schemas.microsoft.com/office/drawing/2014/main" id="{98172577-E011-C245-9CC7-D33CA2C83740}"/>
              </a:ext>
            </a:extLst>
          </p:cNvPr>
          <p:cNvSpPr txBox="1"/>
          <p:nvPr/>
        </p:nvSpPr>
        <p:spPr>
          <a:xfrm>
            <a:off x="5633956" y="2514961"/>
            <a:ext cx="1861600"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4472C4"/>
                </a:solidFill>
                <a:effectLst/>
                <a:uLnTx/>
                <a:uFillTx/>
                <a:latin typeface="Segoe UI Semilight" panose="020B0402040204020203" pitchFamily="34" charset="0"/>
                <a:ea typeface="+mn-ea"/>
                <a:cs typeface="Segoe UI Semilight" panose="020B0402040204020203" pitchFamily="34" charset="0"/>
              </a:rPr>
              <a:t>Insightful Monitoring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4472C4"/>
                </a:solidFill>
                <a:effectLst/>
                <a:uLnTx/>
                <a:uFillTx/>
                <a:latin typeface="Segoe UI Semilight" panose="020B0402040204020203" pitchFamily="34" charset="0"/>
                <a:ea typeface="+mn-ea"/>
                <a:cs typeface="Segoe UI Semilight" panose="020B0402040204020203" pitchFamily="34" charset="0"/>
              </a:rPr>
              <a:t>and Alerting</a:t>
            </a:r>
          </a:p>
        </p:txBody>
      </p:sp>
      <p:sp>
        <p:nvSpPr>
          <p:cNvPr id="100" name="Rectangle 99">
            <a:extLst>
              <a:ext uri="{FF2B5EF4-FFF2-40B4-BE49-F238E27FC236}">
                <a16:creationId xmlns:a16="http://schemas.microsoft.com/office/drawing/2014/main" id="{EE93DF89-7863-4025-B982-4414910EBAF9}"/>
              </a:ext>
            </a:extLst>
          </p:cNvPr>
          <p:cNvSpPr/>
          <p:nvPr/>
        </p:nvSpPr>
        <p:spPr>
          <a:xfrm>
            <a:off x="8577858" y="1010528"/>
            <a:ext cx="2630935" cy="61946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Semilight" panose="020B0402040204020203" pitchFamily="34" charset="0"/>
                <a:ea typeface="+mn-ea"/>
                <a:cs typeface="Segoe UI Semilight" panose="020B0402040204020203" pitchFamily="34" charset="0"/>
              </a:rPr>
              <a:t>Cloud Native experience to Azure Monitor with Prometheus integration.</a:t>
            </a:r>
          </a:p>
        </p:txBody>
      </p:sp>
      <p:grpSp>
        <p:nvGrpSpPr>
          <p:cNvPr id="3" name="Group 2">
            <a:extLst>
              <a:ext uri="{FF2B5EF4-FFF2-40B4-BE49-F238E27FC236}">
                <a16:creationId xmlns:a16="http://schemas.microsoft.com/office/drawing/2014/main" id="{A47CE259-CCAE-40BA-BAF4-F1D231E86F2F}"/>
              </a:ext>
            </a:extLst>
          </p:cNvPr>
          <p:cNvGrpSpPr/>
          <p:nvPr/>
        </p:nvGrpSpPr>
        <p:grpSpPr>
          <a:xfrm>
            <a:off x="7677029" y="891473"/>
            <a:ext cx="753425" cy="730525"/>
            <a:chOff x="7677029" y="891473"/>
            <a:chExt cx="753425" cy="730525"/>
          </a:xfrm>
        </p:grpSpPr>
        <p:pic>
          <p:nvPicPr>
            <p:cNvPr id="1026" name="Picture 2" descr="Image result for prometheus monitor">
              <a:extLst>
                <a:ext uri="{FF2B5EF4-FFF2-40B4-BE49-F238E27FC236}">
                  <a16:creationId xmlns:a16="http://schemas.microsoft.com/office/drawing/2014/main" id="{CB4F70AF-5BB4-42BD-ADE5-9899EC21F21F}"/>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677029" y="891473"/>
              <a:ext cx="627011" cy="621829"/>
            </a:xfrm>
            <a:prstGeom prst="rect">
              <a:avLst/>
            </a:prstGeom>
            <a:noFill/>
            <a:extLst>
              <a:ext uri="{909E8E84-426E-40DD-AFC4-6F175D3DCCD1}">
                <a14:hiddenFill xmlns:a14="http://schemas.microsoft.com/office/drawing/2010/main">
                  <a:solidFill>
                    <a:srgbClr val="FFFFFF"/>
                  </a:solidFill>
                </a14:hiddenFill>
              </a:ext>
            </a:extLst>
          </p:spPr>
        </p:pic>
        <p:pic>
          <p:nvPicPr>
            <p:cNvPr id="101" name="Picture 4">
              <a:extLst>
                <a:ext uri="{FF2B5EF4-FFF2-40B4-BE49-F238E27FC236}">
                  <a16:creationId xmlns:a16="http://schemas.microsoft.com/office/drawing/2014/main" id="{910D54AD-EF72-49B3-B1E2-CC197DE0780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63722" y="1252666"/>
              <a:ext cx="366732" cy="36933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85348154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2"/>
                                        </p:tgtEl>
                                        <p:attrNameLst>
                                          <p:attrName>style.visibility</p:attrName>
                                        </p:attrNameLst>
                                      </p:cBhvr>
                                      <p:to>
                                        <p:strVal val="visible"/>
                                      </p:to>
                                    </p:set>
                                    <p:animEffect transition="in" filter="fade">
                                      <p:cBhvr>
                                        <p:cTn id="13" dur="500"/>
                                        <p:tgtEl>
                                          <p:spTgt spid="52"/>
                                        </p:tgtEl>
                                      </p:cBhvr>
                                    </p:animEffect>
                                  </p:childTnLst>
                                </p:cTn>
                              </p:par>
                              <p:par>
                                <p:cTn id="14" presetID="10" presetClass="entr" presetSubtype="0" fill="hold" nodeType="withEffect">
                                  <p:stCondLst>
                                    <p:cond delay="0"/>
                                  </p:stCondLst>
                                  <p:childTnLst>
                                    <p:set>
                                      <p:cBhvr>
                                        <p:cTn id="15" dur="1" fill="hold">
                                          <p:stCondLst>
                                            <p:cond delay="0"/>
                                          </p:stCondLst>
                                        </p:cTn>
                                        <p:tgtEl>
                                          <p:spTgt spid="54"/>
                                        </p:tgtEl>
                                        <p:attrNameLst>
                                          <p:attrName>style.visibility</p:attrName>
                                        </p:attrNameLst>
                                      </p:cBhvr>
                                      <p:to>
                                        <p:strVal val="visible"/>
                                      </p:to>
                                    </p:set>
                                    <p:animEffect transition="in" filter="fade">
                                      <p:cBhvr>
                                        <p:cTn id="16" dur="500"/>
                                        <p:tgtEl>
                                          <p:spTgt spid="5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4"/>
                                        </p:tgtEl>
                                        <p:attrNameLst>
                                          <p:attrName>style.visibility</p:attrName>
                                        </p:attrNameLst>
                                      </p:cBhvr>
                                      <p:to>
                                        <p:strVal val="visible"/>
                                      </p:to>
                                    </p:set>
                                    <p:animEffect transition="in" filter="fade">
                                      <p:cBhvr>
                                        <p:cTn id="19" dur="500"/>
                                        <p:tgtEl>
                                          <p:spTgt spid="64"/>
                                        </p:tgtEl>
                                      </p:cBhvr>
                                    </p:animEffect>
                                  </p:childTnLst>
                                </p:cTn>
                              </p:par>
                              <p:par>
                                <p:cTn id="20" presetID="10" presetClass="entr" presetSubtype="0" fill="hold" nodeType="with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fade">
                                      <p:cBhvr>
                                        <p:cTn id="22" dur="500"/>
                                        <p:tgtEl>
                                          <p:spTgt spid="65"/>
                                        </p:tgtEl>
                                      </p:cBhvr>
                                    </p:animEffect>
                                  </p:childTnLst>
                                </p:cTn>
                              </p:par>
                              <p:par>
                                <p:cTn id="23" presetID="10" presetClass="entr" presetSubtype="0" fill="hold" nodeType="withEffect">
                                  <p:stCondLst>
                                    <p:cond delay="0"/>
                                  </p:stCondLst>
                                  <p:childTnLst>
                                    <p:set>
                                      <p:cBhvr>
                                        <p:cTn id="24" dur="1" fill="hold">
                                          <p:stCondLst>
                                            <p:cond delay="0"/>
                                          </p:stCondLst>
                                        </p:cTn>
                                        <p:tgtEl>
                                          <p:spTgt spid="66"/>
                                        </p:tgtEl>
                                        <p:attrNameLst>
                                          <p:attrName>style.visibility</p:attrName>
                                        </p:attrNameLst>
                                      </p:cBhvr>
                                      <p:to>
                                        <p:strVal val="visible"/>
                                      </p:to>
                                    </p:set>
                                    <p:animEffect transition="in" filter="fade">
                                      <p:cBhvr>
                                        <p:cTn id="25" dur="500"/>
                                        <p:tgtEl>
                                          <p:spTgt spid="66"/>
                                        </p:tgtEl>
                                      </p:cBhvr>
                                    </p:animEffect>
                                  </p:childTnLst>
                                </p:cTn>
                              </p:par>
                              <p:par>
                                <p:cTn id="26" presetID="10" presetClass="entr" presetSubtype="0" fill="hold" nodeType="withEffect">
                                  <p:stCondLst>
                                    <p:cond delay="0"/>
                                  </p:stCondLst>
                                  <p:childTnLst>
                                    <p:set>
                                      <p:cBhvr>
                                        <p:cTn id="27" dur="1" fill="hold">
                                          <p:stCondLst>
                                            <p:cond delay="0"/>
                                          </p:stCondLst>
                                        </p:cTn>
                                        <p:tgtEl>
                                          <p:spTgt spid="67"/>
                                        </p:tgtEl>
                                        <p:attrNameLst>
                                          <p:attrName>style.visibility</p:attrName>
                                        </p:attrNameLst>
                                      </p:cBhvr>
                                      <p:to>
                                        <p:strVal val="visible"/>
                                      </p:to>
                                    </p:set>
                                    <p:animEffect transition="in" filter="fade">
                                      <p:cBhvr>
                                        <p:cTn id="28" dur="500"/>
                                        <p:tgtEl>
                                          <p:spTgt spid="67"/>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84"/>
                                        </p:tgtEl>
                                        <p:attrNameLst>
                                          <p:attrName>style.visibility</p:attrName>
                                        </p:attrNameLst>
                                      </p:cBhvr>
                                      <p:to>
                                        <p:strVal val="visible"/>
                                      </p:to>
                                    </p:set>
                                    <p:animEffect transition="in" filter="fade">
                                      <p:cBhvr>
                                        <p:cTn id="31" dur="500"/>
                                        <p:tgtEl>
                                          <p:spTgt spid="84"/>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72"/>
                                        </p:tgtEl>
                                        <p:attrNameLst>
                                          <p:attrName>style.visibility</p:attrName>
                                        </p:attrNameLst>
                                      </p:cBhvr>
                                      <p:to>
                                        <p:strVal val="visible"/>
                                      </p:to>
                                    </p:set>
                                    <p:animEffect transition="in" filter="fade">
                                      <p:cBhvr>
                                        <p:cTn id="34" dur="500"/>
                                        <p:tgtEl>
                                          <p:spTgt spid="72"/>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95"/>
                                        </p:tgtEl>
                                        <p:attrNameLst>
                                          <p:attrName>style.visibility</p:attrName>
                                        </p:attrNameLst>
                                      </p:cBhvr>
                                      <p:to>
                                        <p:strVal val="visible"/>
                                      </p:to>
                                    </p:set>
                                    <p:animEffect transition="in" filter="fade">
                                      <p:cBhvr>
                                        <p:cTn id="39" dur="500"/>
                                        <p:tgtEl>
                                          <p:spTgt spid="95"/>
                                        </p:tgtEl>
                                      </p:cBhvr>
                                    </p:animEffect>
                                  </p:childTnLst>
                                </p:cTn>
                              </p:par>
                              <p:par>
                                <p:cTn id="40" presetID="10" presetClass="entr" presetSubtype="0" fill="hold" nodeType="withEffect">
                                  <p:stCondLst>
                                    <p:cond delay="0"/>
                                  </p:stCondLst>
                                  <p:childTnLst>
                                    <p:set>
                                      <p:cBhvr>
                                        <p:cTn id="41" dur="1" fill="hold">
                                          <p:stCondLst>
                                            <p:cond delay="0"/>
                                          </p:stCondLst>
                                        </p:cTn>
                                        <p:tgtEl>
                                          <p:spTgt spid="85"/>
                                        </p:tgtEl>
                                        <p:attrNameLst>
                                          <p:attrName>style.visibility</p:attrName>
                                        </p:attrNameLst>
                                      </p:cBhvr>
                                      <p:to>
                                        <p:strVal val="visible"/>
                                      </p:to>
                                    </p:set>
                                    <p:animEffect transition="in" filter="fade">
                                      <p:cBhvr>
                                        <p:cTn id="42" dur="500"/>
                                        <p:tgtEl>
                                          <p:spTgt spid="85"/>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96"/>
                                        </p:tgtEl>
                                        <p:attrNameLst>
                                          <p:attrName>style.visibility</p:attrName>
                                        </p:attrNameLst>
                                      </p:cBhvr>
                                      <p:to>
                                        <p:strVal val="visible"/>
                                      </p:to>
                                    </p:set>
                                    <p:animEffect transition="in" filter="fade">
                                      <p:cBhvr>
                                        <p:cTn id="45" dur="500"/>
                                        <p:tgtEl>
                                          <p:spTgt spid="96"/>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18"/>
                                        </p:tgtEl>
                                        <p:attrNameLst>
                                          <p:attrName>style.visibility</p:attrName>
                                        </p:attrNameLst>
                                      </p:cBhvr>
                                      <p:to>
                                        <p:strVal val="visible"/>
                                      </p:to>
                                    </p:set>
                                    <p:animEffect transition="in" filter="fade">
                                      <p:cBhvr>
                                        <p:cTn id="50" dur="500"/>
                                        <p:tgtEl>
                                          <p:spTgt spid="18"/>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3"/>
                                        </p:tgtEl>
                                        <p:attrNameLst>
                                          <p:attrName>style.visibility</p:attrName>
                                        </p:attrNameLst>
                                      </p:cBhvr>
                                      <p:to>
                                        <p:strVal val="visible"/>
                                      </p:to>
                                    </p:set>
                                    <p:animEffect transition="in" filter="fade">
                                      <p:cBhvr>
                                        <p:cTn id="53" dur="500"/>
                                        <p:tgtEl>
                                          <p:spTgt spid="23"/>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24"/>
                                        </p:tgtEl>
                                        <p:attrNameLst>
                                          <p:attrName>style.visibility</p:attrName>
                                        </p:attrNameLst>
                                      </p:cBhvr>
                                      <p:to>
                                        <p:strVal val="visible"/>
                                      </p:to>
                                    </p:set>
                                    <p:animEffect transition="in" filter="fade">
                                      <p:cBhvr>
                                        <p:cTn id="56" dur="500"/>
                                        <p:tgtEl>
                                          <p:spTgt spid="24"/>
                                        </p:tgtEl>
                                      </p:cBhvr>
                                    </p:animEffect>
                                  </p:childTnLst>
                                </p:cTn>
                              </p:par>
                              <p:par>
                                <p:cTn id="57" presetID="10" presetClass="entr" presetSubtype="0" fill="hold" nodeType="withEffect">
                                  <p:stCondLst>
                                    <p:cond delay="0"/>
                                  </p:stCondLst>
                                  <p:childTnLst>
                                    <p:set>
                                      <p:cBhvr>
                                        <p:cTn id="58" dur="1" fill="hold">
                                          <p:stCondLst>
                                            <p:cond delay="0"/>
                                          </p:stCondLst>
                                        </p:cTn>
                                        <p:tgtEl>
                                          <p:spTgt spid="38"/>
                                        </p:tgtEl>
                                        <p:attrNameLst>
                                          <p:attrName>style.visibility</p:attrName>
                                        </p:attrNameLst>
                                      </p:cBhvr>
                                      <p:to>
                                        <p:strVal val="visible"/>
                                      </p:to>
                                    </p:set>
                                    <p:animEffect transition="in" filter="fade">
                                      <p:cBhvr>
                                        <p:cTn id="59" dur="500"/>
                                        <p:tgtEl>
                                          <p:spTgt spid="38"/>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62"/>
                                        </p:tgtEl>
                                        <p:attrNameLst>
                                          <p:attrName>style.visibility</p:attrName>
                                        </p:attrNameLst>
                                      </p:cBhvr>
                                      <p:to>
                                        <p:strVal val="visible"/>
                                      </p:to>
                                    </p:set>
                                    <p:animEffect transition="in" filter="fade">
                                      <p:cBhvr>
                                        <p:cTn id="62" dur="500"/>
                                        <p:tgtEl>
                                          <p:spTgt spid="62"/>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73"/>
                                        </p:tgtEl>
                                        <p:attrNameLst>
                                          <p:attrName>style.visibility</p:attrName>
                                        </p:attrNameLst>
                                      </p:cBhvr>
                                      <p:to>
                                        <p:strVal val="visible"/>
                                      </p:to>
                                    </p:set>
                                    <p:animEffect transition="in" filter="fade">
                                      <p:cBhvr>
                                        <p:cTn id="65" dur="500"/>
                                        <p:tgtEl>
                                          <p:spTgt spid="73"/>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74"/>
                                        </p:tgtEl>
                                        <p:attrNameLst>
                                          <p:attrName>style.visibility</p:attrName>
                                        </p:attrNameLst>
                                      </p:cBhvr>
                                      <p:to>
                                        <p:strVal val="visible"/>
                                      </p:to>
                                    </p:set>
                                    <p:animEffect transition="in" filter="fade">
                                      <p:cBhvr>
                                        <p:cTn id="68" dur="500"/>
                                        <p:tgtEl>
                                          <p:spTgt spid="74"/>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99"/>
                                        </p:tgtEl>
                                        <p:attrNameLst>
                                          <p:attrName>style.visibility</p:attrName>
                                        </p:attrNameLst>
                                      </p:cBhvr>
                                      <p:to>
                                        <p:strVal val="visible"/>
                                      </p:to>
                                    </p:set>
                                    <p:animEffect transition="in" filter="fade">
                                      <p:cBhvr>
                                        <p:cTn id="71" dur="500"/>
                                        <p:tgtEl>
                                          <p:spTgt spid="99"/>
                                        </p:tgtEl>
                                      </p:cBhvr>
                                    </p:animEffect>
                                  </p:childTnLst>
                                </p:cTn>
                              </p:par>
                              <p:par>
                                <p:cTn id="72" presetID="10" presetClass="entr" presetSubtype="0" fill="hold" nodeType="withEffect">
                                  <p:stCondLst>
                                    <p:cond delay="0"/>
                                  </p:stCondLst>
                                  <p:childTnLst>
                                    <p:set>
                                      <p:cBhvr>
                                        <p:cTn id="73" dur="1" fill="hold">
                                          <p:stCondLst>
                                            <p:cond delay="0"/>
                                          </p:stCondLst>
                                        </p:cTn>
                                        <p:tgtEl>
                                          <p:spTgt spid="75"/>
                                        </p:tgtEl>
                                        <p:attrNameLst>
                                          <p:attrName>style.visibility</p:attrName>
                                        </p:attrNameLst>
                                      </p:cBhvr>
                                      <p:to>
                                        <p:strVal val="visible"/>
                                      </p:to>
                                    </p:set>
                                    <p:animEffect transition="in" filter="fade">
                                      <p:cBhvr>
                                        <p:cTn id="74" dur="500"/>
                                        <p:tgtEl>
                                          <p:spTgt spid="75"/>
                                        </p:tgtEl>
                                      </p:cBhvr>
                                    </p:animEffect>
                                  </p:childTnLst>
                                </p:cTn>
                              </p:par>
                              <p:par>
                                <p:cTn id="75" presetID="10" presetClass="entr" presetSubtype="0" fill="hold" nodeType="withEffect">
                                  <p:stCondLst>
                                    <p:cond delay="0"/>
                                  </p:stCondLst>
                                  <p:childTnLst>
                                    <p:set>
                                      <p:cBhvr>
                                        <p:cTn id="76" dur="1" fill="hold">
                                          <p:stCondLst>
                                            <p:cond delay="0"/>
                                          </p:stCondLst>
                                        </p:cTn>
                                        <p:tgtEl>
                                          <p:spTgt spid="76"/>
                                        </p:tgtEl>
                                        <p:attrNameLst>
                                          <p:attrName>style.visibility</p:attrName>
                                        </p:attrNameLst>
                                      </p:cBhvr>
                                      <p:to>
                                        <p:strVal val="visible"/>
                                      </p:to>
                                    </p:set>
                                    <p:animEffect transition="in" filter="fade">
                                      <p:cBhvr>
                                        <p:cTn id="77" dur="500"/>
                                        <p:tgtEl>
                                          <p:spTgt spid="76"/>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77"/>
                                        </p:tgtEl>
                                        <p:attrNameLst>
                                          <p:attrName>style.visibility</p:attrName>
                                        </p:attrNameLst>
                                      </p:cBhvr>
                                      <p:to>
                                        <p:strVal val="visible"/>
                                      </p:to>
                                    </p:set>
                                    <p:animEffect transition="in" filter="fade">
                                      <p:cBhvr>
                                        <p:cTn id="80" dur="500"/>
                                        <p:tgtEl>
                                          <p:spTgt spid="77"/>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78"/>
                                        </p:tgtEl>
                                        <p:attrNameLst>
                                          <p:attrName>style.visibility</p:attrName>
                                        </p:attrNameLst>
                                      </p:cBhvr>
                                      <p:to>
                                        <p:strVal val="visible"/>
                                      </p:to>
                                    </p:set>
                                    <p:animEffect transition="in" filter="fade">
                                      <p:cBhvr>
                                        <p:cTn id="83" dur="500"/>
                                        <p:tgtEl>
                                          <p:spTgt spid="78"/>
                                        </p:tgtEl>
                                      </p:cBhvr>
                                    </p:animEffect>
                                  </p:childTnLst>
                                </p:cTn>
                              </p:par>
                              <p:par>
                                <p:cTn id="84" presetID="10" presetClass="entr" presetSubtype="0" fill="hold" nodeType="withEffect">
                                  <p:stCondLst>
                                    <p:cond delay="0"/>
                                  </p:stCondLst>
                                  <p:childTnLst>
                                    <p:set>
                                      <p:cBhvr>
                                        <p:cTn id="85" dur="1" fill="hold">
                                          <p:stCondLst>
                                            <p:cond delay="0"/>
                                          </p:stCondLst>
                                        </p:cTn>
                                        <p:tgtEl>
                                          <p:spTgt spid="79"/>
                                        </p:tgtEl>
                                        <p:attrNameLst>
                                          <p:attrName>style.visibility</p:attrName>
                                        </p:attrNameLst>
                                      </p:cBhvr>
                                      <p:to>
                                        <p:strVal val="visible"/>
                                      </p:to>
                                    </p:set>
                                    <p:animEffect transition="in" filter="fade">
                                      <p:cBhvr>
                                        <p:cTn id="86" dur="500"/>
                                        <p:tgtEl>
                                          <p:spTgt spid="79"/>
                                        </p:tgtEl>
                                      </p:cBhvr>
                                    </p:animEffect>
                                  </p:childTnLst>
                                </p:cTn>
                              </p:par>
                              <p:par>
                                <p:cTn id="87" presetID="10" presetClass="entr" presetSubtype="0" fill="hold" nodeType="withEffect">
                                  <p:stCondLst>
                                    <p:cond delay="0"/>
                                  </p:stCondLst>
                                  <p:childTnLst>
                                    <p:set>
                                      <p:cBhvr>
                                        <p:cTn id="88" dur="1" fill="hold">
                                          <p:stCondLst>
                                            <p:cond delay="0"/>
                                          </p:stCondLst>
                                        </p:cTn>
                                        <p:tgtEl>
                                          <p:spTgt spid="80"/>
                                        </p:tgtEl>
                                        <p:attrNameLst>
                                          <p:attrName>style.visibility</p:attrName>
                                        </p:attrNameLst>
                                      </p:cBhvr>
                                      <p:to>
                                        <p:strVal val="visible"/>
                                      </p:to>
                                    </p:set>
                                    <p:animEffect transition="in" filter="fade">
                                      <p:cBhvr>
                                        <p:cTn id="89" dur="500"/>
                                        <p:tgtEl>
                                          <p:spTgt spid="80"/>
                                        </p:tgtEl>
                                      </p:cBhvr>
                                    </p:animEffect>
                                  </p:childTnLst>
                                </p:cTn>
                              </p:par>
                              <p:par>
                                <p:cTn id="90" presetID="10" presetClass="entr" presetSubtype="0" fill="hold" nodeType="withEffect">
                                  <p:stCondLst>
                                    <p:cond delay="0"/>
                                  </p:stCondLst>
                                  <p:childTnLst>
                                    <p:set>
                                      <p:cBhvr>
                                        <p:cTn id="91" dur="1" fill="hold">
                                          <p:stCondLst>
                                            <p:cond delay="0"/>
                                          </p:stCondLst>
                                        </p:cTn>
                                        <p:tgtEl>
                                          <p:spTgt spid="81"/>
                                        </p:tgtEl>
                                        <p:attrNameLst>
                                          <p:attrName>style.visibility</p:attrName>
                                        </p:attrNameLst>
                                      </p:cBhvr>
                                      <p:to>
                                        <p:strVal val="visible"/>
                                      </p:to>
                                    </p:set>
                                    <p:animEffect transition="in" filter="fade">
                                      <p:cBhvr>
                                        <p:cTn id="92" dur="500"/>
                                        <p:tgtEl>
                                          <p:spTgt spid="81"/>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82"/>
                                        </p:tgtEl>
                                        <p:attrNameLst>
                                          <p:attrName>style.visibility</p:attrName>
                                        </p:attrNameLst>
                                      </p:cBhvr>
                                      <p:to>
                                        <p:strVal val="visible"/>
                                      </p:to>
                                    </p:set>
                                    <p:animEffect transition="in" filter="fade">
                                      <p:cBhvr>
                                        <p:cTn id="95" dur="500"/>
                                        <p:tgtEl>
                                          <p:spTgt spid="82"/>
                                        </p:tgtEl>
                                      </p:cBhvr>
                                    </p:animEffect>
                                  </p:childTnLst>
                                </p:cTn>
                              </p:par>
                              <p:par>
                                <p:cTn id="96" presetID="10" presetClass="entr" presetSubtype="0" fill="hold" grpId="0" nodeType="withEffect">
                                  <p:stCondLst>
                                    <p:cond delay="0"/>
                                  </p:stCondLst>
                                  <p:childTnLst>
                                    <p:set>
                                      <p:cBhvr>
                                        <p:cTn id="97" dur="1" fill="hold">
                                          <p:stCondLst>
                                            <p:cond delay="0"/>
                                          </p:stCondLst>
                                        </p:cTn>
                                        <p:tgtEl>
                                          <p:spTgt spid="83"/>
                                        </p:tgtEl>
                                        <p:attrNameLst>
                                          <p:attrName>style.visibility</p:attrName>
                                        </p:attrNameLst>
                                      </p:cBhvr>
                                      <p:to>
                                        <p:strVal val="visible"/>
                                      </p:to>
                                    </p:set>
                                    <p:animEffect transition="in" filter="fade">
                                      <p:cBhvr>
                                        <p:cTn id="98" dur="500"/>
                                        <p:tgtEl>
                                          <p:spTgt spid="83"/>
                                        </p:tgtEl>
                                      </p:cBhvr>
                                    </p:animEffect>
                                  </p:childTnLst>
                                </p:cTn>
                              </p:par>
                              <p:par>
                                <p:cTn id="99" presetID="10" presetClass="entr" presetSubtype="0" fill="hold" nodeType="withEffect">
                                  <p:stCondLst>
                                    <p:cond delay="0"/>
                                  </p:stCondLst>
                                  <p:childTnLst>
                                    <p:set>
                                      <p:cBhvr>
                                        <p:cTn id="100" dur="1" fill="hold">
                                          <p:stCondLst>
                                            <p:cond delay="0"/>
                                          </p:stCondLst>
                                        </p:cTn>
                                        <p:tgtEl>
                                          <p:spTgt spid="97"/>
                                        </p:tgtEl>
                                        <p:attrNameLst>
                                          <p:attrName>style.visibility</p:attrName>
                                        </p:attrNameLst>
                                      </p:cBhvr>
                                      <p:to>
                                        <p:strVal val="visible"/>
                                      </p:to>
                                    </p:set>
                                    <p:animEffect transition="in" filter="fade">
                                      <p:cBhvr>
                                        <p:cTn id="101" dur="500"/>
                                        <p:tgtEl>
                                          <p:spTgt spid="97"/>
                                        </p:tgtEl>
                                      </p:cBhvr>
                                    </p:animEffect>
                                  </p:childTnLst>
                                </p:cTn>
                              </p:par>
                              <p:par>
                                <p:cTn id="102" presetID="10" presetClass="entr" presetSubtype="0" fill="hold" nodeType="withEffect">
                                  <p:stCondLst>
                                    <p:cond delay="0"/>
                                  </p:stCondLst>
                                  <p:childTnLst>
                                    <p:set>
                                      <p:cBhvr>
                                        <p:cTn id="103" dur="1" fill="hold">
                                          <p:stCondLst>
                                            <p:cond delay="0"/>
                                          </p:stCondLst>
                                        </p:cTn>
                                        <p:tgtEl>
                                          <p:spTgt spid="98"/>
                                        </p:tgtEl>
                                        <p:attrNameLst>
                                          <p:attrName>style.visibility</p:attrName>
                                        </p:attrNameLst>
                                      </p:cBhvr>
                                      <p:to>
                                        <p:strVal val="visible"/>
                                      </p:to>
                                    </p:set>
                                    <p:animEffect transition="in" filter="fade">
                                      <p:cBhvr>
                                        <p:cTn id="104" dur="500"/>
                                        <p:tgtEl>
                                          <p:spTgt spid="98"/>
                                        </p:tgtEl>
                                      </p:cBhvr>
                                    </p:animEffect>
                                  </p:childTnLst>
                                </p:cTn>
                              </p:par>
                              <p:par>
                                <p:cTn id="105" presetID="10" presetClass="entr" presetSubtype="0" fill="hold" nodeType="withEffect">
                                  <p:stCondLst>
                                    <p:cond delay="0"/>
                                  </p:stCondLst>
                                  <p:childTnLst>
                                    <p:set>
                                      <p:cBhvr>
                                        <p:cTn id="106" dur="1" fill="hold">
                                          <p:stCondLst>
                                            <p:cond delay="0"/>
                                          </p:stCondLst>
                                        </p:cTn>
                                        <p:tgtEl>
                                          <p:spTgt spid="63"/>
                                        </p:tgtEl>
                                        <p:attrNameLst>
                                          <p:attrName>style.visibility</p:attrName>
                                        </p:attrNameLst>
                                      </p:cBhvr>
                                      <p:to>
                                        <p:strVal val="visible"/>
                                      </p:to>
                                    </p:set>
                                    <p:animEffect transition="in" filter="fade">
                                      <p:cBhvr>
                                        <p:cTn id="107" dur="500"/>
                                        <p:tgtEl>
                                          <p:spTgt spid="63"/>
                                        </p:tgtEl>
                                      </p:cBhvr>
                                    </p:animEffect>
                                  </p:childTnLst>
                                </p:cTn>
                              </p:par>
                              <p:par>
                                <p:cTn id="108" presetID="10" presetClass="entr" presetSubtype="0" fill="hold" grpId="0" nodeType="withEffect">
                                  <p:stCondLst>
                                    <p:cond delay="0"/>
                                  </p:stCondLst>
                                  <p:childTnLst>
                                    <p:set>
                                      <p:cBhvr>
                                        <p:cTn id="109" dur="1" fill="hold">
                                          <p:stCondLst>
                                            <p:cond delay="0"/>
                                          </p:stCondLst>
                                        </p:cTn>
                                        <p:tgtEl>
                                          <p:spTgt spid="100"/>
                                        </p:tgtEl>
                                        <p:attrNameLst>
                                          <p:attrName>style.visibility</p:attrName>
                                        </p:attrNameLst>
                                      </p:cBhvr>
                                      <p:to>
                                        <p:strVal val="visible"/>
                                      </p:to>
                                    </p:set>
                                    <p:animEffect transition="in" filter="fade">
                                      <p:cBhvr>
                                        <p:cTn id="110" dur="500"/>
                                        <p:tgtEl>
                                          <p:spTgt spid="100"/>
                                        </p:tgtEl>
                                      </p:cBhvr>
                                    </p:animEffect>
                                  </p:childTnLst>
                                </p:cTn>
                              </p:par>
                            </p:childTnLst>
                          </p:cTn>
                        </p:par>
                        <p:par>
                          <p:cTn id="111" fill="hold">
                            <p:stCondLst>
                              <p:cond delay="500"/>
                            </p:stCondLst>
                            <p:childTnLst>
                              <p:par>
                                <p:cTn id="112" presetID="1" presetClass="entr" presetSubtype="0" fill="hold" nodeType="afterEffect">
                                  <p:stCondLst>
                                    <p:cond delay="0"/>
                                  </p:stCondLst>
                                  <p:childTnLst>
                                    <p:set>
                                      <p:cBhvr>
                                        <p:cTn id="113"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3" grpId="0" animBg="1"/>
      <p:bldP spid="24" grpId="0" animBg="1"/>
      <p:bldP spid="52" grpId="0" animBg="1"/>
      <p:bldP spid="62" grpId="0"/>
      <p:bldP spid="64" grpId="0"/>
      <p:bldP spid="72" grpId="0" animBg="1"/>
      <p:bldP spid="73" grpId="0"/>
      <p:bldP spid="74" grpId="0" animBg="1"/>
      <p:bldP spid="77" grpId="0" animBg="1"/>
      <p:bldP spid="78" grpId="0"/>
      <p:bldP spid="82" grpId="0" animBg="1"/>
      <p:bldP spid="83" grpId="0"/>
      <p:bldP spid="84" grpId="0" animBg="1"/>
      <p:bldP spid="95" grpId="0" animBg="1"/>
      <p:bldP spid="96" grpId="0"/>
      <p:bldP spid="99" grpId="0"/>
      <p:bldP spid="100"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cs typeface="Segoe UI"/>
              </a:rPr>
              <a:t>Customer Scenario &amp; Governance + Security Setup</a:t>
            </a:r>
          </a:p>
        </p:txBody>
      </p:sp>
    </p:spTree>
    <p:extLst>
      <p:ext uri="{BB962C8B-B14F-4D97-AF65-F5344CB8AC3E}">
        <p14:creationId xmlns:p14="http://schemas.microsoft.com/office/powerpoint/2010/main" val="1813394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Enable Control plane logs</a:t>
            </a:r>
          </a:p>
        </p:txBody>
      </p:sp>
      <p:sp>
        <p:nvSpPr>
          <p:cNvPr id="11" name="Footer Placeholder 10">
            <a:extLst>
              <a:ext uri="{FF2B5EF4-FFF2-40B4-BE49-F238E27FC236}">
                <a16:creationId xmlns:a16="http://schemas.microsoft.com/office/drawing/2014/main" id="{014FEBD9-9B8F-405E-B2C4-AFA41F57C3A0}"/>
              </a:ext>
            </a:extLst>
          </p:cNvPr>
          <p:cNvSpPr>
            <a:spLocks noGrp="1"/>
          </p:cNvSpPr>
          <p:nvPr>
            <p:ph type="ftr" sz="quarter" idx="3"/>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3C3C41">
                    <a:tint val="75000"/>
                  </a:srgbClr>
                </a:solidFill>
                <a:effectLst/>
                <a:uLnTx/>
                <a:uFillTx/>
                <a:latin typeface="Segoe UI"/>
                <a:ea typeface="+mn-ea"/>
                <a:cs typeface="+mn-cs"/>
              </a:rPr>
              <a:t>© Microsoft Corporation                                                                                  								                                   Azure</a:t>
            </a:r>
          </a:p>
        </p:txBody>
      </p:sp>
      <p:sp>
        <p:nvSpPr>
          <p:cNvPr id="5" name="Text Placeholder 4"/>
          <p:cNvSpPr>
            <a:spLocks noGrp="1"/>
          </p:cNvSpPr>
          <p:nvPr>
            <p:ph type="body" sz="quarter" idx="4294967295"/>
          </p:nvPr>
        </p:nvSpPr>
        <p:spPr>
          <a:xfrm>
            <a:off x="429538" y="1341907"/>
            <a:ext cx="6286302" cy="3021083"/>
          </a:xfrm>
        </p:spPr>
        <p:txBody>
          <a:bodyPr>
            <a:normAutofit fontScale="92500" lnSpcReduction="20000"/>
          </a:bodyPr>
          <a:lstStyle/>
          <a:p>
            <a:r>
              <a:rPr lang="en-US">
                <a:solidFill>
                  <a:srgbClr val="0078D4"/>
                </a:solidFill>
              </a:rPr>
              <a:t>Use the Azure portal to enable diagnostics logs</a:t>
            </a:r>
            <a:endParaRPr lang="en-US"/>
          </a:p>
          <a:p>
            <a:pPr lvl="1"/>
            <a:r>
              <a:rPr lang="en-US"/>
              <a:t>Pipe logs to Log Analytics, Event Hub or a storage account</a:t>
            </a:r>
          </a:p>
          <a:p>
            <a:pPr lvl="1"/>
            <a:endParaRPr lang="en-US"/>
          </a:p>
          <a:p>
            <a:pPr lvl="1"/>
            <a:r>
              <a:rPr lang="en-US" sz="2353" spc="-49">
                <a:solidFill>
                  <a:srgbClr val="0078D4"/>
                </a:solidFill>
                <a:latin typeface="+mj-lt"/>
              </a:rPr>
              <a:t>Metrics available today</a:t>
            </a:r>
          </a:p>
          <a:p>
            <a:pPr lvl="1"/>
            <a:r>
              <a:rPr lang="en-US" err="1"/>
              <a:t>kube</a:t>
            </a:r>
            <a:r>
              <a:rPr lang="en-US"/>
              <a:t>-controller-manager</a:t>
            </a:r>
          </a:p>
          <a:p>
            <a:pPr lvl="1"/>
            <a:r>
              <a:rPr lang="en-US" err="1"/>
              <a:t>kube</a:t>
            </a:r>
            <a:r>
              <a:rPr lang="en-US"/>
              <a:t>-</a:t>
            </a:r>
            <a:r>
              <a:rPr lang="en-US" err="1"/>
              <a:t>api</a:t>
            </a:r>
            <a:r>
              <a:rPr lang="en-US"/>
              <a:t>-server</a:t>
            </a:r>
          </a:p>
          <a:p>
            <a:pPr lvl="1"/>
            <a:r>
              <a:rPr lang="en-US" err="1"/>
              <a:t>kube</a:t>
            </a:r>
            <a:r>
              <a:rPr lang="en-US"/>
              <a:t>-scheduler</a:t>
            </a:r>
          </a:p>
          <a:p>
            <a:pPr lvl="1"/>
            <a:r>
              <a:rPr lang="en-US"/>
              <a:t>Audit logs (new)</a:t>
            </a:r>
          </a:p>
        </p:txBody>
      </p:sp>
      <p:pic>
        <p:nvPicPr>
          <p:cNvPr id="6" name="Picture 5">
            <a:extLst>
              <a:ext uri="{FF2B5EF4-FFF2-40B4-BE49-F238E27FC236}">
                <a16:creationId xmlns:a16="http://schemas.microsoft.com/office/drawing/2014/main" id="{1F8F5AA5-277A-CB4F-80DA-D4BE46D817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05673" y="1326952"/>
            <a:ext cx="4549225" cy="4933449"/>
          </a:xfrm>
          <a:prstGeom prst="rect">
            <a:avLst/>
          </a:prstGeom>
        </p:spPr>
      </p:pic>
    </p:spTree>
    <p:extLst>
      <p:ext uri="{BB962C8B-B14F-4D97-AF65-F5344CB8AC3E}">
        <p14:creationId xmlns:p14="http://schemas.microsoft.com/office/powerpoint/2010/main" val="4288774701"/>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18A279-7A95-4191-AD60-9DD6B6FE80AC}"/>
              </a:ext>
            </a:extLst>
          </p:cNvPr>
          <p:cNvSpPr>
            <a:spLocks noGrp="1"/>
          </p:cNvSpPr>
          <p:nvPr>
            <p:ph type="title"/>
          </p:nvPr>
        </p:nvSpPr>
        <p:spPr/>
        <p:txBody>
          <a:bodyPr>
            <a:normAutofit/>
          </a:bodyPr>
          <a:lstStyle/>
          <a:p>
            <a:r>
              <a:rPr lang="en-US"/>
              <a:t>Process Node OS Security Patches</a:t>
            </a:r>
          </a:p>
        </p:txBody>
      </p:sp>
      <p:sp>
        <p:nvSpPr>
          <p:cNvPr id="3" name="Content Placeholder 2">
            <a:extLst>
              <a:ext uri="{FF2B5EF4-FFF2-40B4-BE49-F238E27FC236}">
                <a16:creationId xmlns:a16="http://schemas.microsoft.com/office/drawing/2014/main" id="{37298F77-89AF-4485-823C-2D67431BC16D}"/>
              </a:ext>
            </a:extLst>
          </p:cNvPr>
          <p:cNvSpPr>
            <a:spLocks noGrp="1"/>
          </p:cNvSpPr>
          <p:nvPr>
            <p:ph idx="1"/>
          </p:nvPr>
        </p:nvSpPr>
        <p:spPr>
          <a:xfrm>
            <a:off x="384027" y="956848"/>
            <a:ext cx="4990613" cy="5116826"/>
          </a:xfrm>
        </p:spPr>
        <p:txBody>
          <a:bodyPr>
            <a:normAutofit lnSpcReduction="10000"/>
          </a:bodyPr>
          <a:lstStyle/>
          <a:p>
            <a:pPr marL="228600" lvl="2">
              <a:lnSpc>
                <a:spcPct val="100000"/>
              </a:lnSpc>
              <a:spcBef>
                <a:spcPts val="1200"/>
              </a:spcBef>
              <a:buFont typeface="Wingdings" panose="05000000000000000000" pitchFamily="2" charset="2"/>
              <a:buChar char="§"/>
            </a:pPr>
            <a:endParaRPr lang="en-US"/>
          </a:p>
          <a:p>
            <a:pPr marL="228600" lvl="2">
              <a:lnSpc>
                <a:spcPct val="100000"/>
              </a:lnSpc>
              <a:spcBef>
                <a:spcPts val="1200"/>
              </a:spcBef>
              <a:buFont typeface="Wingdings" panose="05000000000000000000" pitchFamily="2" charset="2"/>
              <a:buChar char="§"/>
            </a:pPr>
            <a:endParaRPr lang="en-US"/>
          </a:p>
          <a:p>
            <a:pPr marL="228600" lvl="2">
              <a:lnSpc>
                <a:spcPct val="100000"/>
              </a:lnSpc>
              <a:spcBef>
                <a:spcPts val="1200"/>
              </a:spcBef>
              <a:buFont typeface="Wingdings" panose="05000000000000000000" pitchFamily="2" charset="2"/>
              <a:buChar char="§"/>
            </a:pPr>
            <a:r>
              <a:rPr lang="en-US"/>
              <a:t>AKS automatically applies security patches to the nodes on a nightly schedule</a:t>
            </a:r>
          </a:p>
          <a:p>
            <a:pPr marL="228600" lvl="2">
              <a:lnSpc>
                <a:spcPct val="100000"/>
              </a:lnSpc>
              <a:spcBef>
                <a:spcPts val="1200"/>
              </a:spcBef>
              <a:buFont typeface="Wingdings" panose="05000000000000000000" pitchFamily="2" charset="2"/>
              <a:buChar char="§"/>
            </a:pPr>
            <a:r>
              <a:rPr lang="en-US"/>
              <a:t>You’re responsible to reboot as required</a:t>
            </a:r>
          </a:p>
          <a:p>
            <a:pPr marL="228600" lvl="2">
              <a:lnSpc>
                <a:spcPct val="100000"/>
              </a:lnSpc>
              <a:spcBef>
                <a:spcPts val="1200"/>
              </a:spcBef>
              <a:buFont typeface="Wingdings" panose="05000000000000000000" pitchFamily="2" charset="2"/>
              <a:buChar char="§"/>
            </a:pPr>
            <a:r>
              <a:rPr lang="en-US"/>
              <a:t>Regular maintenance recommended</a:t>
            </a:r>
          </a:p>
          <a:p>
            <a:pPr marL="595313" lvl="4">
              <a:spcBef>
                <a:spcPts val="1200"/>
              </a:spcBef>
              <a:buFont typeface="Wingdings" panose="05000000000000000000" pitchFamily="2" charset="2"/>
              <a:buChar char="§"/>
            </a:pPr>
            <a:r>
              <a:rPr lang="en-US" sz="1800"/>
              <a:t>Monthly ideal, 3 months maximum</a:t>
            </a:r>
          </a:p>
          <a:p>
            <a:pPr marL="228600" lvl="2">
              <a:lnSpc>
                <a:spcPct val="100000"/>
              </a:lnSpc>
              <a:spcBef>
                <a:spcPts val="1200"/>
              </a:spcBef>
              <a:buFont typeface="Wingdings" panose="05000000000000000000" pitchFamily="2" charset="2"/>
              <a:buChar char="§"/>
            </a:pPr>
            <a:r>
              <a:rPr lang="en-US"/>
              <a:t>Use </a:t>
            </a:r>
            <a:r>
              <a:rPr lang="en-US" err="1"/>
              <a:t>Kured</a:t>
            </a:r>
            <a:r>
              <a:rPr lang="en-US"/>
              <a:t> </a:t>
            </a:r>
            <a:r>
              <a:rPr lang="en-US" err="1"/>
              <a:t>DaemonSet</a:t>
            </a:r>
            <a:r>
              <a:rPr lang="en-US"/>
              <a:t> to watch for nodes requiring a reboot and handle the reschedule of the pods and reboot of the nodes. Check </a:t>
            </a:r>
            <a:r>
              <a:rPr lang="en-US">
                <a:hlinkClick r:id="rId3"/>
              </a:rPr>
              <a:t>AKS documentation</a:t>
            </a:r>
            <a:r>
              <a:rPr lang="en-US"/>
              <a:t> for guidance to use </a:t>
            </a:r>
            <a:r>
              <a:rPr lang="en-US">
                <a:hlinkClick r:id="rId4"/>
              </a:rPr>
              <a:t>Kured</a:t>
            </a:r>
            <a:br>
              <a:rPr lang="en-US"/>
            </a:br>
            <a:br>
              <a:rPr lang="en-US" sz="1700"/>
            </a:br>
            <a:endParaRPr lang="en-US"/>
          </a:p>
          <a:p>
            <a:pPr marL="0" indent="0">
              <a:buNone/>
            </a:pPr>
            <a:endParaRPr lang="en-US"/>
          </a:p>
        </p:txBody>
      </p:sp>
      <p:pic>
        <p:nvPicPr>
          <p:cNvPr id="5" name="Picture 4" descr="A screenshot of a cell phone&#10;&#10;Description automatically generated">
            <a:extLst>
              <a:ext uri="{FF2B5EF4-FFF2-40B4-BE49-F238E27FC236}">
                <a16:creationId xmlns:a16="http://schemas.microsoft.com/office/drawing/2014/main" id="{92AE14CB-5360-44C9-86A0-B85A4176CD3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95022" y="2155507"/>
            <a:ext cx="5735664" cy="3341053"/>
          </a:xfrm>
          <a:prstGeom prst="rect">
            <a:avLst/>
          </a:prstGeom>
        </p:spPr>
      </p:pic>
    </p:spTree>
    <p:extLst>
      <p:ext uri="{BB962C8B-B14F-4D97-AF65-F5344CB8AC3E}">
        <p14:creationId xmlns:p14="http://schemas.microsoft.com/office/powerpoint/2010/main" val="166268109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551ADA31-2882-FE44-814C-64567B311771}"/>
              </a:ext>
            </a:extLst>
          </p:cNvPr>
          <p:cNvPicPr>
            <a:picLocks noGrp="1" noChangeAspect="1"/>
          </p:cNvPicPr>
          <p:nvPr>
            <p:ph idx="1"/>
          </p:nvPr>
        </p:nvPicPr>
        <p:blipFill>
          <a:blip r:embed="rId2"/>
          <a:stretch>
            <a:fillRect/>
          </a:stretch>
        </p:blipFill>
        <p:spPr>
          <a:xfrm>
            <a:off x="920750" y="1981994"/>
            <a:ext cx="10350500" cy="4038600"/>
          </a:xfrm>
        </p:spPr>
      </p:pic>
    </p:spTree>
    <p:extLst>
      <p:ext uri="{BB962C8B-B14F-4D97-AF65-F5344CB8AC3E}">
        <p14:creationId xmlns:p14="http://schemas.microsoft.com/office/powerpoint/2010/main" val="21623500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25C125-FE73-AA49-A0DB-EDFA7BC4CE59}"/>
              </a:ext>
            </a:extLst>
          </p:cNvPr>
          <p:cNvSpPr>
            <a:spLocks noGrp="1"/>
          </p:cNvSpPr>
          <p:nvPr>
            <p:ph type="title"/>
          </p:nvPr>
        </p:nvSpPr>
        <p:spPr/>
        <p:txBody>
          <a:bodyPr/>
          <a:lstStyle/>
          <a:p>
            <a:r>
              <a:rPr lang="en-US"/>
              <a:t>Dynamic Admission Control</a:t>
            </a:r>
          </a:p>
        </p:txBody>
      </p:sp>
      <p:sp>
        <p:nvSpPr>
          <p:cNvPr id="4" name="TextBox 3">
            <a:extLst>
              <a:ext uri="{FF2B5EF4-FFF2-40B4-BE49-F238E27FC236}">
                <a16:creationId xmlns:a16="http://schemas.microsoft.com/office/drawing/2014/main" id="{01F2CDA0-358E-B04D-AC39-9079FBEC8FFB}"/>
              </a:ext>
            </a:extLst>
          </p:cNvPr>
          <p:cNvSpPr txBox="1"/>
          <p:nvPr/>
        </p:nvSpPr>
        <p:spPr>
          <a:xfrm>
            <a:off x="609597" y="1615554"/>
            <a:ext cx="8189346" cy="3970318"/>
          </a:xfrm>
          <a:prstGeom prst="rect">
            <a:avLst/>
          </a:prstGeom>
          <a:noFill/>
        </p:spPr>
        <p:txBody>
          <a:bodyPr wrap="square" rtlCol="0" anchor="t">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prstClr val="black"/>
                </a:solidFill>
                <a:effectLst/>
                <a:uLnTx/>
                <a:uFillTx/>
                <a:latin typeface="Arial" panose="020B0604020202020204"/>
                <a:ea typeface="+mn-ea"/>
                <a:cs typeface="+mn-cs"/>
              </a:rPr>
              <a:t>Validating Webhook</a:t>
            </a:r>
          </a:p>
          <a:p>
            <a:pPr marL="742950" marR="0" lvl="1" indent="-2857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en-US" sz="1800" b="0" i="0" u="none" strike="noStrike" kern="1200" cap="none" spc="0" normalizeH="0" baseline="0" noProof="0">
                <a:ln>
                  <a:noFill/>
                </a:ln>
                <a:solidFill>
                  <a:prstClr val="black"/>
                </a:solidFill>
                <a:effectLst/>
                <a:uLnTx/>
                <a:uFillTx/>
                <a:latin typeface="Arial" panose="020B0604020202020204"/>
                <a:ea typeface="+mn-ea"/>
                <a:cs typeface="+mn-cs"/>
              </a:rPr>
              <a:t>Allows you to intercept and validate requests</a:t>
            </a: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Arial"/>
            </a:endParaRPr>
          </a:p>
          <a:p>
            <a:pPr marL="742950" marR="0" lvl="1" indent="-2857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en-US" sz="1800" b="0" i="0" u="none" strike="noStrike" kern="1200" cap="none" spc="0" normalizeH="0" baseline="0" noProof="0">
                <a:ln>
                  <a:noFill/>
                </a:ln>
                <a:solidFill>
                  <a:prstClr val="black"/>
                </a:solidFill>
                <a:effectLst/>
                <a:uLnTx/>
                <a:uFillTx/>
                <a:latin typeface="Arial" panose="020B0604020202020204"/>
                <a:ea typeface="+mn-ea"/>
                <a:cs typeface="+mn-cs"/>
              </a:rPr>
              <a:t>Can be run in parallel, as they don’t mutate objects</a:t>
            </a: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Arial"/>
            </a:endParaRPr>
          </a:p>
          <a:p>
            <a:pPr marL="742950" marR="0" lvl="1" indent="-2857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en-US" sz="1800" b="0" i="0" u="none" strike="noStrike" kern="1200" cap="none" spc="0" normalizeH="0" baseline="0" noProof="0">
                <a:ln>
                  <a:noFill/>
                </a:ln>
                <a:solidFill>
                  <a:prstClr val="black"/>
                </a:solidFill>
                <a:effectLst/>
                <a:uLnTx/>
                <a:uFillTx/>
                <a:latin typeface="Arial" panose="020B0604020202020204"/>
                <a:ea typeface="+mn-ea"/>
                <a:cs typeface="+mn-cs"/>
              </a:rPr>
              <a:t>Example use case: restricting resource creation</a:t>
            </a: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Arial"/>
            </a:endParaRPr>
          </a:p>
          <a:p>
            <a:pPr marL="457200" marR="0" lvl="1"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prstClr val="black"/>
                </a:solidFill>
                <a:effectLst/>
                <a:uLnTx/>
                <a:uFillTx/>
                <a:latin typeface="Arial" panose="020B0604020202020204"/>
                <a:ea typeface="+mn-ea"/>
                <a:cs typeface="+mn-cs"/>
              </a:rPr>
              <a:t>Mutating Webhook</a:t>
            </a:r>
          </a:p>
          <a:p>
            <a:pPr marL="742950" marR="0" lvl="1" indent="-2857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en-US" sz="1800" b="0" i="0" u="none" strike="noStrike" kern="1200" cap="none" spc="0" normalizeH="0" baseline="0" noProof="0">
                <a:ln>
                  <a:noFill/>
                </a:ln>
                <a:solidFill>
                  <a:prstClr val="black"/>
                </a:solidFill>
                <a:effectLst/>
                <a:uLnTx/>
                <a:uFillTx/>
                <a:latin typeface="Arial" panose="020B0604020202020204"/>
                <a:ea typeface="+mn-ea"/>
                <a:cs typeface="+mn-cs"/>
              </a:rPr>
              <a:t>Executes the mutation by sending requests to webhook server</a:t>
            </a: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Arial"/>
            </a:endParaRPr>
          </a:p>
          <a:p>
            <a:pPr marL="742950" marR="0" lvl="1" indent="-2857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en-US" sz="1800" b="0" i="0" u="none" strike="noStrike" kern="1200" cap="none" spc="0" normalizeH="0" baseline="0" noProof="0">
                <a:ln>
                  <a:noFill/>
                </a:ln>
                <a:solidFill>
                  <a:prstClr val="black"/>
                </a:solidFill>
                <a:effectLst/>
                <a:uLnTx/>
                <a:uFillTx/>
                <a:latin typeface="Arial" panose="020B0604020202020204"/>
                <a:ea typeface="+mn-ea"/>
                <a:cs typeface="+mn-cs"/>
              </a:rPr>
              <a:t>Matching webhooks are called in serial</a:t>
            </a: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Arial"/>
            </a:endParaRPr>
          </a:p>
          <a:p>
            <a:pPr marL="742950" marR="0" lvl="1" indent="-2857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en-US" sz="1800" b="0" i="0" u="none" strike="noStrike" kern="1200" cap="none" spc="0" normalizeH="0" baseline="0" noProof="0">
                <a:ln>
                  <a:noFill/>
                </a:ln>
                <a:solidFill>
                  <a:prstClr val="black"/>
                </a:solidFill>
                <a:effectLst/>
                <a:uLnTx/>
                <a:uFillTx/>
                <a:latin typeface="Arial" panose="020B0604020202020204"/>
                <a:ea typeface="+mn-ea"/>
                <a:cs typeface="+mn-cs"/>
              </a:rPr>
              <a:t>Example use case: injecting side cars</a:t>
            </a:r>
          </a:p>
          <a:p>
            <a:pPr marL="742950" marR="0" lvl="1" indent="-2857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Arial"/>
            </a:endParaRPr>
          </a:p>
          <a:p>
            <a:pPr marL="285750" marR="0" lvl="0" indent="-2857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en-US" sz="1800" b="0" i="0" u="none" strike="noStrike" kern="1200" cap="none" spc="0" normalizeH="0" baseline="0" noProof="0">
                <a:ln>
                  <a:noFill/>
                </a:ln>
                <a:solidFill>
                  <a:prstClr val="black"/>
                </a:solidFill>
                <a:effectLst/>
                <a:uLnTx/>
                <a:uFillTx/>
                <a:latin typeface="Arial" panose="020B0604020202020204"/>
                <a:ea typeface="+mn-ea"/>
                <a:cs typeface="Arial"/>
              </a:rPr>
              <a:t>Policy Enforcement</a:t>
            </a:r>
          </a:p>
          <a:p>
            <a:pPr marL="742950" marR="0" lvl="1" indent="-2857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en-US" sz="1800" b="0" i="0" u="none" strike="noStrike" kern="1200" cap="none" spc="0" normalizeH="0" baseline="0" noProof="0">
                <a:ln>
                  <a:noFill/>
                </a:ln>
                <a:solidFill>
                  <a:prstClr val="black"/>
                </a:solidFill>
                <a:effectLst/>
                <a:uLnTx/>
                <a:uFillTx/>
                <a:latin typeface="Arial" panose="020B0604020202020204"/>
                <a:ea typeface="+mn-ea"/>
                <a:cs typeface="Arial"/>
              </a:rPr>
              <a:t>Admission Control is policy based on Kubernetes objects.</a:t>
            </a:r>
          </a:p>
          <a:p>
            <a:pPr marL="742950" marR="0" lvl="1" indent="-2857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en-US" sz="1800" b="0" i="0" u="none" strike="noStrike" kern="1200" cap="none" spc="0" normalizeH="0" baseline="0" noProof="0">
                <a:ln>
                  <a:noFill/>
                </a:ln>
                <a:solidFill>
                  <a:prstClr val="black"/>
                </a:solidFill>
                <a:effectLst/>
                <a:uLnTx/>
                <a:uFillTx/>
                <a:latin typeface="Arial" panose="020B0604020202020204"/>
                <a:ea typeface="+mn-ea"/>
                <a:cs typeface="Arial"/>
              </a:rPr>
              <a:t>Network Policy and </a:t>
            </a:r>
            <a:r>
              <a:rPr kumimoji="0" lang="en-US" sz="1800" b="0" i="0" u="none" strike="noStrike" kern="1200" cap="none" spc="0" normalizeH="0" baseline="0" noProof="0" err="1">
                <a:ln>
                  <a:noFill/>
                </a:ln>
                <a:solidFill>
                  <a:prstClr val="black"/>
                </a:solidFill>
                <a:effectLst/>
                <a:uLnTx/>
                <a:uFillTx/>
                <a:latin typeface="Arial" panose="020B0604020202020204"/>
                <a:ea typeface="+mn-ea"/>
                <a:cs typeface="Arial"/>
              </a:rPr>
              <a:t>PodSecurity</a:t>
            </a:r>
            <a:r>
              <a:rPr kumimoji="0" lang="en-US" sz="1800" b="0" i="0" u="none" strike="noStrike" kern="1200" cap="none" spc="0" normalizeH="0" baseline="0" noProof="0">
                <a:ln>
                  <a:noFill/>
                </a:ln>
                <a:solidFill>
                  <a:prstClr val="black"/>
                </a:solidFill>
                <a:effectLst/>
                <a:uLnTx/>
                <a:uFillTx/>
                <a:latin typeface="Arial" panose="020B0604020202020204"/>
                <a:ea typeface="+mn-ea"/>
                <a:cs typeface="Arial"/>
              </a:rPr>
              <a:t> Policy focus on data plane policy</a:t>
            </a:r>
          </a:p>
          <a:p>
            <a:pPr marL="742950" marR="0" lvl="1" indent="-2857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en-US" sz="1800" b="0" i="0" u="none" strike="noStrike" kern="1200" cap="none" spc="0" normalizeH="0" baseline="0" noProof="0">
                <a:ln>
                  <a:noFill/>
                </a:ln>
                <a:solidFill>
                  <a:prstClr val="black"/>
                </a:solidFill>
                <a:effectLst/>
                <a:uLnTx/>
                <a:uFillTx/>
                <a:latin typeface="Arial" panose="020B0604020202020204"/>
                <a:ea typeface="+mn-ea"/>
                <a:cs typeface="Arial"/>
              </a:rPr>
              <a:t>RBAC is policy enforced on the user</a:t>
            </a:r>
          </a:p>
        </p:txBody>
      </p:sp>
    </p:spTree>
    <p:extLst>
      <p:ext uri="{BB962C8B-B14F-4D97-AF65-F5344CB8AC3E}">
        <p14:creationId xmlns:p14="http://schemas.microsoft.com/office/powerpoint/2010/main" val="389661714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E6B934-76D8-3D43-8A52-7769160BA7D8}"/>
              </a:ext>
            </a:extLst>
          </p:cNvPr>
          <p:cNvSpPr>
            <a:spLocks noGrp="1"/>
          </p:cNvSpPr>
          <p:nvPr>
            <p:ph type="title"/>
          </p:nvPr>
        </p:nvSpPr>
        <p:spPr/>
        <p:txBody>
          <a:bodyPr/>
          <a:lstStyle/>
          <a:p>
            <a:r>
              <a:rPr lang="en-US"/>
              <a:t>That’s awesome! But…</a:t>
            </a:r>
          </a:p>
        </p:txBody>
      </p:sp>
      <p:pic>
        <p:nvPicPr>
          <p:cNvPr id="4" name="Picture 3">
            <a:extLst>
              <a:ext uri="{FF2B5EF4-FFF2-40B4-BE49-F238E27FC236}">
                <a16:creationId xmlns:a16="http://schemas.microsoft.com/office/drawing/2014/main" id="{08800CFC-569D-3942-B250-23A5EA19A865}"/>
              </a:ext>
            </a:extLst>
          </p:cNvPr>
          <p:cNvPicPr>
            <a:picLocks noChangeAspect="1"/>
          </p:cNvPicPr>
          <p:nvPr/>
        </p:nvPicPr>
        <p:blipFill>
          <a:blip r:embed="rId3"/>
          <a:stretch>
            <a:fillRect/>
          </a:stretch>
        </p:blipFill>
        <p:spPr>
          <a:xfrm>
            <a:off x="2933700" y="2214160"/>
            <a:ext cx="6324600" cy="2921000"/>
          </a:xfrm>
          <a:prstGeom prst="rect">
            <a:avLst/>
          </a:prstGeom>
        </p:spPr>
      </p:pic>
    </p:spTree>
    <p:extLst>
      <p:ext uri="{BB962C8B-B14F-4D97-AF65-F5344CB8AC3E}">
        <p14:creationId xmlns:p14="http://schemas.microsoft.com/office/powerpoint/2010/main" val="277067004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EC77A9-9E2C-574E-ADF2-EE321E031145}"/>
              </a:ext>
            </a:extLst>
          </p:cNvPr>
          <p:cNvSpPr>
            <a:spLocks noGrp="1"/>
          </p:cNvSpPr>
          <p:nvPr>
            <p:ph type="title"/>
          </p:nvPr>
        </p:nvSpPr>
        <p:spPr/>
        <p:txBody>
          <a:bodyPr/>
          <a:lstStyle/>
          <a:p>
            <a:r>
              <a:rPr lang="en-US"/>
              <a:t>Sample Admission Webhook</a:t>
            </a:r>
          </a:p>
        </p:txBody>
      </p:sp>
      <p:pic>
        <p:nvPicPr>
          <p:cNvPr id="3" name="Picture 2">
            <a:extLst>
              <a:ext uri="{FF2B5EF4-FFF2-40B4-BE49-F238E27FC236}">
                <a16:creationId xmlns:a16="http://schemas.microsoft.com/office/drawing/2014/main" id="{7F9EC44C-4362-EA40-9645-9184502573AC}"/>
              </a:ext>
            </a:extLst>
          </p:cNvPr>
          <p:cNvPicPr>
            <a:picLocks noChangeAspect="1"/>
          </p:cNvPicPr>
          <p:nvPr/>
        </p:nvPicPr>
        <p:blipFill>
          <a:blip r:embed="rId3"/>
          <a:stretch>
            <a:fillRect/>
          </a:stretch>
        </p:blipFill>
        <p:spPr>
          <a:xfrm>
            <a:off x="0" y="1829772"/>
            <a:ext cx="12192000" cy="4559405"/>
          </a:xfrm>
          <a:prstGeom prst="rect">
            <a:avLst/>
          </a:prstGeom>
        </p:spPr>
      </p:pic>
      <p:sp>
        <p:nvSpPr>
          <p:cNvPr id="4" name="TextBox 3">
            <a:extLst>
              <a:ext uri="{FF2B5EF4-FFF2-40B4-BE49-F238E27FC236}">
                <a16:creationId xmlns:a16="http://schemas.microsoft.com/office/drawing/2014/main" id="{078728C4-517C-F04E-84C4-C5F8A5494445}"/>
              </a:ext>
            </a:extLst>
          </p:cNvPr>
          <p:cNvSpPr txBox="1"/>
          <p:nvPr/>
        </p:nvSpPr>
        <p:spPr>
          <a:xfrm>
            <a:off x="0" y="6096045"/>
            <a:ext cx="752933" cy="369332"/>
          </a:xfrm>
          <a:prstGeom prst="rect">
            <a:avLst/>
          </a:prstGeom>
          <a:noFill/>
          <a:ln w="38100">
            <a:solidFill>
              <a:srgbClr val="C00000"/>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Tree>
    <p:extLst>
      <p:ext uri="{BB962C8B-B14F-4D97-AF65-F5344CB8AC3E}">
        <p14:creationId xmlns:p14="http://schemas.microsoft.com/office/powerpoint/2010/main" val="414524939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A19C19-B3A6-0742-B1FA-34EE6F73C793}"/>
              </a:ext>
            </a:extLst>
          </p:cNvPr>
          <p:cNvSpPr>
            <a:spLocks noGrp="1"/>
          </p:cNvSpPr>
          <p:nvPr>
            <p:ph type="title"/>
          </p:nvPr>
        </p:nvSpPr>
        <p:spPr/>
        <p:txBody>
          <a:bodyPr/>
          <a:lstStyle/>
          <a:p>
            <a:r>
              <a:rPr lang="en-US"/>
              <a:t>Open Policy Agent</a:t>
            </a:r>
          </a:p>
        </p:txBody>
      </p:sp>
      <p:pic>
        <p:nvPicPr>
          <p:cNvPr id="3" name="Picture 2">
            <a:extLst>
              <a:ext uri="{FF2B5EF4-FFF2-40B4-BE49-F238E27FC236}">
                <a16:creationId xmlns:a16="http://schemas.microsoft.com/office/drawing/2014/main" id="{E6F86872-230A-564D-B034-AE411A4410CD}"/>
              </a:ext>
            </a:extLst>
          </p:cNvPr>
          <p:cNvPicPr>
            <a:picLocks noChangeAspect="1"/>
          </p:cNvPicPr>
          <p:nvPr/>
        </p:nvPicPr>
        <p:blipFill>
          <a:blip r:embed="rId3"/>
          <a:stretch>
            <a:fillRect/>
          </a:stretch>
        </p:blipFill>
        <p:spPr>
          <a:xfrm>
            <a:off x="815460" y="1969022"/>
            <a:ext cx="5891312" cy="3431204"/>
          </a:xfrm>
          <a:prstGeom prst="rect">
            <a:avLst/>
          </a:prstGeom>
        </p:spPr>
      </p:pic>
      <p:sp>
        <p:nvSpPr>
          <p:cNvPr id="4" name="TextBox 3">
            <a:extLst>
              <a:ext uri="{FF2B5EF4-FFF2-40B4-BE49-F238E27FC236}">
                <a16:creationId xmlns:a16="http://schemas.microsoft.com/office/drawing/2014/main" id="{016F4B9D-CD39-F145-AE4B-7A37438C0D33}"/>
              </a:ext>
            </a:extLst>
          </p:cNvPr>
          <p:cNvSpPr txBox="1"/>
          <p:nvPr/>
        </p:nvSpPr>
        <p:spPr>
          <a:xfrm>
            <a:off x="87085" y="6419080"/>
            <a:ext cx="3761117"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rial" panose="020B0604020202020204"/>
                <a:ea typeface="+mn-ea"/>
                <a:cs typeface="+mn-cs"/>
              </a:rPr>
              <a:t>Image: </a:t>
            </a:r>
            <a:r>
              <a:rPr kumimoji="0" lang="en-US" sz="1200" b="0" i="0" u="none" strike="noStrike" kern="1200" cap="none" spc="0" normalizeH="0" baseline="0" noProof="0" err="1">
                <a:ln>
                  <a:noFill/>
                </a:ln>
                <a:solidFill>
                  <a:prstClr val="black"/>
                </a:solidFill>
                <a:effectLst/>
                <a:uLnTx/>
                <a:uFillTx/>
                <a:latin typeface="Arial" panose="020B0604020202020204"/>
                <a:ea typeface="+mn-ea"/>
                <a:cs typeface="+mn-cs"/>
              </a:rPr>
              <a:t>openpolicyagent.org</a:t>
            </a:r>
            <a:endParaRPr kumimoji="0" lang="en-US" sz="12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6" name="TextBox 5">
            <a:extLst>
              <a:ext uri="{FF2B5EF4-FFF2-40B4-BE49-F238E27FC236}">
                <a16:creationId xmlns:a16="http://schemas.microsoft.com/office/drawing/2014/main" id="{38F8AB7D-EE80-8F42-813C-27BFE9FF09F2}"/>
              </a:ext>
            </a:extLst>
          </p:cNvPr>
          <p:cNvSpPr txBox="1"/>
          <p:nvPr/>
        </p:nvSpPr>
        <p:spPr>
          <a:xfrm>
            <a:off x="7515825" y="1878711"/>
            <a:ext cx="4330460" cy="1754326"/>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prstClr val="black"/>
                </a:solidFill>
                <a:effectLst/>
                <a:uLnTx/>
                <a:uFillTx/>
                <a:latin typeface="Arial" panose="020B0604020202020204"/>
                <a:ea typeface="+mn-ea"/>
                <a:cs typeface="+mn-cs"/>
              </a:rPr>
              <a:t>CNCF Hosted Sandbox Project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prstClr val="black"/>
                </a:solidFill>
                <a:effectLst/>
                <a:uLnTx/>
                <a:uFillTx/>
                <a:latin typeface="Arial" panose="020B0604020202020204"/>
                <a:ea typeface="+mn-ea"/>
                <a:cs typeface="+mn-cs"/>
              </a:rPr>
              <a:t>General purpose policy engine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prstClr val="black"/>
                </a:solidFill>
                <a:effectLst/>
                <a:uLnTx/>
                <a:uFillTx/>
                <a:latin typeface="Arial" panose="020B0604020202020204"/>
                <a:ea typeface="+mn-ea"/>
                <a:cs typeface="+mn-cs"/>
              </a:rPr>
              <a:t>Can be used across the stack</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prstClr val="black"/>
                </a:solidFill>
                <a:effectLst/>
                <a:uLnTx/>
                <a:uFillTx/>
                <a:latin typeface="Arial" panose="020B0604020202020204"/>
                <a:ea typeface="+mn-ea"/>
                <a:cs typeface="+mn-cs"/>
              </a:rPr>
              <a:t>Declarative policy language (</a:t>
            </a:r>
            <a:r>
              <a:rPr kumimoji="0" lang="en-US" sz="1800" b="0" i="0" u="none" strike="noStrike" kern="1200" cap="none" spc="0" normalizeH="0" baseline="0" noProof="0" err="1">
                <a:ln>
                  <a:noFill/>
                </a:ln>
                <a:solidFill>
                  <a:prstClr val="black"/>
                </a:solidFill>
                <a:effectLst/>
                <a:uLnTx/>
                <a:uFillTx/>
                <a:latin typeface="Arial" panose="020B0604020202020204"/>
                <a:ea typeface="+mn-ea"/>
                <a:cs typeface="+mn-cs"/>
              </a:rPr>
              <a:t>Rego</a:t>
            </a:r>
            <a:r>
              <a:rPr kumimoji="0" lang="en-US" sz="1800" b="0" i="0" u="none" strike="noStrike" kern="1200" cap="none" spc="0" normalizeH="0" baseline="0" noProof="0">
                <a:ln>
                  <a:noFill/>
                </a:ln>
                <a:solidFill>
                  <a:prstClr val="black"/>
                </a:solidFill>
                <a:effectLst/>
                <a:uLnTx/>
                <a:uFillTx/>
                <a:latin typeface="Arial" panose="020B0604020202020204"/>
                <a:ea typeface="+mn-ea"/>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Tree>
    <p:extLst>
      <p:ext uri="{BB962C8B-B14F-4D97-AF65-F5344CB8AC3E}">
        <p14:creationId xmlns:p14="http://schemas.microsoft.com/office/powerpoint/2010/main" val="107511604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3F60F48-838C-8046-BB2F-80EF39A3F7FA}"/>
              </a:ext>
            </a:extLst>
          </p:cNvPr>
          <p:cNvSpPr txBox="1"/>
          <p:nvPr/>
        </p:nvSpPr>
        <p:spPr>
          <a:xfrm>
            <a:off x="8234855" y="930165"/>
            <a:ext cx="3502211" cy="1600438"/>
          </a:xfrm>
          <a:prstGeom prst="rect">
            <a:avLst/>
          </a:prstGeom>
          <a:noFill/>
          <a:ln w="28575">
            <a:solidFill>
              <a:schemeClr val="tx1"/>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Arial" panose="020B0604020202020204"/>
                <a:ea typeface="+mn-ea"/>
                <a:cs typeface="+mn-cs"/>
              </a:rPr>
              <a:t>Service</a:t>
            </a:r>
            <a:r>
              <a:rPr kumimoji="0" lang="en-US" sz="1800" b="0" i="0" u="none" strike="noStrike" kern="1200" cap="none" spc="0" normalizeH="0" baseline="0" noProof="0">
                <a:ln>
                  <a:noFill/>
                </a:ln>
                <a:solidFill>
                  <a:prstClr val="black"/>
                </a:solidFill>
                <a:effectLst/>
                <a:uLnTx/>
                <a:uFillTx/>
                <a:latin typeface="Arial" panose="020B0604020202020204"/>
                <a:ea typeface="+mn-ea"/>
                <a:cs typeface="+mn-cs"/>
              </a:rPr>
              <a:t> refers to:</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prstClr val="black"/>
                </a:solidFill>
                <a:effectLst/>
                <a:uLnTx/>
                <a:uFillTx/>
                <a:latin typeface="Arial" panose="020B0604020202020204"/>
                <a:ea typeface="+mn-ea"/>
                <a:cs typeface="+mn-cs"/>
              </a:rPr>
              <a:t>Kubernetes API</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prstClr val="black"/>
                </a:solidFill>
                <a:effectLst/>
                <a:uLnTx/>
                <a:uFillTx/>
                <a:latin typeface="Arial" panose="020B0604020202020204"/>
                <a:ea typeface="+mn-ea"/>
                <a:cs typeface="+mn-cs"/>
              </a:rPr>
              <a:t>Custom API</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prstClr val="black"/>
                </a:solidFill>
                <a:effectLst/>
                <a:uLnTx/>
                <a:uFillTx/>
                <a:latin typeface="Arial" panose="020B0604020202020204"/>
                <a:ea typeface="+mn-ea"/>
                <a:cs typeface="+mn-cs"/>
              </a:rPr>
              <a:t>SSH Daemon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prstClr val="black"/>
                </a:solidFill>
                <a:effectLst/>
                <a:uLnTx/>
                <a:uFillTx/>
                <a:latin typeface="Arial" panose="020B0604020202020204"/>
                <a:ea typeface="+mn-ea"/>
                <a:cs typeface="+mn-cs"/>
              </a:rPr>
              <a:t>Terraform</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prstClr val="black"/>
                </a:solidFill>
                <a:effectLst/>
                <a:uLnTx/>
                <a:uFillTx/>
                <a:latin typeface="Arial" panose="020B0604020202020204"/>
                <a:ea typeface="+mn-ea"/>
                <a:cs typeface="+mn-cs"/>
              </a:rPr>
              <a:t>Authorization </a:t>
            </a:r>
            <a:r>
              <a:rPr kumimoji="0" lang="en-US" sz="1600" b="0" i="0" u="none" strike="noStrike" kern="1200" cap="none" spc="0" normalizeH="0" baseline="0" noProof="0" err="1">
                <a:ln>
                  <a:noFill/>
                </a:ln>
                <a:solidFill>
                  <a:prstClr val="black"/>
                </a:solidFill>
                <a:effectLst/>
                <a:uLnTx/>
                <a:uFillTx/>
                <a:latin typeface="Arial" panose="020B0604020202020204"/>
                <a:ea typeface="+mn-ea"/>
                <a:cs typeface="+mn-cs"/>
              </a:rPr>
              <a:t>APi</a:t>
            </a:r>
            <a:endParaRPr kumimoji="0" lang="en-US" sz="16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7" name="TextBox 6">
            <a:extLst>
              <a:ext uri="{FF2B5EF4-FFF2-40B4-BE49-F238E27FC236}">
                <a16:creationId xmlns:a16="http://schemas.microsoft.com/office/drawing/2014/main" id="{51F74BED-2615-554A-9B62-854121D76E12}"/>
              </a:ext>
            </a:extLst>
          </p:cNvPr>
          <p:cNvSpPr txBox="1"/>
          <p:nvPr/>
        </p:nvSpPr>
        <p:spPr>
          <a:xfrm>
            <a:off x="8234855" y="3932185"/>
            <a:ext cx="3502219" cy="2031325"/>
          </a:xfrm>
          <a:prstGeom prst="rect">
            <a:avLst/>
          </a:prstGeom>
          <a:noFill/>
          <a:ln w="28575">
            <a:solidFill>
              <a:schemeClr val="tx1"/>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Arial" panose="020B0604020202020204"/>
                <a:ea typeface="+mn-ea"/>
                <a:cs typeface="+mn-cs"/>
              </a:rPr>
              <a:t>Output</a:t>
            </a:r>
            <a:r>
              <a:rPr kumimoji="0" lang="en-US" sz="1800" b="0" i="0" u="none" strike="noStrike" kern="1200" cap="none" spc="0" normalizeH="0" baseline="0" noProof="0">
                <a:ln>
                  <a:noFill/>
                </a:ln>
                <a:solidFill>
                  <a:prstClr val="black"/>
                </a:solidFill>
                <a:effectLst/>
                <a:uLnTx/>
                <a:uFillTx/>
                <a:latin typeface="Arial" panose="020B0604020202020204"/>
                <a:ea typeface="+mn-ea"/>
                <a:cs typeface="+mn-cs"/>
              </a:rPr>
              <a:t> can be any JSON value: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a:ea typeface="+mn-ea"/>
                <a:cs typeface="+mn-cs"/>
              </a:rPr>
              <a:t>”true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a:ea typeface="+mn-ea"/>
                <a:cs typeface="+mn-cs"/>
              </a:rPr>
              <a:t>    ”request annotated”                          “   “annotations": {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a:ea typeface="+mn-ea"/>
                <a:cs typeface="+mn-cs"/>
              </a:rPr>
              <a:t>            </a:t>
            </a:r>
            <a:r>
              <a:rPr kumimoji="0" lang="en-US" sz="1800" b="0" i="0" u="none" strike="noStrike" kern="1200" cap="none" spc="0" normalizeH="0" baseline="0" noProof="0" err="1">
                <a:ln>
                  <a:noFill/>
                </a:ln>
                <a:solidFill>
                  <a:prstClr val="black"/>
                </a:solidFill>
                <a:effectLst/>
                <a:uLnTx/>
                <a:uFillTx/>
                <a:latin typeface="Arial" panose="020B0604020202020204"/>
                <a:ea typeface="+mn-ea"/>
                <a:cs typeface="+mn-cs"/>
              </a:rPr>
              <a:t>costCenter</a:t>
            </a:r>
            <a:r>
              <a:rPr kumimoji="0" lang="en-US" sz="1800" b="0" i="0" u="none" strike="noStrike" kern="1200" cap="none" spc="0" normalizeH="0" baseline="0" noProof="0">
                <a:ln>
                  <a:noFill/>
                </a:ln>
                <a:solidFill>
                  <a:prstClr val="black"/>
                </a:solidFill>
                <a:effectLst/>
                <a:uLnTx/>
                <a:uFillTx/>
                <a:latin typeface="Arial" panose="020B0604020202020204"/>
                <a:ea typeface="+mn-ea"/>
                <a:cs typeface="+mn-cs"/>
              </a:rPr>
              <a:t>: 8000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a:ea typeface="+mn-ea"/>
                <a:cs typeface="+mn-cs"/>
              </a:rPr>
              <a:t>      }</a:t>
            </a:r>
          </a:p>
        </p:txBody>
      </p:sp>
      <p:sp>
        <p:nvSpPr>
          <p:cNvPr id="8" name="TextBox 7">
            <a:extLst>
              <a:ext uri="{FF2B5EF4-FFF2-40B4-BE49-F238E27FC236}">
                <a16:creationId xmlns:a16="http://schemas.microsoft.com/office/drawing/2014/main" id="{0DEF6A2C-A30B-BF49-903A-F3E4CCD3F561}"/>
              </a:ext>
            </a:extLst>
          </p:cNvPr>
          <p:cNvSpPr txBox="1"/>
          <p:nvPr/>
        </p:nvSpPr>
        <p:spPr>
          <a:xfrm>
            <a:off x="717992" y="3932185"/>
            <a:ext cx="3283827" cy="2031325"/>
          </a:xfrm>
          <a:prstGeom prst="rect">
            <a:avLst/>
          </a:prstGeom>
          <a:noFill/>
          <a:ln w="28575">
            <a:solidFill>
              <a:schemeClr val="tx1"/>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Arial" panose="020B0604020202020204"/>
                <a:ea typeface="+mn-ea"/>
                <a:cs typeface="+mn-cs"/>
              </a:rPr>
              <a:t>Input</a:t>
            </a:r>
            <a:r>
              <a:rPr kumimoji="0" lang="en-US" sz="1800" b="0" i="0" u="none" strike="noStrike" kern="1200" cap="none" spc="0" normalizeH="0" baseline="0" noProof="0">
                <a:ln>
                  <a:noFill/>
                </a:ln>
                <a:solidFill>
                  <a:prstClr val="black"/>
                </a:solidFill>
                <a:effectLst/>
                <a:uLnTx/>
                <a:uFillTx/>
                <a:latin typeface="Arial" panose="020B0604020202020204"/>
                <a:ea typeface="+mn-ea"/>
                <a:cs typeface="+mn-cs"/>
              </a:rPr>
              <a:t> can be any JSON value: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a:ea typeface="+mn-ea"/>
                <a:cs typeface="+mn-cs"/>
              </a:rPr>
              <a:t>"kind": "Service",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a:ea typeface="+mn-ea"/>
                <a:cs typeface="+mn-cs"/>
              </a:rPr>
              <a:t>    "metadata":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a:ea typeface="+mn-ea"/>
                <a:cs typeface="+mn-cs"/>
              </a:rPr>
              <a:t>        "annotations":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a:ea typeface="+mn-ea"/>
                <a:cs typeface="+mn-cs"/>
              </a:rPr>
              <a:t>	department: dev</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a:ea typeface="+mn-ea"/>
                <a:cs typeface="+mn-cs"/>
              </a:rPr>
              <a:t>          }	</a:t>
            </a:r>
          </a:p>
        </p:txBody>
      </p:sp>
      <p:grpSp>
        <p:nvGrpSpPr>
          <p:cNvPr id="37" name="Group 36">
            <a:extLst>
              <a:ext uri="{FF2B5EF4-FFF2-40B4-BE49-F238E27FC236}">
                <a16:creationId xmlns:a16="http://schemas.microsoft.com/office/drawing/2014/main" id="{76610B7B-F22A-D64F-A1FA-B43D76656181}"/>
              </a:ext>
            </a:extLst>
          </p:cNvPr>
          <p:cNvGrpSpPr/>
          <p:nvPr/>
        </p:nvGrpSpPr>
        <p:grpSpPr>
          <a:xfrm>
            <a:off x="4560179" y="588579"/>
            <a:ext cx="2659327" cy="4713892"/>
            <a:chOff x="3404041" y="430924"/>
            <a:chExt cx="2659327" cy="4713892"/>
          </a:xfrm>
        </p:grpSpPr>
        <p:cxnSp>
          <p:nvCxnSpPr>
            <p:cNvPr id="20" name="Elbow Connector 19">
              <a:extLst>
                <a:ext uri="{FF2B5EF4-FFF2-40B4-BE49-F238E27FC236}">
                  <a16:creationId xmlns:a16="http://schemas.microsoft.com/office/drawing/2014/main" id="{6069D299-02D8-2143-B16E-A0C8C1BD436C}"/>
                </a:ext>
              </a:extLst>
            </p:cNvPr>
            <p:cNvCxnSpPr>
              <a:cxnSpLocks/>
            </p:cNvCxnSpPr>
            <p:nvPr/>
          </p:nvCxnSpPr>
          <p:spPr>
            <a:xfrm rot="16200000" flipH="1">
              <a:off x="4632435" y="3306816"/>
              <a:ext cx="1069432" cy="748867"/>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sp>
          <p:nvSpPr>
            <p:cNvPr id="2" name="Rounded Rectangle 1">
              <a:extLst>
                <a:ext uri="{FF2B5EF4-FFF2-40B4-BE49-F238E27FC236}">
                  <a16:creationId xmlns:a16="http://schemas.microsoft.com/office/drawing/2014/main" id="{232D7A0C-2688-9649-93E7-C5D2F6135564}"/>
                </a:ext>
              </a:extLst>
            </p:cNvPr>
            <p:cNvSpPr/>
            <p:nvPr/>
          </p:nvSpPr>
          <p:spPr>
            <a:xfrm>
              <a:off x="3541986" y="1103586"/>
              <a:ext cx="2196662" cy="651642"/>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Arial" panose="020B0604020202020204"/>
                  <a:ea typeface="+mn-ea"/>
                  <a:cs typeface="+mn-cs"/>
                </a:rPr>
                <a:t>Service</a:t>
              </a:r>
            </a:p>
          </p:txBody>
        </p:sp>
        <p:sp>
          <p:nvSpPr>
            <p:cNvPr id="3" name="Rounded Rectangle 2">
              <a:extLst>
                <a:ext uri="{FF2B5EF4-FFF2-40B4-BE49-F238E27FC236}">
                  <a16:creationId xmlns:a16="http://schemas.microsoft.com/office/drawing/2014/main" id="{E4BF59BF-F9AF-9842-9F4A-F27FE0E81C5A}"/>
                </a:ext>
              </a:extLst>
            </p:cNvPr>
            <p:cNvSpPr/>
            <p:nvPr/>
          </p:nvSpPr>
          <p:spPr>
            <a:xfrm>
              <a:off x="3541986" y="2525110"/>
              <a:ext cx="2196662" cy="65164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Arial" panose="020B0604020202020204"/>
                  <a:ea typeface="+mn-ea"/>
                  <a:cs typeface="+mn-cs"/>
                </a:rPr>
                <a:t>     OPA</a:t>
              </a:r>
            </a:p>
          </p:txBody>
        </p:sp>
        <p:sp>
          <p:nvSpPr>
            <p:cNvPr id="4" name="Snip and Round Single Corner Rectangle 3">
              <a:extLst>
                <a:ext uri="{FF2B5EF4-FFF2-40B4-BE49-F238E27FC236}">
                  <a16:creationId xmlns:a16="http://schemas.microsoft.com/office/drawing/2014/main" id="{C9366C25-34F9-B54E-A995-C6B6F01F0A99}"/>
                </a:ext>
              </a:extLst>
            </p:cNvPr>
            <p:cNvSpPr/>
            <p:nvPr/>
          </p:nvSpPr>
          <p:spPr>
            <a:xfrm>
              <a:off x="3404041" y="4156844"/>
              <a:ext cx="830317" cy="987972"/>
            </a:xfrm>
            <a:prstGeom prst="snipRound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Arial" panose="020B0604020202020204"/>
                  <a:ea typeface="+mn-ea"/>
                  <a:cs typeface="+mn-cs"/>
                </a:rPr>
                <a:t>Policy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Arial" panose="020B0604020202020204"/>
                  <a:ea typeface="+mn-ea"/>
                  <a:cs typeface="+mn-cs"/>
                </a:rPr>
                <a:t>(</a:t>
              </a:r>
              <a:r>
                <a:rPr kumimoji="0" lang="en-US" sz="1200" b="0" i="0" u="none" strike="noStrike" kern="1200" cap="none" spc="0" normalizeH="0" baseline="0" noProof="0" err="1">
                  <a:ln>
                    <a:noFill/>
                  </a:ln>
                  <a:solidFill>
                    <a:prstClr val="white"/>
                  </a:solidFill>
                  <a:effectLst/>
                  <a:uLnTx/>
                  <a:uFillTx/>
                  <a:latin typeface="Arial" panose="020B0604020202020204"/>
                  <a:ea typeface="+mn-ea"/>
                  <a:cs typeface="+mn-cs"/>
                </a:rPr>
                <a:t>Rego</a:t>
              </a:r>
              <a:r>
                <a:rPr kumimoji="0" lang="en-US" sz="1200" b="0" i="0" u="none" strike="noStrike" kern="1200" cap="none" spc="0" normalizeH="0" baseline="0" noProof="0">
                  <a:ln>
                    <a:noFill/>
                  </a:ln>
                  <a:solidFill>
                    <a:prstClr val="white"/>
                  </a:solidFill>
                  <a:effectLst/>
                  <a:uLnTx/>
                  <a:uFillTx/>
                  <a:latin typeface="Arial" panose="020B0604020202020204"/>
                  <a:ea typeface="+mn-ea"/>
                  <a:cs typeface="+mn-cs"/>
                </a:rPr>
                <a:t>)</a:t>
              </a:r>
            </a:p>
          </p:txBody>
        </p:sp>
        <p:sp>
          <p:nvSpPr>
            <p:cNvPr id="5" name="Can 4">
              <a:extLst>
                <a:ext uri="{FF2B5EF4-FFF2-40B4-BE49-F238E27FC236}">
                  <a16:creationId xmlns:a16="http://schemas.microsoft.com/office/drawing/2014/main" id="{2B0E3F90-D5B8-5A42-B0BF-562577844BC4}"/>
                </a:ext>
              </a:extLst>
            </p:cNvPr>
            <p:cNvSpPr/>
            <p:nvPr/>
          </p:nvSpPr>
          <p:spPr>
            <a:xfrm>
              <a:off x="5004456" y="4147645"/>
              <a:ext cx="1058912" cy="997171"/>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Arial" panose="020B0604020202020204"/>
                  <a:ea typeface="+mn-ea"/>
                  <a:cs typeface="+mn-cs"/>
                </a:rPr>
                <a:t>Data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Arial" panose="020B0604020202020204"/>
                  <a:ea typeface="+mn-ea"/>
                  <a:cs typeface="+mn-cs"/>
                </a:rPr>
                <a:t>(JSON)</a:t>
              </a:r>
            </a:p>
          </p:txBody>
        </p:sp>
        <p:cxnSp>
          <p:nvCxnSpPr>
            <p:cNvPr id="10" name="Straight Arrow Connector 9">
              <a:extLst>
                <a:ext uri="{FF2B5EF4-FFF2-40B4-BE49-F238E27FC236}">
                  <a16:creationId xmlns:a16="http://schemas.microsoft.com/office/drawing/2014/main" id="{8031DCAB-DD74-114A-A67D-319D157A4E4E}"/>
                </a:ext>
              </a:extLst>
            </p:cNvPr>
            <p:cNvCxnSpPr/>
            <p:nvPr/>
          </p:nvCxnSpPr>
          <p:spPr>
            <a:xfrm>
              <a:off x="4640317" y="430924"/>
              <a:ext cx="0" cy="6726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E28F52EC-1CE5-A544-8C5D-3D4D56AE4C76}"/>
                </a:ext>
              </a:extLst>
            </p:cNvPr>
            <p:cNvCxnSpPr>
              <a:cxnSpLocks/>
            </p:cNvCxnSpPr>
            <p:nvPr/>
          </p:nvCxnSpPr>
          <p:spPr>
            <a:xfrm flipV="1">
              <a:off x="5076496" y="1811721"/>
              <a:ext cx="0" cy="6411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82DFF0E3-AF68-9345-8397-BC01442358C2}"/>
                </a:ext>
              </a:extLst>
            </p:cNvPr>
            <p:cNvCxnSpPr/>
            <p:nvPr/>
          </p:nvCxnSpPr>
          <p:spPr>
            <a:xfrm>
              <a:off x="4251435" y="1811721"/>
              <a:ext cx="0" cy="6726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Elbow Connector 22">
              <a:extLst>
                <a:ext uri="{FF2B5EF4-FFF2-40B4-BE49-F238E27FC236}">
                  <a16:creationId xmlns:a16="http://schemas.microsoft.com/office/drawing/2014/main" id="{98E21DCA-4384-A044-B3D9-FF16C31FFC36}"/>
                </a:ext>
              </a:extLst>
            </p:cNvPr>
            <p:cNvCxnSpPr>
              <a:cxnSpLocks/>
              <a:endCxn id="4" idx="3"/>
            </p:cNvCxnSpPr>
            <p:nvPr/>
          </p:nvCxnSpPr>
          <p:spPr>
            <a:xfrm rot="5400000">
              <a:off x="3744312" y="3256896"/>
              <a:ext cx="974836" cy="825060"/>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grpSp>
      <p:sp>
        <p:nvSpPr>
          <p:cNvPr id="38" name="TextBox 37">
            <a:extLst>
              <a:ext uri="{FF2B5EF4-FFF2-40B4-BE49-F238E27FC236}">
                <a16:creationId xmlns:a16="http://schemas.microsoft.com/office/drawing/2014/main" id="{DA47236C-98FF-194F-9BBB-B1FF6B7105C0}"/>
              </a:ext>
            </a:extLst>
          </p:cNvPr>
          <p:cNvSpPr txBox="1"/>
          <p:nvPr/>
        </p:nvSpPr>
        <p:spPr>
          <a:xfrm>
            <a:off x="5796455" y="700096"/>
            <a:ext cx="116664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a:ea typeface="+mn-ea"/>
                <a:cs typeface="+mn-cs"/>
              </a:rPr>
              <a:t>Request</a:t>
            </a:r>
          </a:p>
        </p:txBody>
      </p:sp>
      <p:sp>
        <p:nvSpPr>
          <p:cNvPr id="39" name="TextBox 38">
            <a:extLst>
              <a:ext uri="{FF2B5EF4-FFF2-40B4-BE49-F238E27FC236}">
                <a16:creationId xmlns:a16="http://schemas.microsoft.com/office/drawing/2014/main" id="{1A46C505-6BAA-BA4D-AC8A-41FC5635CE8A}"/>
              </a:ext>
            </a:extLst>
          </p:cNvPr>
          <p:cNvSpPr txBox="1"/>
          <p:nvPr/>
        </p:nvSpPr>
        <p:spPr>
          <a:xfrm>
            <a:off x="2737945" y="1402396"/>
            <a:ext cx="148195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a:ea typeface="+mn-ea"/>
                <a:cs typeface="+mn-cs"/>
              </a:rPr>
              <a:t>Enforcement</a:t>
            </a:r>
          </a:p>
        </p:txBody>
      </p:sp>
      <p:cxnSp>
        <p:nvCxnSpPr>
          <p:cNvPr id="41" name="Straight Connector 40">
            <a:extLst>
              <a:ext uri="{FF2B5EF4-FFF2-40B4-BE49-F238E27FC236}">
                <a16:creationId xmlns:a16="http://schemas.microsoft.com/office/drawing/2014/main" id="{D35204B0-B571-D944-AA6A-56A9D71AD063}"/>
              </a:ext>
            </a:extLst>
          </p:cNvPr>
          <p:cNvCxnSpPr>
            <a:stCxn id="39" idx="3"/>
            <a:endCxn id="2" idx="1"/>
          </p:cNvCxnSpPr>
          <p:nvPr/>
        </p:nvCxnSpPr>
        <p:spPr>
          <a:xfrm>
            <a:off x="4219904" y="1587062"/>
            <a:ext cx="47822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F925B5D8-4AB4-0E4E-AFEB-2939696BBE3B}"/>
              </a:ext>
            </a:extLst>
          </p:cNvPr>
          <p:cNvSpPr txBox="1"/>
          <p:nvPr/>
        </p:nvSpPr>
        <p:spPr>
          <a:xfrm>
            <a:off x="4540467" y="1985141"/>
            <a:ext cx="945934"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a:ea typeface="+mn-ea"/>
                <a:cs typeface="+mn-cs"/>
              </a:rPr>
              <a:t>Policy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a:ea typeface="+mn-ea"/>
                <a:cs typeface="+mn-cs"/>
              </a:rPr>
              <a:t>Query</a:t>
            </a:r>
          </a:p>
        </p:txBody>
      </p:sp>
      <p:sp>
        <p:nvSpPr>
          <p:cNvPr id="45" name="TextBox 44">
            <a:extLst>
              <a:ext uri="{FF2B5EF4-FFF2-40B4-BE49-F238E27FC236}">
                <a16:creationId xmlns:a16="http://schemas.microsoft.com/office/drawing/2014/main" id="{DA613A9E-15A7-7640-9B25-F5F4E07D78D3}"/>
              </a:ext>
            </a:extLst>
          </p:cNvPr>
          <p:cNvSpPr txBox="1"/>
          <p:nvPr/>
        </p:nvSpPr>
        <p:spPr>
          <a:xfrm>
            <a:off x="6427074" y="1962835"/>
            <a:ext cx="1077307"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a:ea typeface="+mn-ea"/>
                <a:cs typeface="+mn-cs"/>
              </a:rPr>
              <a:t>Policy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a:ea typeface="+mn-ea"/>
                <a:cs typeface="+mn-cs"/>
              </a:rPr>
              <a:t>Decision</a:t>
            </a:r>
          </a:p>
        </p:txBody>
      </p:sp>
      <p:pic>
        <p:nvPicPr>
          <p:cNvPr id="46" name="Picture 45">
            <a:extLst>
              <a:ext uri="{FF2B5EF4-FFF2-40B4-BE49-F238E27FC236}">
                <a16:creationId xmlns:a16="http://schemas.microsoft.com/office/drawing/2014/main" id="{11528585-2AD0-9340-AA3E-88D4D0727522}"/>
              </a:ext>
            </a:extLst>
          </p:cNvPr>
          <p:cNvPicPr>
            <a:picLocks noChangeAspect="1"/>
          </p:cNvPicPr>
          <p:nvPr/>
        </p:nvPicPr>
        <p:blipFill>
          <a:blip r:embed="rId3"/>
          <a:stretch>
            <a:fillRect/>
          </a:stretch>
        </p:blipFill>
        <p:spPr>
          <a:xfrm>
            <a:off x="5993525" y="2765562"/>
            <a:ext cx="478217" cy="478217"/>
          </a:xfrm>
          <a:prstGeom prst="rect">
            <a:avLst/>
          </a:prstGeom>
        </p:spPr>
      </p:pic>
      <p:sp>
        <p:nvSpPr>
          <p:cNvPr id="47" name="TextBox 46">
            <a:extLst>
              <a:ext uri="{FF2B5EF4-FFF2-40B4-BE49-F238E27FC236}">
                <a16:creationId xmlns:a16="http://schemas.microsoft.com/office/drawing/2014/main" id="{4A3D3775-D3F6-3341-AA6E-B31A8433FD6E}"/>
              </a:ext>
            </a:extLst>
          </p:cNvPr>
          <p:cNvSpPr txBox="1"/>
          <p:nvPr/>
        </p:nvSpPr>
        <p:spPr>
          <a:xfrm>
            <a:off x="0" y="6334780"/>
            <a:ext cx="2275489"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Arial" panose="020B0604020202020204"/>
                <a:ea typeface="+mn-ea"/>
                <a:cs typeface="+mn-cs"/>
              </a:rPr>
              <a:t>Diagram rewritten from: </a:t>
            </a:r>
            <a:r>
              <a:rPr kumimoji="0" lang="en-US" sz="1400" b="0" i="0" u="none" strike="noStrike" kern="1200" cap="none" spc="0" normalizeH="0" baseline="0" noProof="0" err="1">
                <a:ln>
                  <a:noFill/>
                </a:ln>
                <a:solidFill>
                  <a:prstClr val="black"/>
                </a:solidFill>
                <a:effectLst/>
                <a:uLnTx/>
                <a:uFillTx/>
                <a:latin typeface="Arial" panose="020B0604020202020204"/>
                <a:ea typeface="+mn-ea"/>
                <a:cs typeface="+mn-cs"/>
              </a:rPr>
              <a:t>www.openpolicyagent.org</a:t>
            </a:r>
            <a:endParaRPr kumimoji="0" lang="en-US" sz="1400" b="0" i="0" u="none" strike="noStrike" kern="1200" cap="none" spc="0" normalizeH="0" baseline="0" noProof="0">
              <a:ln>
                <a:noFill/>
              </a:ln>
              <a:solidFill>
                <a:prstClr val="black"/>
              </a:solidFill>
              <a:effectLst/>
              <a:uLnTx/>
              <a:uFillTx/>
              <a:latin typeface="Arial" panose="020B0604020202020204"/>
              <a:ea typeface="+mn-ea"/>
              <a:cs typeface="+mn-cs"/>
            </a:endParaRPr>
          </a:p>
        </p:txBody>
      </p:sp>
      <p:pic>
        <p:nvPicPr>
          <p:cNvPr id="48" name="Picture 47">
            <a:extLst>
              <a:ext uri="{FF2B5EF4-FFF2-40B4-BE49-F238E27FC236}">
                <a16:creationId xmlns:a16="http://schemas.microsoft.com/office/drawing/2014/main" id="{8B8453EA-4391-6A41-9920-0A6E147262BB}"/>
              </a:ext>
            </a:extLst>
          </p:cNvPr>
          <p:cNvPicPr>
            <a:picLocks noChangeAspect="1"/>
          </p:cNvPicPr>
          <p:nvPr/>
        </p:nvPicPr>
        <p:blipFill>
          <a:blip r:embed="rId3"/>
          <a:stretch>
            <a:fillRect/>
          </a:stretch>
        </p:blipFill>
        <p:spPr>
          <a:xfrm>
            <a:off x="82118" y="-78653"/>
            <a:ext cx="1557497" cy="1557497"/>
          </a:xfrm>
          <a:prstGeom prst="rect">
            <a:avLst/>
          </a:prstGeom>
        </p:spPr>
      </p:pic>
    </p:spTree>
    <p:extLst>
      <p:ext uri="{BB962C8B-B14F-4D97-AF65-F5344CB8AC3E}">
        <p14:creationId xmlns:p14="http://schemas.microsoft.com/office/powerpoint/2010/main" val="76329522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8FCB0C-E8AD-CA4A-8209-5496671BD0E3}"/>
              </a:ext>
            </a:extLst>
          </p:cNvPr>
          <p:cNvSpPr>
            <a:spLocks noGrp="1"/>
          </p:cNvSpPr>
          <p:nvPr>
            <p:ph type="title"/>
          </p:nvPr>
        </p:nvSpPr>
        <p:spPr/>
        <p:txBody>
          <a:bodyPr/>
          <a:lstStyle/>
          <a:p>
            <a:r>
              <a:rPr lang="en-US"/>
              <a:t>Example </a:t>
            </a:r>
            <a:r>
              <a:rPr lang="en-US" err="1"/>
              <a:t>Rego</a:t>
            </a:r>
            <a:r>
              <a:rPr lang="en-US"/>
              <a:t> Policy</a:t>
            </a:r>
          </a:p>
        </p:txBody>
      </p:sp>
      <p:sp>
        <p:nvSpPr>
          <p:cNvPr id="3" name="TextBox 2">
            <a:extLst>
              <a:ext uri="{FF2B5EF4-FFF2-40B4-BE49-F238E27FC236}">
                <a16:creationId xmlns:a16="http://schemas.microsoft.com/office/drawing/2014/main" id="{3B895E51-12D4-5845-B564-46870EF1F4F3}"/>
              </a:ext>
            </a:extLst>
          </p:cNvPr>
          <p:cNvSpPr txBox="1"/>
          <p:nvPr/>
        </p:nvSpPr>
        <p:spPr>
          <a:xfrm>
            <a:off x="338956" y="1846781"/>
            <a:ext cx="11056882" cy="2031325"/>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err="1">
                <a:ln>
                  <a:noFill/>
                </a:ln>
                <a:solidFill>
                  <a:prstClr val="black"/>
                </a:solidFill>
                <a:effectLst/>
                <a:uLnTx/>
                <a:uFillTx/>
                <a:latin typeface="Arial" panose="020B0604020202020204"/>
                <a:ea typeface="+mn-ea"/>
                <a:cs typeface="+mn-cs"/>
              </a:rPr>
              <a:t>Rego</a:t>
            </a:r>
            <a:r>
              <a:rPr kumimoji="0" lang="en-US" sz="1800" b="0" i="0" u="none" strike="noStrike" kern="1200" cap="none" spc="0" normalizeH="0" baseline="0" noProof="0">
                <a:ln>
                  <a:noFill/>
                </a:ln>
                <a:solidFill>
                  <a:prstClr val="black"/>
                </a:solidFill>
                <a:effectLst/>
                <a:uLnTx/>
                <a:uFillTx/>
                <a:latin typeface="Arial" panose="020B0604020202020204"/>
                <a:ea typeface="+mn-ea"/>
                <a:cs typeface="+mn-cs"/>
              </a:rPr>
              <a:t> is a policy language and not a programing language, so don’t think about sockets, methods, binary trees, etc.</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prstClr val="black"/>
                </a:solidFill>
                <a:effectLst/>
                <a:uLnTx/>
                <a:uFillTx/>
                <a:latin typeface="Arial" panose="020B0604020202020204"/>
                <a:ea typeface="+mn-ea"/>
                <a:cs typeface="+mn-cs"/>
              </a:rPr>
              <a:t>Think about two things: Logic and Data</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err="1">
                <a:ln>
                  <a:noFill/>
                </a:ln>
                <a:solidFill>
                  <a:prstClr val="black"/>
                </a:solidFill>
                <a:effectLst/>
                <a:uLnTx/>
                <a:uFillTx/>
                <a:latin typeface="Arial" panose="020B0604020202020204"/>
                <a:ea typeface="+mn-ea"/>
                <a:cs typeface="+mn-cs"/>
              </a:rPr>
              <a:t>Rego</a:t>
            </a:r>
            <a:r>
              <a:rPr kumimoji="0" lang="en-US" sz="1800" b="0" i="0" u="none" strike="noStrike" kern="1200" cap="none" spc="0" normalizeH="0" baseline="0" noProof="0">
                <a:ln>
                  <a:noFill/>
                </a:ln>
                <a:solidFill>
                  <a:prstClr val="black"/>
                </a:solidFill>
                <a:effectLst/>
                <a:uLnTx/>
                <a:uFillTx/>
                <a:latin typeface="Arial" panose="020B0604020202020204"/>
                <a:ea typeface="+mn-ea"/>
                <a:cs typeface="+mn-cs"/>
              </a:rPr>
              <a:t> logic is all queries. A query finds values for variables that make </a:t>
            </a:r>
            <a:r>
              <a:rPr kumimoji="0" lang="en-US" sz="1800" b="0" i="0" u="none" strike="noStrike" kern="1200" cap="none" spc="0" normalizeH="0" baseline="0" noProof="0" err="1">
                <a:ln>
                  <a:noFill/>
                </a:ln>
                <a:solidFill>
                  <a:prstClr val="black"/>
                </a:solidFill>
                <a:effectLst/>
                <a:uLnTx/>
                <a:uFillTx/>
                <a:latin typeface="Arial" panose="020B0604020202020204"/>
                <a:ea typeface="+mn-ea"/>
                <a:cs typeface="+mn-cs"/>
              </a:rPr>
              <a:t>boolean</a:t>
            </a:r>
            <a:r>
              <a:rPr kumimoji="0" lang="en-US" sz="1800" b="0" i="0" u="none" strike="noStrike" kern="1200" cap="none" spc="0" normalizeH="0" baseline="0" noProof="0">
                <a:ln>
                  <a:noFill/>
                </a:ln>
                <a:solidFill>
                  <a:prstClr val="black"/>
                </a:solidFill>
                <a:effectLst/>
                <a:uLnTx/>
                <a:uFillTx/>
                <a:latin typeface="Arial" panose="020B0604020202020204"/>
                <a:ea typeface="+mn-ea"/>
                <a:cs typeface="+mn-cs"/>
              </a:rPr>
              <a:t> conditions true.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prstClr val="black"/>
                </a:solidFill>
                <a:effectLst/>
                <a:uLnTx/>
                <a:uFillTx/>
                <a:latin typeface="Arial" panose="020B0604020202020204"/>
                <a:ea typeface="+mn-ea"/>
                <a:cs typeface="+mn-cs"/>
              </a:rPr>
              <a:t>You write logic to search and combine JSON/YAML data from different sources.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8" name="TextBox 7">
            <a:extLst>
              <a:ext uri="{FF2B5EF4-FFF2-40B4-BE49-F238E27FC236}">
                <a16:creationId xmlns:a16="http://schemas.microsoft.com/office/drawing/2014/main" id="{92D7DB58-E09C-F248-8FA0-CCF696C3BACB}"/>
              </a:ext>
            </a:extLst>
          </p:cNvPr>
          <p:cNvSpPr txBox="1"/>
          <p:nvPr/>
        </p:nvSpPr>
        <p:spPr>
          <a:xfrm>
            <a:off x="504966" y="4121623"/>
            <a:ext cx="11348077" cy="203132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a:ea typeface="+mn-ea"/>
                <a:cs typeface="+mn-cs"/>
              </a:rPr>
              <a:t>deny[{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a:ea typeface="+mn-ea"/>
                <a:cs typeface="+mn-cs"/>
              </a:rPr>
              <a:t>"id": "conditional-annotation",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a:ea typeface="+mn-ea"/>
                <a:cs typeface="+mn-cs"/>
              </a:rPr>
              <a:t>"resource": {"kind": kind, "namespace": namespace, "name": name},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a:ea typeface="+mn-ea"/>
                <a:cs typeface="+mn-cs"/>
              </a:rPr>
              <a:t>"resolution": {"patches": p, "message" : "conditional annotation"}, }] {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a:ea typeface="+mn-ea"/>
                <a:cs typeface="+mn-cs"/>
              </a:rPr>
              <a:t>matches[[kind, namespace, name, </a:t>
            </a:r>
            <a:r>
              <a:rPr kumimoji="0" lang="en-US" sz="1800" b="0" i="0" u="none" strike="noStrike" kern="1200" cap="none" spc="0" normalizeH="0" baseline="0" noProof="0" err="1">
                <a:ln>
                  <a:noFill/>
                </a:ln>
                <a:solidFill>
                  <a:prstClr val="black"/>
                </a:solidFill>
                <a:effectLst/>
                <a:uLnTx/>
                <a:uFillTx/>
                <a:latin typeface="Arial" panose="020B0604020202020204"/>
                <a:ea typeface="+mn-ea"/>
                <a:cs typeface="+mn-cs"/>
              </a:rPr>
              <a:t>matched_object</a:t>
            </a:r>
            <a:r>
              <a:rPr kumimoji="0" lang="en-US" sz="1800" b="0" i="0" u="none" strike="noStrike" kern="1200" cap="none" spc="0" normalizeH="0" baseline="0" noProof="0">
                <a:ln>
                  <a:noFill/>
                </a:ln>
                <a:solidFill>
                  <a:prstClr val="black"/>
                </a:solidFill>
                <a:effectLst/>
                <a:uLnTx/>
                <a:uFillTx/>
                <a:latin typeface="Arial" panose="020B0604020202020204"/>
                <a:ea typeface="+mn-ea"/>
                <a:cs typeface="+mn-cs"/>
              </a:rPr>
              <a:t>]] </a:t>
            </a:r>
            <a:r>
              <a:rPr kumimoji="0" lang="en-US" sz="1800" b="0" i="0" u="none" strike="noStrike" kern="1200" cap="none" spc="0" normalizeH="0" baseline="0" noProof="0" err="1">
                <a:ln>
                  <a:noFill/>
                </a:ln>
                <a:solidFill>
                  <a:prstClr val="black"/>
                </a:solidFill>
                <a:effectLst/>
                <a:uLnTx/>
                <a:uFillTx/>
                <a:latin typeface="Arial" panose="020B0604020202020204"/>
                <a:ea typeface="+mn-ea"/>
                <a:cs typeface="+mn-cs"/>
              </a:rPr>
              <a:t>matched_object.metadata.annotations</a:t>
            </a:r>
            <a:r>
              <a:rPr kumimoji="0" lang="en-US" sz="1800" b="0" i="0" u="none" strike="noStrike" kern="1200" cap="none" spc="0" normalizeH="0" baseline="0" noProof="0">
                <a:ln>
                  <a:noFill/>
                </a:ln>
                <a:solidFill>
                  <a:prstClr val="black"/>
                </a:solidFill>
                <a:effectLst/>
                <a:uLnTx/>
                <a:uFillTx/>
                <a:latin typeface="Arial" panose="020B0604020202020204"/>
                <a:ea typeface="+mn-ea"/>
                <a:cs typeface="+mn-cs"/>
              </a:rPr>
              <a:t>[”</a:t>
            </a:r>
            <a:r>
              <a:rPr kumimoji="0" lang="en-US" sz="1800" b="0" i="0" u="none" strike="noStrike" kern="1200" cap="none" spc="0" normalizeH="0" baseline="0" noProof="0" err="1">
                <a:ln>
                  <a:noFill/>
                </a:ln>
                <a:solidFill>
                  <a:prstClr val="black"/>
                </a:solidFill>
                <a:effectLst/>
                <a:uLnTx/>
                <a:uFillTx/>
                <a:latin typeface="Arial" panose="020B0604020202020204"/>
                <a:ea typeface="+mn-ea"/>
                <a:cs typeface="+mn-cs"/>
              </a:rPr>
              <a:t>Mr</a:t>
            </a:r>
            <a:r>
              <a:rPr kumimoji="0" lang="en-US" sz="1800" b="0" i="0" u="none" strike="noStrike" kern="1200" cap="none" spc="0" normalizeH="0" baseline="0" noProof="0">
                <a:ln>
                  <a:noFill/>
                </a:ln>
                <a:solidFill>
                  <a:prstClr val="black"/>
                </a:solidFill>
                <a:effectLst/>
                <a:uLnTx/>
                <a:uFillTx/>
                <a:latin typeface="Arial" panose="020B0604020202020204"/>
                <a:ea typeface="+mn-ea"/>
                <a:cs typeface="+mn-cs"/>
              </a:rPr>
              <a:t>-T"]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a:ea typeface="+mn-ea"/>
                <a:cs typeface="+mn-cs"/>
              </a:rPr>
              <a:t>p = [{"op": "add", "path": "/metadata/annotations/cost-center", "value": ”A-Team"}] }</a:t>
            </a:r>
          </a:p>
        </p:txBody>
      </p:sp>
      <p:sp>
        <p:nvSpPr>
          <p:cNvPr id="10" name="TextBox 9">
            <a:extLst>
              <a:ext uri="{FF2B5EF4-FFF2-40B4-BE49-F238E27FC236}">
                <a16:creationId xmlns:a16="http://schemas.microsoft.com/office/drawing/2014/main" id="{C4F8B927-6BC1-3045-83BD-ED082B050AC5}"/>
              </a:ext>
            </a:extLst>
          </p:cNvPr>
          <p:cNvSpPr txBox="1"/>
          <p:nvPr/>
        </p:nvSpPr>
        <p:spPr>
          <a:xfrm>
            <a:off x="338956" y="4121623"/>
            <a:ext cx="1448901" cy="369332"/>
          </a:xfrm>
          <a:prstGeom prst="rect">
            <a:avLst/>
          </a:prstGeom>
          <a:noFill/>
          <a:ln w="57150">
            <a:solidFill>
              <a:srgbClr val="C00000"/>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1" name="TextBox 10">
            <a:extLst>
              <a:ext uri="{FF2B5EF4-FFF2-40B4-BE49-F238E27FC236}">
                <a16:creationId xmlns:a16="http://schemas.microsoft.com/office/drawing/2014/main" id="{0C3A44B5-4D01-A547-A777-C77BE52E0363}"/>
              </a:ext>
            </a:extLst>
          </p:cNvPr>
          <p:cNvSpPr txBox="1"/>
          <p:nvPr/>
        </p:nvSpPr>
        <p:spPr>
          <a:xfrm>
            <a:off x="609597" y="5008678"/>
            <a:ext cx="2715316" cy="369332"/>
          </a:xfrm>
          <a:prstGeom prst="rect">
            <a:avLst/>
          </a:prstGeom>
          <a:noFill/>
          <a:ln w="57150">
            <a:solidFill>
              <a:srgbClr val="C00000"/>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3" name="TextBox 12">
            <a:extLst>
              <a:ext uri="{FF2B5EF4-FFF2-40B4-BE49-F238E27FC236}">
                <a16:creationId xmlns:a16="http://schemas.microsoft.com/office/drawing/2014/main" id="{0D5A8504-1673-9B49-833B-3A031F6A3215}"/>
              </a:ext>
            </a:extLst>
          </p:cNvPr>
          <p:cNvSpPr txBox="1"/>
          <p:nvPr/>
        </p:nvSpPr>
        <p:spPr>
          <a:xfrm>
            <a:off x="5927770" y="5461379"/>
            <a:ext cx="5581934" cy="369332"/>
          </a:xfrm>
          <a:prstGeom prst="rect">
            <a:avLst/>
          </a:prstGeom>
          <a:noFill/>
          <a:ln w="57150">
            <a:solidFill>
              <a:srgbClr val="C00000"/>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4" name="TextBox 13">
            <a:extLst>
              <a:ext uri="{FF2B5EF4-FFF2-40B4-BE49-F238E27FC236}">
                <a16:creationId xmlns:a16="http://schemas.microsoft.com/office/drawing/2014/main" id="{2F5503B2-C65B-4C4D-A8DE-72F1E2DDEE4C}"/>
              </a:ext>
            </a:extLst>
          </p:cNvPr>
          <p:cNvSpPr txBox="1"/>
          <p:nvPr/>
        </p:nvSpPr>
        <p:spPr>
          <a:xfrm>
            <a:off x="5418161" y="5830711"/>
            <a:ext cx="3084397" cy="369332"/>
          </a:xfrm>
          <a:prstGeom prst="rect">
            <a:avLst/>
          </a:prstGeom>
          <a:noFill/>
          <a:ln w="57150">
            <a:solidFill>
              <a:srgbClr val="C00000"/>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5" name="TextBox 14">
            <a:extLst>
              <a:ext uri="{FF2B5EF4-FFF2-40B4-BE49-F238E27FC236}">
                <a16:creationId xmlns:a16="http://schemas.microsoft.com/office/drawing/2014/main" id="{19E1C669-47B7-C34F-8F44-24EC43692952}"/>
              </a:ext>
            </a:extLst>
          </p:cNvPr>
          <p:cNvSpPr txBox="1"/>
          <p:nvPr/>
        </p:nvSpPr>
        <p:spPr>
          <a:xfrm>
            <a:off x="518354" y="5830711"/>
            <a:ext cx="2579688" cy="369332"/>
          </a:xfrm>
          <a:prstGeom prst="rect">
            <a:avLst/>
          </a:prstGeom>
          <a:noFill/>
          <a:ln w="57150">
            <a:solidFill>
              <a:srgbClr val="C00000"/>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Tree>
    <p:extLst>
      <p:ext uri="{BB962C8B-B14F-4D97-AF65-F5344CB8AC3E}">
        <p14:creationId xmlns:p14="http://schemas.microsoft.com/office/powerpoint/2010/main" val="260115446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372BF5-747D-A44B-8E49-4D88BFC32458}"/>
              </a:ext>
            </a:extLst>
          </p:cNvPr>
          <p:cNvSpPr>
            <a:spLocks noGrp="1"/>
          </p:cNvSpPr>
          <p:nvPr>
            <p:ph type="title"/>
          </p:nvPr>
        </p:nvSpPr>
        <p:spPr/>
        <p:txBody>
          <a:bodyPr/>
          <a:lstStyle/>
          <a:p>
            <a:r>
              <a:rPr lang="en-US"/>
              <a:t>Who manages all this policy?</a:t>
            </a:r>
          </a:p>
        </p:txBody>
      </p:sp>
      <p:pic>
        <p:nvPicPr>
          <p:cNvPr id="3" name="Picture 2">
            <a:extLst>
              <a:ext uri="{FF2B5EF4-FFF2-40B4-BE49-F238E27FC236}">
                <a16:creationId xmlns:a16="http://schemas.microsoft.com/office/drawing/2014/main" id="{81585530-8E7C-DC44-B60D-FE70BD1B2162}"/>
              </a:ext>
            </a:extLst>
          </p:cNvPr>
          <p:cNvPicPr>
            <a:picLocks noChangeAspect="1"/>
          </p:cNvPicPr>
          <p:nvPr/>
        </p:nvPicPr>
        <p:blipFill>
          <a:blip r:embed="rId2"/>
          <a:stretch>
            <a:fillRect/>
          </a:stretch>
        </p:blipFill>
        <p:spPr>
          <a:xfrm>
            <a:off x="609597" y="1866493"/>
            <a:ext cx="1422400" cy="1905000"/>
          </a:xfrm>
          <a:prstGeom prst="rect">
            <a:avLst/>
          </a:prstGeom>
        </p:spPr>
      </p:pic>
      <p:pic>
        <p:nvPicPr>
          <p:cNvPr id="4" name="Picture 3">
            <a:extLst>
              <a:ext uri="{FF2B5EF4-FFF2-40B4-BE49-F238E27FC236}">
                <a16:creationId xmlns:a16="http://schemas.microsoft.com/office/drawing/2014/main" id="{3CAAA56D-FB24-E14E-B842-76C08B53F7B2}"/>
              </a:ext>
            </a:extLst>
          </p:cNvPr>
          <p:cNvPicPr>
            <a:picLocks noChangeAspect="1"/>
          </p:cNvPicPr>
          <p:nvPr/>
        </p:nvPicPr>
        <p:blipFill>
          <a:blip r:embed="rId3"/>
          <a:stretch>
            <a:fillRect/>
          </a:stretch>
        </p:blipFill>
        <p:spPr>
          <a:xfrm>
            <a:off x="569678" y="4794740"/>
            <a:ext cx="1462317" cy="1462317"/>
          </a:xfrm>
          <a:prstGeom prst="rect">
            <a:avLst/>
          </a:prstGeom>
        </p:spPr>
      </p:pic>
      <p:pic>
        <p:nvPicPr>
          <p:cNvPr id="5" name="Picture 4">
            <a:extLst>
              <a:ext uri="{FF2B5EF4-FFF2-40B4-BE49-F238E27FC236}">
                <a16:creationId xmlns:a16="http://schemas.microsoft.com/office/drawing/2014/main" id="{D62E5AF0-D8EC-2145-BFC1-9044271589A6}"/>
              </a:ext>
            </a:extLst>
          </p:cNvPr>
          <p:cNvPicPr>
            <a:picLocks noChangeAspect="1"/>
          </p:cNvPicPr>
          <p:nvPr/>
        </p:nvPicPr>
        <p:blipFill>
          <a:blip r:embed="rId4"/>
          <a:stretch>
            <a:fillRect/>
          </a:stretch>
        </p:blipFill>
        <p:spPr>
          <a:xfrm>
            <a:off x="8681360" y="3038108"/>
            <a:ext cx="1422400" cy="2032000"/>
          </a:xfrm>
          <a:prstGeom prst="rect">
            <a:avLst/>
          </a:prstGeom>
        </p:spPr>
      </p:pic>
      <p:sp>
        <p:nvSpPr>
          <p:cNvPr id="6" name="TextBox 5">
            <a:extLst>
              <a:ext uri="{FF2B5EF4-FFF2-40B4-BE49-F238E27FC236}">
                <a16:creationId xmlns:a16="http://schemas.microsoft.com/office/drawing/2014/main" id="{2C71EF41-548F-5947-9E4E-06FD07369DC0}"/>
              </a:ext>
            </a:extLst>
          </p:cNvPr>
          <p:cNvSpPr txBox="1"/>
          <p:nvPr/>
        </p:nvSpPr>
        <p:spPr>
          <a:xfrm>
            <a:off x="676724" y="3743045"/>
            <a:ext cx="1153889" cy="3765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a:ea typeface="+mn-ea"/>
                <a:cs typeface="+mn-cs"/>
              </a:rPr>
              <a:t>Ice </a:t>
            </a:r>
            <a:r>
              <a:rPr kumimoji="0" lang="en-US" sz="1800" b="0" i="0" u="none" strike="noStrike" kern="1200" cap="none" spc="0" normalizeH="0" baseline="0" noProof="0" err="1">
                <a:ln>
                  <a:noFill/>
                </a:ln>
                <a:solidFill>
                  <a:prstClr val="black"/>
                </a:solidFill>
                <a:effectLst/>
                <a:uLnTx/>
                <a:uFillTx/>
                <a:latin typeface="Arial" panose="020B0604020202020204"/>
                <a:ea typeface="+mn-ea"/>
                <a:cs typeface="+mn-cs"/>
              </a:rPr>
              <a:t>Kube</a:t>
            </a: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7" name="TextBox 6">
            <a:extLst>
              <a:ext uri="{FF2B5EF4-FFF2-40B4-BE49-F238E27FC236}">
                <a16:creationId xmlns:a16="http://schemas.microsoft.com/office/drawing/2014/main" id="{FF547016-C6EE-AA4C-8549-28D3BF794207}"/>
              </a:ext>
            </a:extLst>
          </p:cNvPr>
          <p:cNvSpPr txBox="1"/>
          <p:nvPr/>
        </p:nvSpPr>
        <p:spPr>
          <a:xfrm>
            <a:off x="676724" y="6257057"/>
            <a:ext cx="128814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a:ea typeface="+mn-ea"/>
                <a:cs typeface="+mn-cs"/>
              </a:rPr>
              <a:t>Acid Burn</a:t>
            </a:r>
          </a:p>
        </p:txBody>
      </p:sp>
      <p:sp>
        <p:nvSpPr>
          <p:cNvPr id="8" name="TextBox 7">
            <a:extLst>
              <a:ext uri="{FF2B5EF4-FFF2-40B4-BE49-F238E27FC236}">
                <a16:creationId xmlns:a16="http://schemas.microsoft.com/office/drawing/2014/main" id="{4C4EAAE4-CAEE-E64C-B862-92C293D60DE9}"/>
              </a:ext>
            </a:extLst>
          </p:cNvPr>
          <p:cNvSpPr txBox="1"/>
          <p:nvPr/>
        </p:nvSpPr>
        <p:spPr>
          <a:xfrm>
            <a:off x="8577037" y="5156566"/>
            <a:ext cx="163104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a:ea typeface="+mn-ea"/>
                <a:cs typeface="+mn-cs"/>
              </a:rPr>
              <a:t>The Governor</a:t>
            </a:r>
          </a:p>
        </p:txBody>
      </p:sp>
      <p:sp>
        <p:nvSpPr>
          <p:cNvPr id="9" name="TextBox 8">
            <a:extLst>
              <a:ext uri="{FF2B5EF4-FFF2-40B4-BE49-F238E27FC236}">
                <a16:creationId xmlns:a16="http://schemas.microsoft.com/office/drawing/2014/main" id="{BC7778F6-1ED4-7B4B-8FB9-6D8B0E55D07A}"/>
              </a:ext>
            </a:extLst>
          </p:cNvPr>
          <p:cNvSpPr txBox="1"/>
          <p:nvPr/>
        </p:nvSpPr>
        <p:spPr>
          <a:xfrm>
            <a:off x="210223" y="4452987"/>
            <a:ext cx="222114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a:ea typeface="+mn-ea"/>
                <a:cs typeface="+mn-cs"/>
              </a:rPr>
              <a:t>Platform Operator</a:t>
            </a:r>
          </a:p>
        </p:txBody>
      </p:sp>
      <p:sp>
        <p:nvSpPr>
          <p:cNvPr id="10" name="TextBox 9">
            <a:extLst>
              <a:ext uri="{FF2B5EF4-FFF2-40B4-BE49-F238E27FC236}">
                <a16:creationId xmlns:a16="http://schemas.microsoft.com/office/drawing/2014/main" id="{E626B0F2-DD4B-AB45-9145-1AA9D00CB9F3}"/>
              </a:ext>
            </a:extLst>
          </p:cNvPr>
          <p:cNvSpPr txBox="1"/>
          <p:nvPr/>
        </p:nvSpPr>
        <p:spPr>
          <a:xfrm>
            <a:off x="643160" y="1524106"/>
            <a:ext cx="135527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a:ea typeface="+mn-ea"/>
                <a:cs typeface="+mn-cs"/>
              </a:rPr>
              <a:t>Developer</a:t>
            </a:r>
          </a:p>
        </p:txBody>
      </p:sp>
      <p:cxnSp>
        <p:nvCxnSpPr>
          <p:cNvPr id="12" name="Straight Arrow Connector 11">
            <a:extLst>
              <a:ext uri="{FF2B5EF4-FFF2-40B4-BE49-F238E27FC236}">
                <a16:creationId xmlns:a16="http://schemas.microsoft.com/office/drawing/2014/main" id="{B08370FE-5B72-EF4C-ABA7-2B05C1727C04}"/>
              </a:ext>
            </a:extLst>
          </p:cNvPr>
          <p:cNvCxnSpPr>
            <a:stCxn id="3" idx="3"/>
          </p:cNvCxnSpPr>
          <p:nvPr/>
        </p:nvCxnSpPr>
        <p:spPr>
          <a:xfrm>
            <a:off x="2031997" y="2818993"/>
            <a:ext cx="2191660" cy="103455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A9E9FC6E-1F3A-DE45-8782-448FB954FFE9}"/>
              </a:ext>
            </a:extLst>
          </p:cNvPr>
          <p:cNvCxnSpPr>
            <a:cxnSpLocks/>
            <a:stCxn id="4" idx="3"/>
          </p:cNvCxnSpPr>
          <p:nvPr/>
        </p:nvCxnSpPr>
        <p:spPr>
          <a:xfrm flipV="1">
            <a:off x="2031995" y="4278087"/>
            <a:ext cx="2191662" cy="124781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5" name="Rounded Rectangle 14">
            <a:extLst>
              <a:ext uri="{FF2B5EF4-FFF2-40B4-BE49-F238E27FC236}">
                <a16:creationId xmlns:a16="http://schemas.microsoft.com/office/drawing/2014/main" id="{4DDD9461-50D9-7D49-A628-27E101A05221}"/>
              </a:ext>
            </a:extLst>
          </p:cNvPr>
          <p:cNvSpPr/>
          <p:nvPr/>
        </p:nvSpPr>
        <p:spPr>
          <a:xfrm>
            <a:off x="4343400" y="3743045"/>
            <a:ext cx="2090057" cy="6221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Arial" panose="020B0604020202020204"/>
                <a:ea typeface="+mn-ea"/>
                <a:cs typeface="+mn-cs"/>
              </a:rPr>
              <a:t>OPA Policy</a:t>
            </a:r>
          </a:p>
        </p:txBody>
      </p:sp>
      <p:cxnSp>
        <p:nvCxnSpPr>
          <p:cNvPr id="16" name="Straight Arrow Connector 15">
            <a:extLst>
              <a:ext uri="{FF2B5EF4-FFF2-40B4-BE49-F238E27FC236}">
                <a16:creationId xmlns:a16="http://schemas.microsoft.com/office/drawing/2014/main" id="{B580A501-4B82-2F4E-818F-6BCA1E363ACA}"/>
              </a:ext>
            </a:extLst>
          </p:cNvPr>
          <p:cNvCxnSpPr>
            <a:cxnSpLocks/>
            <a:stCxn id="5" idx="1"/>
            <a:endCxn id="15" idx="3"/>
          </p:cNvCxnSpPr>
          <p:nvPr/>
        </p:nvCxnSpPr>
        <p:spPr>
          <a:xfrm flipH="1">
            <a:off x="6433457" y="4054108"/>
            <a:ext cx="224790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9DC3B28D-EB29-3A45-B921-AFA804A509E9}"/>
              </a:ext>
            </a:extLst>
          </p:cNvPr>
          <p:cNvSpPr txBox="1"/>
          <p:nvPr/>
        </p:nvSpPr>
        <p:spPr>
          <a:xfrm rot="19734767">
            <a:off x="1922612" y="4885441"/>
            <a:ext cx="29464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a:ea typeface="+mn-ea"/>
                <a:cs typeface="+mn-cs"/>
              </a:rPr>
              <a:t>Creates And Maintains</a:t>
            </a:r>
          </a:p>
        </p:txBody>
      </p:sp>
      <p:sp>
        <p:nvSpPr>
          <p:cNvPr id="21" name="TextBox 20">
            <a:extLst>
              <a:ext uri="{FF2B5EF4-FFF2-40B4-BE49-F238E27FC236}">
                <a16:creationId xmlns:a16="http://schemas.microsoft.com/office/drawing/2014/main" id="{7DDEBC24-57DC-7040-AE8C-AB14E5722586}"/>
              </a:ext>
            </a:extLst>
          </p:cNvPr>
          <p:cNvSpPr txBox="1"/>
          <p:nvPr/>
        </p:nvSpPr>
        <p:spPr>
          <a:xfrm rot="1550550">
            <a:off x="2231960" y="2940095"/>
            <a:ext cx="179173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a:ea typeface="+mn-ea"/>
                <a:cs typeface="+mn-cs"/>
              </a:rPr>
              <a:t>Deploys Apps</a:t>
            </a:r>
          </a:p>
        </p:txBody>
      </p:sp>
      <p:sp>
        <p:nvSpPr>
          <p:cNvPr id="22" name="TextBox 21">
            <a:extLst>
              <a:ext uri="{FF2B5EF4-FFF2-40B4-BE49-F238E27FC236}">
                <a16:creationId xmlns:a16="http://schemas.microsoft.com/office/drawing/2014/main" id="{100D7B5A-01EC-4249-8CC0-CB9BDA4E43EE}"/>
              </a:ext>
            </a:extLst>
          </p:cNvPr>
          <p:cNvSpPr txBox="1"/>
          <p:nvPr/>
        </p:nvSpPr>
        <p:spPr>
          <a:xfrm>
            <a:off x="6785305" y="3650411"/>
            <a:ext cx="179173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a:ea typeface="+mn-ea"/>
                <a:cs typeface="+mn-cs"/>
              </a:rPr>
              <a:t>Audits Platform</a:t>
            </a:r>
          </a:p>
        </p:txBody>
      </p:sp>
    </p:spTree>
    <p:extLst>
      <p:ext uri="{BB962C8B-B14F-4D97-AF65-F5344CB8AC3E}">
        <p14:creationId xmlns:p14="http://schemas.microsoft.com/office/powerpoint/2010/main" val="29699668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A21F90-DB6D-4524-A94B-863A5790A7C0}"/>
              </a:ext>
            </a:extLst>
          </p:cNvPr>
          <p:cNvSpPr>
            <a:spLocks noGrp="1"/>
          </p:cNvSpPr>
          <p:nvPr>
            <p:ph type="title"/>
          </p:nvPr>
        </p:nvSpPr>
        <p:spPr>
          <a:xfrm>
            <a:off x="838200" y="365125"/>
            <a:ext cx="10515600" cy="1325563"/>
          </a:xfrm>
        </p:spPr>
        <p:txBody>
          <a:bodyPr>
            <a:normAutofit/>
          </a:bodyPr>
          <a:lstStyle/>
          <a:p>
            <a:r>
              <a:rPr lang="en-US"/>
              <a:t>What is Enterprise Control Plane (ECP)?</a:t>
            </a:r>
          </a:p>
        </p:txBody>
      </p:sp>
      <p:graphicFrame>
        <p:nvGraphicFramePr>
          <p:cNvPr id="5" name="Content Placeholder 2">
            <a:extLst>
              <a:ext uri="{FF2B5EF4-FFF2-40B4-BE49-F238E27FC236}">
                <a16:creationId xmlns:a16="http://schemas.microsoft.com/office/drawing/2014/main" id="{1D399B8F-A702-4625-AFD1-9843D49EACF7}"/>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649104520"/>
      </p:ext>
    </p:extLst>
  </p:cSld>
  <p:clrMapOvr>
    <a:masterClrMapping/>
  </p:clrMapOvr>
  <p:extLst>
    <p:ext uri="{6950BFC3-D8DA-4A85-94F7-54DA5524770B}">
      <p188:commentRel xmlns:p188="http://schemas.microsoft.com/office/powerpoint/2018/8/main" r:id="rId2"/>
    </p:ext>
  </p:extLs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75CB0E-D8AA-7A48-8DC4-6531911554FF}"/>
              </a:ext>
            </a:extLst>
          </p:cNvPr>
          <p:cNvSpPr>
            <a:spLocks noGrp="1"/>
          </p:cNvSpPr>
          <p:nvPr>
            <p:ph type="title"/>
          </p:nvPr>
        </p:nvSpPr>
        <p:spPr/>
        <p:txBody>
          <a:bodyPr/>
          <a:lstStyle/>
          <a:p>
            <a:r>
              <a:rPr lang="en-US"/>
              <a:t>Kubernetes Policy Controller</a:t>
            </a:r>
          </a:p>
        </p:txBody>
      </p:sp>
      <p:sp>
        <p:nvSpPr>
          <p:cNvPr id="3" name="TextBox 2">
            <a:extLst>
              <a:ext uri="{FF2B5EF4-FFF2-40B4-BE49-F238E27FC236}">
                <a16:creationId xmlns:a16="http://schemas.microsoft.com/office/drawing/2014/main" id="{D796B21C-458D-6D43-90F0-5B8E77BD522F}"/>
              </a:ext>
            </a:extLst>
          </p:cNvPr>
          <p:cNvSpPr txBox="1"/>
          <p:nvPr/>
        </p:nvSpPr>
        <p:spPr>
          <a:xfrm>
            <a:off x="379562" y="1811547"/>
            <a:ext cx="11421374" cy="3785652"/>
          </a:xfrm>
          <a:prstGeom prst="rect">
            <a:avLst/>
          </a:prstGeom>
          <a:noFill/>
        </p:spPr>
        <p:txBody>
          <a:bodyPr wrap="square" rtlCol="0">
            <a:spAutoFit/>
          </a:bodyPr>
          <a:lstStyle/>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a:ln>
                  <a:noFill/>
                </a:ln>
                <a:solidFill>
                  <a:prstClr val="black"/>
                </a:solidFill>
                <a:effectLst/>
                <a:uLnTx/>
                <a:uFillTx/>
                <a:latin typeface="Arial" panose="020B0604020202020204"/>
                <a:ea typeface="+mn-ea"/>
                <a:cs typeface="+mn-cs"/>
              </a:rPr>
              <a:t>Kubernetes Policy Controller</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prstClr val="black"/>
                </a:solidFill>
                <a:effectLst/>
                <a:uLnTx/>
                <a:uFillTx/>
                <a:latin typeface="Arial" panose="020B0604020202020204"/>
                <a:ea typeface="+mn-ea"/>
                <a:cs typeface="+mn-cs"/>
              </a:rPr>
              <a:t>Moving to OPA org, as a standard Kubernetes Policy Controller</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prstClr val="black"/>
                </a:solidFill>
                <a:effectLst/>
                <a:uLnTx/>
                <a:uFillTx/>
                <a:latin typeface="Arial" panose="020B0604020202020204"/>
                <a:ea typeface="+mn-ea"/>
                <a:cs typeface="+mn-cs"/>
              </a:rPr>
              <a:t>Authorization module makes it possible to implement a blacklist in front of RBAC</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prstClr val="black"/>
                </a:solidFill>
                <a:effectLst/>
                <a:uLnTx/>
                <a:uFillTx/>
                <a:latin typeface="Arial" panose="020B0604020202020204"/>
                <a:ea typeface="+mn-ea"/>
                <a:cs typeface="+mn-cs"/>
              </a:rPr>
              <a:t>Provides auditing features</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prstClr val="black"/>
                </a:solidFill>
                <a:effectLst/>
                <a:uLnTx/>
                <a:uFillTx/>
                <a:latin typeface="Arial" panose="020B0604020202020204"/>
                <a:ea typeface="+mn-ea"/>
                <a:cs typeface="+mn-cs"/>
              </a:rPr>
              <a:t>Deployment consist of three containers: OPA, </a:t>
            </a:r>
            <a:r>
              <a:rPr kumimoji="0" lang="en-US" sz="1800" b="0" i="0" u="none" strike="noStrike" kern="1200" cap="none" spc="0" normalizeH="0" baseline="0" noProof="0" err="1">
                <a:ln>
                  <a:noFill/>
                </a:ln>
                <a:solidFill>
                  <a:prstClr val="black"/>
                </a:solidFill>
                <a:effectLst/>
                <a:uLnTx/>
                <a:uFillTx/>
                <a:latin typeface="Arial" panose="020B0604020202020204"/>
                <a:ea typeface="+mn-ea"/>
                <a:cs typeface="+mn-cs"/>
              </a:rPr>
              <a:t>kube</a:t>
            </a:r>
            <a:r>
              <a:rPr kumimoji="0" lang="en-US" sz="1800" b="0" i="0" u="none" strike="noStrike" kern="1200" cap="none" spc="0" normalizeH="0" baseline="0" noProof="0">
                <a:ln>
                  <a:noFill/>
                </a:ln>
                <a:solidFill>
                  <a:prstClr val="black"/>
                </a:solidFill>
                <a:effectLst/>
                <a:uLnTx/>
                <a:uFillTx/>
                <a:latin typeface="Arial" panose="020B0604020202020204"/>
                <a:ea typeface="+mn-ea"/>
                <a:cs typeface="+mn-cs"/>
              </a:rPr>
              <a:t>-mgmt., and Controller</a:t>
            </a:r>
          </a:p>
          <a:p>
            <a:pPr marL="457200" marR="0" lvl="1"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a:ln>
                  <a:noFill/>
                </a:ln>
                <a:solidFill>
                  <a:prstClr val="black"/>
                </a:solidFill>
                <a:effectLst/>
                <a:uLnTx/>
                <a:uFillTx/>
                <a:latin typeface="Arial" panose="020B0604020202020204"/>
                <a:ea typeface="+mn-ea"/>
                <a:cs typeface="+mn-cs"/>
              </a:rPr>
              <a:t>Examples:</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prstClr val="black"/>
                </a:solidFill>
                <a:effectLst/>
                <a:uLnTx/>
                <a:uFillTx/>
                <a:latin typeface="Arial" panose="020B0604020202020204"/>
                <a:ea typeface="+mn-ea"/>
                <a:cs typeface="+mn-cs"/>
              </a:rPr>
              <a:t>Whitelist / blacklist registries.</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prstClr val="black"/>
                </a:solidFill>
                <a:effectLst/>
                <a:uLnTx/>
                <a:uFillTx/>
                <a:latin typeface="Arial" panose="020B0604020202020204"/>
                <a:ea typeface="+mn-ea"/>
                <a:cs typeface="+mn-cs"/>
              </a:rPr>
              <a:t>Not allow conflicting hosts for ingresses.</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prstClr val="black"/>
                </a:solidFill>
                <a:effectLst/>
                <a:uLnTx/>
                <a:uFillTx/>
                <a:latin typeface="Arial" panose="020B0604020202020204"/>
                <a:ea typeface="+mn-ea"/>
                <a:cs typeface="+mn-cs"/>
              </a:rPr>
              <a:t>Label objects based on a user from a department.</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prstClr val="black"/>
                </a:solidFill>
                <a:effectLst/>
                <a:uLnTx/>
                <a:uFillTx/>
                <a:latin typeface="Arial" panose="020B0604020202020204"/>
                <a:ea typeface="+mn-ea"/>
                <a:cs typeface="+mn-cs"/>
              </a:rPr>
              <a:t>Block </a:t>
            </a:r>
            <a:r>
              <a:rPr kumimoji="0" lang="en-US" sz="1800" b="0" i="0" u="none" strike="noStrike" kern="1200" cap="none" spc="0" normalizeH="0" baseline="0" noProof="0" err="1">
                <a:ln>
                  <a:noFill/>
                </a:ln>
                <a:solidFill>
                  <a:prstClr val="black"/>
                </a:solidFill>
                <a:effectLst/>
                <a:uLnTx/>
                <a:uFillTx/>
                <a:latin typeface="Arial" panose="020B0604020202020204"/>
                <a:ea typeface="+mn-ea"/>
                <a:cs typeface="+mn-cs"/>
              </a:rPr>
              <a:t>kubectl</a:t>
            </a:r>
            <a:r>
              <a:rPr kumimoji="0" lang="en-US" sz="1800" b="0" i="0" u="none" strike="noStrike" kern="1200" cap="none" spc="0" normalizeH="0" baseline="0" noProof="0">
                <a:ln>
                  <a:noFill/>
                </a:ln>
                <a:solidFill>
                  <a:prstClr val="black"/>
                </a:solidFill>
                <a:effectLst/>
                <a:uLnTx/>
                <a:uFillTx/>
                <a:latin typeface="Arial" panose="020B0604020202020204"/>
                <a:ea typeface="+mn-ea"/>
                <a:cs typeface="+mn-cs"/>
              </a:rPr>
              <a:t> exec &lt;pod&gt;</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Tree>
    <p:extLst>
      <p:ext uri="{BB962C8B-B14F-4D97-AF65-F5344CB8AC3E}">
        <p14:creationId xmlns:p14="http://schemas.microsoft.com/office/powerpoint/2010/main" val="31718203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75CB0E-D8AA-7A48-8DC4-6531911554FF}"/>
              </a:ext>
            </a:extLst>
          </p:cNvPr>
          <p:cNvSpPr>
            <a:spLocks noGrp="1"/>
          </p:cNvSpPr>
          <p:nvPr>
            <p:ph type="title"/>
          </p:nvPr>
        </p:nvSpPr>
        <p:spPr/>
        <p:txBody>
          <a:bodyPr/>
          <a:lstStyle/>
          <a:p>
            <a:r>
              <a:rPr lang="en-US"/>
              <a:t>The Good, The Bad, and Gotchas</a:t>
            </a:r>
          </a:p>
        </p:txBody>
      </p:sp>
      <p:sp>
        <p:nvSpPr>
          <p:cNvPr id="3" name="TextBox 2">
            <a:extLst>
              <a:ext uri="{FF2B5EF4-FFF2-40B4-BE49-F238E27FC236}">
                <a16:creationId xmlns:a16="http://schemas.microsoft.com/office/drawing/2014/main" id="{D796B21C-458D-6D43-90F0-5B8E77BD522F}"/>
              </a:ext>
            </a:extLst>
          </p:cNvPr>
          <p:cNvSpPr txBox="1"/>
          <p:nvPr/>
        </p:nvSpPr>
        <p:spPr>
          <a:xfrm>
            <a:off x="385313" y="1333876"/>
            <a:ext cx="11421374" cy="6463308"/>
          </a:xfrm>
          <a:prstGeom prst="rect">
            <a:avLst/>
          </a:prstGeom>
          <a:noFill/>
        </p:spPr>
        <p:txBody>
          <a:bodyPr wrap="square" rtlCol="0">
            <a:spAutoFit/>
          </a:bodyPr>
          <a:lstStyle/>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2400" b="0" i="1" u="none" strike="noStrike" kern="1200" cap="none" spc="0" normalizeH="0" baseline="0" noProof="0">
                <a:ln>
                  <a:noFill/>
                </a:ln>
                <a:solidFill>
                  <a:prstClr val="black"/>
                </a:solidFill>
                <a:effectLst/>
                <a:uLnTx/>
                <a:uFillTx/>
                <a:latin typeface="Arial" panose="020B0604020202020204"/>
                <a:ea typeface="+mn-ea"/>
                <a:cs typeface="+mn-cs"/>
              </a:rPr>
              <a:t>Good</a:t>
            </a:r>
          </a:p>
          <a:p>
            <a:pPr marL="742950" marR="0" lvl="1"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a:ln>
                  <a:noFill/>
                </a:ln>
                <a:solidFill>
                  <a:prstClr val="black"/>
                </a:solidFill>
                <a:effectLst/>
                <a:uLnTx/>
                <a:uFillTx/>
                <a:latin typeface="Arial" panose="020B0604020202020204"/>
                <a:ea typeface="+mn-ea"/>
                <a:cs typeface="+mn-cs"/>
              </a:rPr>
              <a:t>OPA approach allows you to decouple policy from your applications</a:t>
            </a:r>
          </a:p>
          <a:p>
            <a:pPr marL="742950" marR="0" lvl="1"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a:ln>
                  <a:noFill/>
                </a:ln>
                <a:solidFill>
                  <a:prstClr val="black"/>
                </a:solidFill>
                <a:effectLst/>
                <a:uLnTx/>
                <a:uFillTx/>
                <a:latin typeface="Arial" panose="020B0604020202020204"/>
                <a:ea typeface="+mn-ea"/>
                <a:cs typeface="+mn-cs"/>
              </a:rPr>
              <a:t>General purpose, so can be used outside of Kubernetes context.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a:ln>
                  <a:noFill/>
                </a:ln>
                <a:solidFill>
                  <a:prstClr val="black"/>
                </a:solidFill>
                <a:effectLst/>
                <a:uLnTx/>
                <a:uFillTx/>
                <a:latin typeface="Arial" panose="020B0604020202020204"/>
                <a:ea typeface="+mn-ea"/>
                <a:cs typeface="+mn-cs"/>
              </a:rPr>
              <a:t>Bad</a:t>
            </a:r>
          </a:p>
          <a:p>
            <a:pPr marL="742950" marR="0" lvl="1"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a:ln>
                  <a:noFill/>
                </a:ln>
                <a:solidFill>
                  <a:prstClr val="black"/>
                </a:solidFill>
                <a:effectLst/>
                <a:uLnTx/>
                <a:uFillTx/>
                <a:latin typeface="Arial" panose="020B0604020202020204"/>
                <a:ea typeface="+mn-ea"/>
                <a:cs typeface="+mn-cs"/>
              </a:rPr>
              <a:t>There can be a learning curve to </a:t>
            </a:r>
            <a:r>
              <a:rPr kumimoji="0" lang="en-US" sz="2400" b="0" i="0" u="none" strike="noStrike" kern="1200" cap="none" spc="0" normalizeH="0" baseline="0" noProof="0" err="1">
                <a:ln>
                  <a:noFill/>
                </a:ln>
                <a:solidFill>
                  <a:prstClr val="black"/>
                </a:solidFill>
                <a:effectLst/>
                <a:uLnTx/>
                <a:uFillTx/>
                <a:latin typeface="Arial" panose="020B0604020202020204"/>
                <a:ea typeface="+mn-ea"/>
                <a:cs typeface="+mn-cs"/>
              </a:rPr>
              <a:t>Rego</a:t>
            </a:r>
            <a:r>
              <a:rPr kumimoji="0" lang="en-US" sz="2400" b="0" i="0" u="none" strike="noStrike" kern="1200" cap="none" spc="0" normalizeH="0" baseline="0" noProof="0">
                <a:ln>
                  <a:noFill/>
                </a:ln>
                <a:solidFill>
                  <a:prstClr val="black"/>
                </a:solidFill>
                <a:effectLst/>
                <a:uLnTx/>
                <a:uFillTx/>
                <a:latin typeface="Arial" panose="020B0604020202020204"/>
                <a:ea typeface="+mn-ea"/>
                <a:cs typeface="+mn-cs"/>
              </a:rPr>
              <a:t>.</a:t>
            </a:r>
          </a:p>
          <a:p>
            <a:pPr marL="742950" marR="0" lvl="1"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a:ln>
                  <a:noFill/>
                </a:ln>
                <a:solidFill>
                  <a:prstClr val="black"/>
                </a:solidFill>
                <a:effectLst/>
                <a:uLnTx/>
                <a:uFillTx/>
                <a:latin typeface="Arial" panose="020B0604020202020204"/>
                <a:ea typeface="+mn-ea"/>
                <a:cs typeface="+mn-cs"/>
              </a:rPr>
              <a:t>Can cause latency, but’s negligible for most apps. (more of a consideration)</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a:ln>
                  <a:noFill/>
                </a:ln>
                <a:solidFill>
                  <a:prstClr val="black"/>
                </a:solidFill>
                <a:effectLst/>
                <a:uLnTx/>
                <a:uFillTx/>
                <a:latin typeface="Arial" panose="020B0604020202020204"/>
                <a:ea typeface="+mn-ea"/>
                <a:cs typeface="+mn-cs"/>
              </a:rPr>
              <a:t>Gotchas</a:t>
            </a:r>
          </a:p>
          <a:p>
            <a:pPr marL="742950" marR="0" lvl="1"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a:ln>
                  <a:noFill/>
                </a:ln>
                <a:solidFill>
                  <a:prstClr val="black"/>
                </a:solidFill>
                <a:effectLst/>
                <a:uLnTx/>
                <a:uFillTx/>
                <a:latin typeface="Arial" panose="020B0604020202020204"/>
                <a:ea typeface="+mn-ea"/>
                <a:cs typeface="+mn-cs"/>
              </a:rPr>
              <a:t>Mutating objects need to be handled with care. They can cause unexpected behavior to what the end-user expects.</a:t>
            </a:r>
          </a:p>
          <a:p>
            <a:pPr marL="742950" marR="0" lvl="1"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endParaRPr kumimoji="0" lang="en-US" sz="2400" b="0" i="0" u="none" strike="noStrike" kern="1200" cap="none" spc="0" normalizeH="0" baseline="0" noProof="0">
              <a:ln>
                <a:noFill/>
              </a:ln>
              <a:solidFill>
                <a:prstClr val="black"/>
              </a:solidFill>
              <a:effectLst/>
              <a:uLnTx/>
              <a:uFillTx/>
              <a:latin typeface="Arial" panose="020B0604020202020204"/>
              <a:ea typeface="+mn-ea"/>
              <a:cs typeface="+mn-cs"/>
            </a:endParaRP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endParaRPr kumimoji="0" lang="en-US" sz="2400" b="0" i="0" u="none" strike="noStrike" kern="1200" cap="none" spc="0" normalizeH="0" baseline="0" noProof="0">
              <a:ln>
                <a:noFill/>
              </a:ln>
              <a:solidFill>
                <a:prstClr val="black"/>
              </a:solidFill>
              <a:effectLst/>
              <a:uLnTx/>
              <a:uFillTx/>
              <a:latin typeface="Arial" panose="020B060402020202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Tree>
    <p:extLst>
      <p:ext uri="{BB962C8B-B14F-4D97-AF65-F5344CB8AC3E}">
        <p14:creationId xmlns:p14="http://schemas.microsoft.com/office/powerpoint/2010/main" val="264420225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C15876-3D93-4D8B-938F-C814F068F4D0}"/>
              </a:ext>
            </a:extLst>
          </p:cNvPr>
          <p:cNvSpPr>
            <a:spLocks noGrp="1"/>
          </p:cNvSpPr>
          <p:nvPr>
            <p:ph type="title"/>
          </p:nvPr>
        </p:nvSpPr>
        <p:spPr/>
        <p:txBody>
          <a:bodyPr/>
          <a:lstStyle/>
          <a:p>
            <a:r>
              <a:rPr lang="en-US"/>
              <a:t>Pop Quiz #1</a:t>
            </a:r>
          </a:p>
        </p:txBody>
      </p:sp>
      <p:sp>
        <p:nvSpPr>
          <p:cNvPr id="3" name="Text Placeholder 2">
            <a:extLst>
              <a:ext uri="{FF2B5EF4-FFF2-40B4-BE49-F238E27FC236}">
                <a16:creationId xmlns:a16="http://schemas.microsoft.com/office/drawing/2014/main" id="{B0A2D24C-8F4B-4690-BE1A-F4E14E16A679}"/>
              </a:ext>
            </a:extLst>
          </p:cNvPr>
          <p:cNvSpPr>
            <a:spLocks noGrp="1"/>
          </p:cNvSpPr>
          <p:nvPr>
            <p:ph type="body" sz="quarter" idx="10"/>
          </p:nvPr>
        </p:nvSpPr>
        <p:spPr>
          <a:xfrm>
            <a:off x="584200" y="1435497"/>
            <a:ext cx="6218044" cy="3274743"/>
          </a:xfrm>
        </p:spPr>
        <p:txBody>
          <a:bodyPr/>
          <a:lstStyle/>
          <a:p>
            <a:r>
              <a:rPr lang="en-US"/>
              <a:t>Applying an Azure Firewall in front of the AKS cluster to limit egress traffic will help me prevent pods in a cluster from interacting with each other</a:t>
            </a:r>
          </a:p>
          <a:p>
            <a:endParaRPr lang="en-US"/>
          </a:p>
          <a:p>
            <a:pPr marL="514350" indent="-514350">
              <a:buAutoNum type="alphaUcParenR"/>
            </a:pPr>
            <a:r>
              <a:rPr lang="en-US"/>
              <a:t>True</a:t>
            </a:r>
          </a:p>
          <a:p>
            <a:pPr marL="514350" indent="-514350">
              <a:buAutoNum type="alphaUcParenR"/>
            </a:pPr>
            <a:r>
              <a:rPr lang="en-US"/>
              <a:t>False</a:t>
            </a:r>
          </a:p>
        </p:txBody>
      </p:sp>
      <p:sp>
        <p:nvSpPr>
          <p:cNvPr id="4" name="Rectangle 3">
            <a:extLst>
              <a:ext uri="{FF2B5EF4-FFF2-40B4-BE49-F238E27FC236}">
                <a16:creationId xmlns:a16="http://schemas.microsoft.com/office/drawing/2014/main" id="{36865680-3747-4A3D-999B-65C29D1A3564}"/>
              </a:ext>
            </a:extLst>
          </p:cNvPr>
          <p:cNvSpPr/>
          <p:nvPr/>
        </p:nvSpPr>
        <p:spPr>
          <a:xfrm>
            <a:off x="8442665" y="3429000"/>
            <a:ext cx="2698812" cy="523220"/>
          </a:xfrm>
          <a:prstGeom prst="rect">
            <a:avLst/>
          </a:prstGeom>
          <a:noFill/>
        </p:spPr>
        <p:txBody>
          <a:bodyPr wrap="square">
            <a:spAutoFit/>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FFFFFF"/>
                </a:solidFill>
                <a:effectLst/>
                <a:uLnTx/>
                <a:uFillTx/>
                <a:latin typeface="Consolas" panose="020B0609020204030204" pitchFamily="49" charset="0"/>
                <a:ea typeface="+mn-ea"/>
                <a:cs typeface="+mn-cs"/>
              </a:rPr>
              <a:t>B) False</a:t>
            </a:r>
          </a:p>
        </p:txBody>
      </p:sp>
    </p:spTree>
    <p:extLst>
      <p:ext uri="{BB962C8B-B14F-4D97-AF65-F5344CB8AC3E}">
        <p14:creationId xmlns:p14="http://schemas.microsoft.com/office/powerpoint/2010/main" val="21152220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5216" y="3035808"/>
            <a:ext cx="9144000" cy="498598"/>
          </a:xfrm>
        </p:spPr>
        <p:txBody>
          <a:bodyPr/>
          <a:lstStyle/>
          <a:p>
            <a:r>
              <a:rPr lang="en-US" dirty="0"/>
              <a:t>Cluster Post-Provisioning (App-Centric)</a:t>
            </a:r>
          </a:p>
        </p:txBody>
      </p:sp>
    </p:spTree>
    <p:extLst>
      <p:ext uri="{BB962C8B-B14F-4D97-AF65-F5344CB8AC3E}">
        <p14:creationId xmlns:p14="http://schemas.microsoft.com/office/powerpoint/2010/main" val="2231733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4" name="Group 303">
            <a:extLst>
              <a:ext uri="{FF2B5EF4-FFF2-40B4-BE49-F238E27FC236}">
                <a16:creationId xmlns:a16="http://schemas.microsoft.com/office/drawing/2014/main" id="{F28CDA09-AEF0-4898-9C58-DEEEB07020C0}"/>
              </a:ext>
            </a:extLst>
          </p:cNvPr>
          <p:cNvGrpSpPr/>
          <p:nvPr/>
        </p:nvGrpSpPr>
        <p:grpSpPr>
          <a:xfrm>
            <a:off x="8074264" y="2704012"/>
            <a:ext cx="3505528" cy="3309377"/>
            <a:chOff x="7290914" y="1524858"/>
            <a:chExt cx="3575821" cy="3375737"/>
          </a:xfrm>
        </p:grpSpPr>
        <p:sp>
          <p:nvSpPr>
            <p:cNvPr id="79" name="Rectangle: Rounded Corners 78">
              <a:extLst>
                <a:ext uri="{FF2B5EF4-FFF2-40B4-BE49-F238E27FC236}">
                  <a16:creationId xmlns:a16="http://schemas.microsoft.com/office/drawing/2014/main" id="{DD672A2C-0E76-4878-8D95-DAC900DFF440}"/>
                </a:ext>
              </a:extLst>
            </p:cNvPr>
            <p:cNvSpPr/>
            <p:nvPr/>
          </p:nvSpPr>
          <p:spPr bwMode="auto">
            <a:xfrm>
              <a:off x="7290914" y="1725480"/>
              <a:ext cx="3575821" cy="3175115"/>
            </a:xfrm>
            <a:prstGeom prst="roundRect">
              <a:avLst>
                <a:gd name="adj" fmla="val 3125"/>
              </a:avLst>
            </a:prstGeom>
            <a:solidFill>
              <a:srgbClr val="0078D4">
                <a:alpha val="1000"/>
              </a:srgbClr>
            </a:solidFill>
            <a:ln w="12700">
              <a:solidFill>
                <a:srgbClr val="0078D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80" name="Title 1">
              <a:extLst>
                <a:ext uri="{FF2B5EF4-FFF2-40B4-BE49-F238E27FC236}">
                  <a16:creationId xmlns:a16="http://schemas.microsoft.com/office/drawing/2014/main" id="{E16BD7A4-C0FD-4602-B2A3-094064DD3B02}"/>
                </a:ext>
              </a:extLst>
            </p:cNvPr>
            <p:cNvSpPr txBox="1">
              <a:spLocks/>
            </p:cNvSpPr>
            <p:nvPr/>
          </p:nvSpPr>
          <p:spPr>
            <a:xfrm>
              <a:off x="8520136" y="1524858"/>
              <a:ext cx="1097280" cy="153888"/>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AKS with RBAC</a:t>
              </a:r>
            </a:p>
          </p:txBody>
        </p:sp>
      </p:grpSp>
      <p:cxnSp>
        <p:nvCxnSpPr>
          <p:cNvPr id="21" name="Connector: Elbow 20">
            <a:extLst>
              <a:ext uri="{FF2B5EF4-FFF2-40B4-BE49-F238E27FC236}">
                <a16:creationId xmlns:a16="http://schemas.microsoft.com/office/drawing/2014/main" id="{C397D6E4-492F-4E52-AAB6-9F45C4DC41C0}"/>
              </a:ext>
            </a:extLst>
          </p:cNvPr>
          <p:cNvCxnSpPr>
            <a:cxnSpLocks/>
            <a:stCxn id="9" idx="2"/>
          </p:cNvCxnSpPr>
          <p:nvPr/>
        </p:nvCxnSpPr>
        <p:spPr>
          <a:xfrm rot="16200000" flipH="1">
            <a:off x="7338023" y="3777601"/>
            <a:ext cx="1118713" cy="1165353"/>
          </a:xfrm>
          <a:prstGeom prst="bentConnector2">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 name="Title 3">
            <a:extLst>
              <a:ext uri="{FF2B5EF4-FFF2-40B4-BE49-F238E27FC236}">
                <a16:creationId xmlns:a16="http://schemas.microsoft.com/office/drawing/2014/main" id="{32A61F95-2685-4713-86DC-3AFB4225276C}"/>
              </a:ext>
            </a:extLst>
          </p:cNvPr>
          <p:cNvSpPr>
            <a:spLocks noGrp="1"/>
          </p:cNvSpPr>
          <p:nvPr>
            <p:ph type="title"/>
          </p:nvPr>
        </p:nvSpPr>
        <p:spPr>
          <a:xfrm>
            <a:off x="455995" y="620827"/>
            <a:ext cx="3619938" cy="402302"/>
          </a:xfrm>
        </p:spPr>
        <p:txBody>
          <a:bodyPr/>
          <a:lstStyle/>
          <a:p>
            <a:r>
              <a:rPr lang="en-US"/>
              <a:t>Security overview</a:t>
            </a:r>
          </a:p>
        </p:txBody>
      </p:sp>
      <p:sp>
        <p:nvSpPr>
          <p:cNvPr id="8" name="Title 16">
            <a:extLst>
              <a:ext uri="{FF2B5EF4-FFF2-40B4-BE49-F238E27FC236}">
                <a16:creationId xmlns:a16="http://schemas.microsoft.com/office/drawing/2014/main" id="{A6B63C44-C8B2-4CD0-8A71-E5F19AFFDC26}"/>
              </a:ext>
            </a:extLst>
          </p:cNvPr>
          <p:cNvSpPr txBox="1">
            <a:spLocks/>
          </p:cNvSpPr>
          <p:nvPr/>
        </p:nvSpPr>
        <p:spPr>
          <a:xfrm>
            <a:off x="455995" y="4358701"/>
            <a:ext cx="3316772" cy="1478459"/>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350" b="1" i="0" u="none" strike="noStrike" kern="1200" cap="none" spc="0" normalizeH="0" baseline="0" noProof="0" dirty="0">
                <a:ln w="3175">
                  <a:noFill/>
                </a:ln>
                <a:solidFill>
                  <a:srgbClr val="0078D4"/>
                </a:solidFill>
                <a:effectLst/>
                <a:uLnTx/>
                <a:uFillTx/>
                <a:latin typeface="Segoe UI Semibold"/>
                <a:ea typeface="+mn-ea"/>
                <a:cs typeface="Segoe UI"/>
              </a:rPr>
              <a:t>3.   Workload level security</a:t>
            </a:r>
            <a:endParaRPr kumimoji="0" lang="en-US" sz="1350" b="1" i="0" u="none" strike="noStrike" kern="1200" cap="none" spc="-50" normalizeH="0" baseline="0" noProof="0" dirty="0">
              <a:ln w="3175">
                <a:noFill/>
              </a:ln>
              <a:gradFill>
                <a:gsLst>
                  <a:gs pos="1250">
                    <a:srgbClr val="000000"/>
                  </a:gs>
                  <a:gs pos="100000">
                    <a:srgbClr val="000000"/>
                  </a:gs>
                </a:gsLst>
                <a:lin ang="5400000" scaled="0"/>
              </a:gradFill>
              <a:effectLst/>
              <a:uLnTx/>
              <a:uFillTx/>
              <a:latin typeface="Segoe UI Semibold"/>
              <a:ea typeface="+mn-ea"/>
              <a:cs typeface="Segoe UI"/>
            </a:endParaRPr>
          </a:p>
          <a:p>
            <a:pPr marL="537210" marR="0" lvl="0" indent="-268605" algn="l" defTabSz="932742" rtl="0" eaLnBrk="1" fontAlgn="auto" latinLnBrk="0" hangingPunct="1">
              <a:lnSpc>
                <a:spcPct val="100000"/>
              </a:lnSpc>
              <a:spcBef>
                <a:spcPct val="0"/>
              </a:spcBef>
              <a:spcAft>
                <a:spcPts val="0"/>
              </a:spcAft>
              <a:buClrTx/>
              <a:buSzTx/>
              <a:buFont typeface="Arial" panose="020B0604020202020204" pitchFamily="34" charset="0"/>
              <a:buChar char="•"/>
              <a:tabLst/>
              <a:defRPr/>
            </a:pPr>
            <a:r>
              <a:rPr kumimoji="0" lang="en-US" sz="1150" b="0" i="0" u="none" strike="noStrike" kern="1200" cap="none" spc="0" normalizeH="0" baseline="0" noProof="0" dirty="0">
                <a:ln w="3175">
                  <a:noFill/>
                </a:ln>
                <a:solidFill>
                  <a:srgbClr val="0078D4"/>
                </a:solidFill>
                <a:effectLst/>
                <a:uLnTx/>
                <a:uFillTx/>
                <a:latin typeface="Segoe UI"/>
                <a:ea typeface="+mn-ea"/>
                <a:cs typeface="Segoe UI"/>
              </a:rPr>
              <a:t>Azure Role-based Access Control (RBAC) &amp; security policy groups</a:t>
            </a:r>
          </a:p>
          <a:p>
            <a:pPr marL="537210" marR="0" lvl="0" indent="-268605" algn="l" defTabSz="932742" rtl="0" eaLnBrk="1" fontAlgn="auto" latinLnBrk="0" hangingPunct="1">
              <a:lnSpc>
                <a:spcPct val="100000"/>
              </a:lnSpc>
              <a:spcBef>
                <a:spcPct val="0"/>
              </a:spcBef>
              <a:spcAft>
                <a:spcPts val="0"/>
              </a:spcAft>
              <a:buClrTx/>
              <a:buSzTx/>
              <a:buFont typeface="Arial" panose="020B0604020202020204" pitchFamily="34" charset="0"/>
              <a:buChar char="•"/>
              <a:tabLst/>
              <a:defRPr/>
            </a:pPr>
            <a:r>
              <a:rPr kumimoji="0" lang="en-US" sz="1150" b="0" i="0" u="none" strike="noStrike" kern="1200" cap="none" spc="0" normalizeH="0" baseline="0" noProof="0" dirty="0">
                <a:ln w="3175">
                  <a:noFill/>
                </a:ln>
                <a:solidFill>
                  <a:srgbClr val="0078D4"/>
                </a:solidFill>
                <a:effectLst/>
                <a:uLnTx/>
                <a:uFillTx/>
                <a:latin typeface="Segoe UI"/>
                <a:ea typeface="+mn-ea"/>
                <a:cs typeface="Segoe UI"/>
              </a:rPr>
              <a:t>Secure access to resources &amp; services </a:t>
            </a:r>
            <a:br>
              <a:rPr kumimoji="0" lang="en-US" sz="1150" b="0" i="0" u="none" strike="noStrike" kern="1200" cap="none" spc="0" normalizeH="0" baseline="0" noProof="0" dirty="0">
                <a:ln w="3175">
                  <a:noFill/>
                </a:ln>
                <a:gradFill>
                  <a:gsLst>
                    <a:gs pos="1250">
                      <a:srgbClr val="000000"/>
                    </a:gs>
                    <a:gs pos="100000">
                      <a:srgbClr val="000000"/>
                    </a:gs>
                  </a:gsLst>
                  <a:lin ang="5400000" scaled="0"/>
                </a:gradFill>
                <a:effectLst/>
                <a:uLnTx/>
                <a:uFillTx/>
                <a:latin typeface="Segoe UI" panose="020B0502040204020203" pitchFamily="34" charset="0"/>
                <a:ea typeface="+mn-ea"/>
                <a:cs typeface="Segoe UI" pitchFamily="34" charset="0"/>
              </a:rPr>
            </a:br>
            <a:r>
              <a:rPr kumimoji="0" lang="en-US" sz="1150" b="0" i="0" u="none" strike="noStrike" kern="1200" cap="none" spc="0" normalizeH="0" baseline="0" noProof="0" dirty="0">
                <a:ln w="3175">
                  <a:noFill/>
                </a:ln>
                <a:solidFill>
                  <a:srgbClr val="0078D4"/>
                </a:solidFill>
                <a:effectLst/>
                <a:uLnTx/>
                <a:uFillTx/>
                <a:latin typeface="Segoe UI"/>
                <a:ea typeface="+mn-ea"/>
                <a:cs typeface="Segoe UI"/>
              </a:rPr>
              <a:t>(e.g. Azure Key Vault) via Pod Identity</a:t>
            </a:r>
          </a:p>
          <a:p>
            <a:pPr marL="537210" marR="0" lvl="0" indent="-268605" algn="l" defTabSz="932742" rtl="0" eaLnBrk="1" fontAlgn="auto" latinLnBrk="0" hangingPunct="1">
              <a:lnSpc>
                <a:spcPct val="100000"/>
              </a:lnSpc>
              <a:spcBef>
                <a:spcPct val="0"/>
              </a:spcBef>
              <a:spcAft>
                <a:spcPts val="0"/>
              </a:spcAft>
              <a:buClrTx/>
              <a:buSzTx/>
              <a:buFont typeface="Arial" panose="020B0604020202020204" pitchFamily="34" charset="0"/>
              <a:buChar char="•"/>
              <a:tabLst/>
              <a:defRPr/>
            </a:pPr>
            <a:r>
              <a:rPr kumimoji="0" lang="en-US" sz="1150" b="0" i="0" u="none" strike="noStrike" kern="1200" cap="none" spc="0" normalizeH="0" baseline="0" noProof="0" dirty="0">
                <a:ln w="3175">
                  <a:noFill/>
                </a:ln>
                <a:solidFill>
                  <a:srgbClr val="0078D4"/>
                </a:solidFill>
                <a:effectLst/>
                <a:uLnTx/>
                <a:uFillTx/>
                <a:latin typeface="Segoe UI"/>
                <a:ea typeface="+mn-ea"/>
                <a:cs typeface="Segoe UI"/>
              </a:rPr>
              <a:t>Storage Encryption</a:t>
            </a:r>
          </a:p>
          <a:p>
            <a:pPr marL="537210" marR="0" lvl="0" indent="-268605" algn="l" defTabSz="932742" rtl="0" eaLnBrk="1" fontAlgn="auto" latinLnBrk="0" hangingPunct="1">
              <a:lnSpc>
                <a:spcPct val="100000"/>
              </a:lnSpc>
              <a:spcBef>
                <a:spcPct val="0"/>
              </a:spcBef>
              <a:spcAft>
                <a:spcPts val="0"/>
              </a:spcAft>
              <a:buClrTx/>
              <a:buSzTx/>
              <a:buFont typeface="Arial" panose="020B0604020202020204" pitchFamily="34" charset="0"/>
              <a:buChar char="•"/>
              <a:tabLst/>
              <a:defRPr/>
            </a:pPr>
            <a:r>
              <a:rPr kumimoji="0" lang="en-US" sz="1150" b="0" i="0" u="none" strike="noStrike" kern="1200" cap="none" spc="0" normalizeH="0" baseline="0" noProof="0" dirty="0">
                <a:ln w="3175">
                  <a:noFill/>
                </a:ln>
                <a:solidFill>
                  <a:srgbClr val="0078D4"/>
                </a:solidFill>
                <a:effectLst/>
                <a:uLnTx/>
                <a:uFillTx/>
                <a:latin typeface="Segoe UI"/>
                <a:ea typeface="+mn-ea"/>
                <a:cs typeface="Segoe UI"/>
              </a:rPr>
              <a:t>Ingress Controller with WAF to protect against threats and intrusions</a:t>
            </a:r>
          </a:p>
        </p:txBody>
      </p:sp>
      <p:grpSp>
        <p:nvGrpSpPr>
          <p:cNvPr id="63" name="Group 62">
            <a:extLst>
              <a:ext uri="{FF2B5EF4-FFF2-40B4-BE49-F238E27FC236}">
                <a16:creationId xmlns:a16="http://schemas.microsoft.com/office/drawing/2014/main" id="{F5A99342-8860-47C1-A2A8-10415E074B63}"/>
              </a:ext>
            </a:extLst>
          </p:cNvPr>
          <p:cNvGrpSpPr/>
          <p:nvPr/>
        </p:nvGrpSpPr>
        <p:grpSpPr>
          <a:xfrm>
            <a:off x="5301483" y="2790098"/>
            <a:ext cx="806782" cy="1010823"/>
            <a:chOff x="4934024" y="2596690"/>
            <a:chExt cx="822960" cy="1031092"/>
          </a:xfrm>
        </p:grpSpPr>
        <p:sp>
          <p:nvSpPr>
            <p:cNvPr id="64" name="Title 1">
              <a:extLst>
                <a:ext uri="{FF2B5EF4-FFF2-40B4-BE49-F238E27FC236}">
                  <a16:creationId xmlns:a16="http://schemas.microsoft.com/office/drawing/2014/main" id="{F0F830FC-1968-4422-99B5-E14BAD316FDF}"/>
                </a:ext>
              </a:extLst>
            </p:cNvPr>
            <p:cNvSpPr txBox="1">
              <a:spLocks/>
            </p:cNvSpPr>
            <p:nvPr/>
          </p:nvSpPr>
          <p:spPr>
            <a:xfrm>
              <a:off x="4986714" y="2596690"/>
              <a:ext cx="717581"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896182"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Developer</a:t>
              </a:r>
            </a:p>
          </p:txBody>
        </p:sp>
        <p:sp>
          <p:nvSpPr>
            <p:cNvPr id="65" name="Rectangle: Rounded Corners 64">
              <a:extLst>
                <a:ext uri="{FF2B5EF4-FFF2-40B4-BE49-F238E27FC236}">
                  <a16:creationId xmlns:a16="http://schemas.microsoft.com/office/drawing/2014/main" id="{D55C6798-CD96-43E3-AB2C-81F466264E1B}"/>
                </a:ext>
              </a:extLst>
            </p:cNvPr>
            <p:cNvSpPr/>
            <p:nvPr/>
          </p:nvSpPr>
          <p:spPr bwMode="auto">
            <a:xfrm>
              <a:off x="4934024" y="2804822"/>
              <a:ext cx="822960" cy="822960"/>
            </a:xfrm>
            <a:prstGeom prst="roundRect">
              <a:avLst>
                <a:gd name="adj" fmla="val 3125"/>
              </a:avLst>
            </a:prstGeom>
            <a:solidFill>
              <a:srgbClr val="FCFDFE">
                <a:alpha val="1000"/>
              </a:srgbClr>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66" name="people_4" title="Icon of a person">
              <a:extLst>
                <a:ext uri="{FF2B5EF4-FFF2-40B4-BE49-F238E27FC236}">
                  <a16:creationId xmlns:a16="http://schemas.microsoft.com/office/drawing/2014/main" id="{56A5EF2F-CA62-4C86-AA13-66531138FCDF}"/>
                </a:ext>
              </a:extLst>
            </p:cNvPr>
            <p:cNvSpPr>
              <a:spLocks noChangeAspect="1" noEditPoints="1"/>
            </p:cNvSpPr>
            <p:nvPr/>
          </p:nvSpPr>
          <p:spPr bwMode="auto">
            <a:xfrm>
              <a:off x="5127796" y="2972909"/>
              <a:ext cx="435416" cy="486787"/>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58" name="Group 157">
            <a:extLst>
              <a:ext uri="{FF2B5EF4-FFF2-40B4-BE49-F238E27FC236}">
                <a16:creationId xmlns:a16="http://schemas.microsoft.com/office/drawing/2014/main" id="{615677D5-3747-4882-BD74-8938C8CD81BD}"/>
              </a:ext>
            </a:extLst>
          </p:cNvPr>
          <p:cNvGrpSpPr/>
          <p:nvPr/>
        </p:nvGrpSpPr>
        <p:grpSpPr>
          <a:xfrm>
            <a:off x="6911313" y="2419435"/>
            <a:ext cx="961430" cy="1381486"/>
            <a:chOff x="6104643" y="2983401"/>
            <a:chExt cx="980709" cy="1409188"/>
          </a:xfrm>
        </p:grpSpPr>
        <p:grpSp>
          <p:nvGrpSpPr>
            <p:cNvPr id="67" name="Group 66">
              <a:extLst>
                <a:ext uri="{FF2B5EF4-FFF2-40B4-BE49-F238E27FC236}">
                  <a16:creationId xmlns:a16="http://schemas.microsoft.com/office/drawing/2014/main" id="{55477749-8576-4D6B-9640-35E1E7DFA3AD}"/>
                </a:ext>
              </a:extLst>
            </p:cNvPr>
            <p:cNvGrpSpPr/>
            <p:nvPr/>
          </p:nvGrpSpPr>
          <p:grpSpPr>
            <a:xfrm>
              <a:off x="6104643" y="2983401"/>
              <a:ext cx="822960" cy="1409188"/>
              <a:chOff x="6461837" y="3220278"/>
              <a:chExt cx="822960" cy="1409188"/>
            </a:xfrm>
          </p:grpSpPr>
          <p:sp>
            <p:nvSpPr>
              <p:cNvPr id="9" name="Rectangle: Rounded Corners 8">
                <a:extLst>
                  <a:ext uri="{FF2B5EF4-FFF2-40B4-BE49-F238E27FC236}">
                    <a16:creationId xmlns:a16="http://schemas.microsoft.com/office/drawing/2014/main" id="{FF351039-C02B-4A75-9E6F-593D51DBBF5C}"/>
                  </a:ext>
                </a:extLst>
              </p:cNvPr>
              <p:cNvSpPr/>
              <p:nvPr/>
            </p:nvSpPr>
            <p:spPr bwMode="auto">
              <a:xfrm>
                <a:off x="6461837" y="3806506"/>
                <a:ext cx="822960" cy="822960"/>
              </a:xfrm>
              <a:prstGeom prst="roundRect">
                <a:avLst>
                  <a:gd name="adj" fmla="val 3125"/>
                </a:avLst>
              </a:prstGeom>
              <a:solidFill>
                <a:srgbClr val="0078D4">
                  <a:alpha val="1000"/>
                </a:srgbClr>
              </a:solidFill>
              <a:ln w="12700">
                <a:solidFill>
                  <a:srgbClr val="0078D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000000"/>
                  </a:solidFill>
                  <a:effectLst/>
                  <a:uLnTx/>
                  <a:uFillTx/>
                  <a:latin typeface="Segoe UI"/>
                  <a:ea typeface="+mn-ea"/>
                  <a:cs typeface="Segoe UI" pitchFamily="34" charset="0"/>
                </a:endParaRPr>
              </a:p>
            </p:txBody>
          </p:sp>
          <p:pic>
            <p:nvPicPr>
              <p:cNvPr id="10" name="Graphic 9">
                <a:extLst>
                  <a:ext uri="{FF2B5EF4-FFF2-40B4-BE49-F238E27FC236}">
                    <a16:creationId xmlns:a16="http://schemas.microsoft.com/office/drawing/2014/main" id="{2253AFFA-51D9-41C6-9F2D-0C8697DD3DC5}"/>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545677" y="3890346"/>
                <a:ext cx="655280" cy="655280"/>
              </a:xfrm>
              <a:prstGeom prst="rect">
                <a:avLst/>
              </a:prstGeom>
            </p:spPr>
          </p:pic>
          <p:sp>
            <p:nvSpPr>
              <p:cNvPr id="11" name="TextBox 10">
                <a:extLst>
                  <a:ext uri="{FF2B5EF4-FFF2-40B4-BE49-F238E27FC236}">
                    <a16:creationId xmlns:a16="http://schemas.microsoft.com/office/drawing/2014/main" id="{D9526060-763C-427A-97EA-E92F87D16CEB}"/>
                  </a:ext>
                </a:extLst>
              </p:cNvPr>
              <p:cNvSpPr txBox="1"/>
              <p:nvPr/>
            </p:nvSpPr>
            <p:spPr>
              <a:xfrm>
                <a:off x="6461837" y="3220278"/>
                <a:ext cx="822959" cy="553998"/>
              </a:xfrm>
              <a:prstGeom prst="rect">
                <a:avLst/>
              </a:prstGeom>
              <a:noFill/>
            </p:spPr>
            <p:txBody>
              <a:bodyPr wrap="square" lIns="44821" tIns="44821" rIns="44821" bIns="44821" rtlCol="0">
                <a:spAutoFit/>
              </a:bodyPr>
              <a:lstStyle/>
              <a:p>
                <a:pPr marL="0" marR="0" lvl="0" indent="0" algn="ctr" defTabSz="896182"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Azure Container Registry</a:t>
                </a:r>
              </a:p>
            </p:txBody>
          </p:sp>
        </p:grpSp>
        <p:sp>
          <p:nvSpPr>
            <p:cNvPr id="69" name="Rectangle 68">
              <a:extLst>
                <a:ext uri="{FF2B5EF4-FFF2-40B4-BE49-F238E27FC236}">
                  <a16:creationId xmlns:a16="http://schemas.microsoft.com/office/drawing/2014/main" id="{A4A85216-385E-4028-9A43-6D329A82BC2D}"/>
                </a:ext>
              </a:extLst>
            </p:cNvPr>
            <p:cNvSpPr/>
            <p:nvPr/>
          </p:nvSpPr>
          <p:spPr bwMode="auto">
            <a:xfrm>
              <a:off x="6755569" y="3505581"/>
              <a:ext cx="77449"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8" name="Picture 14" descr="Related image">
              <a:extLst>
                <a:ext uri="{FF2B5EF4-FFF2-40B4-BE49-F238E27FC236}">
                  <a16:creationId xmlns:a16="http://schemas.microsoft.com/office/drawing/2014/main" id="{8AE0EA99-9991-45C9-B619-CEEBFBB783F9}"/>
                </a:ext>
              </a:extLst>
            </p:cNvPr>
            <p:cNvPicPr>
              <a:picLocks noChangeAspect="1" noChangeArrowheads="1"/>
            </p:cNvPicPr>
            <p:nvPr/>
          </p:nvPicPr>
          <p:blipFill>
            <a:blip r:embed="rId5"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778161" y="3419313"/>
              <a:ext cx="307191" cy="307191"/>
            </a:xfrm>
            <a:prstGeom prst="rect">
              <a:avLst/>
            </a:prstGeom>
            <a:solidFill>
              <a:schemeClr val="bg1"/>
            </a:solidFill>
          </p:spPr>
        </p:pic>
      </p:grpSp>
      <p:grpSp>
        <p:nvGrpSpPr>
          <p:cNvPr id="151" name="Group 150">
            <a:extLst>
              <a:ext uri="{FF2B5EF4-FFF2-40B4-BE49-F238E27FC236}">
                <a16:creationId xmlns:a16="http://schemas.microsoft.com/office/drawing/2014/main" id="{7F314B4B-5D31-4727-B174-28CBA317D94E}"/>
              </a:ext>
            </a:extLst>
          </p:cNvPr>
          <p:cNvGrpSpPr/>
          <p:nvPr/>
        </p:nvGrpSpPr>
        <p:grpSpPr>
          <a:xfrm>
            <a:off x="8257405" y="1461819"/>
            <a:ext cx="703475" cy="892759"/>
            <a:chOff x="6441503" y="259620"/>
            <a:chExt cx="717581" cy="910661"/>
          </a:xfrm>
        </p:grpSpPr>
        <p:sp>
          <p:nvSpPr>
            <p:cNvPr id="143" name="Title 1">
              <a:extLst>
                <a:ext uri="{FF2B5EF4-FFF2-40B4-BE49-F238E27FC236}">
                  <a16:creationId xmlns:a16="http://schemas.microsoft.com/office/drawing/2014/main" id="{863E40B0-02C7-4F4C-A673-B4DD45AFD7B0}"/>
                </a:ext>
              </a:extLst>
            </p:cNvPr>
            <p:cNvSpPr txBox="1">
              <a:spLocks/>
            </p:cNvSpPr>
            <p:nvPr/>
          </p:nvSpPr>
          <p:spPr>
            <a:xfrm>
              <a:off x="6441503" y="259620"/>
              <a:ext cx="717581"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896182"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Internal User</a:t>
              </a:r>
            </a:p>
          </p:txBody>
        </p:sp>
        <p:grpSp>
          <p:nvGrpSpPr>
            <p:cNvPr id="150" name="Group 149">
              <a:extLst>
                <a:ext uri="{FF2B5EF4-FFF2-40B4-BE49-F238E27FC236}">
                  <a16:creationId xmlns:a16="http://schemas.microsoft.com/office/drawing/2014/main" id="{D1481A81-8C5E-4825-8ADA-010D7A0910E5}"/>
                </a:ext>
              </a:extLst>
            </p:cNvPr>
            <p:cNvGrpSpPr/>
            <p:nvPr/>
          </p:nvGrpSpPr>
          <p:grpSpPr>
            <a:xfrm>
              <a:off x="6525973" y="621641"/>
              <a:ext cx="548640" cy="548640"/>
              <a:chOff x="6415158" y="621641"/>
              <a:chExt cx="548640" cy="548640"/>
            </a:xfrm>
          </p:grpSpPr>
          <p:sp>
            <p:nvSpPr>
              <p:cNvPr id="144" name="Rectangle: Rounded Corners 143">
                <a:extLst>
                  <a:ext uri="{FF2B5EF4-FFF2-40B4-BE49-F238E27FC236}">
                    <a16:creationId xmlns:a16="http://schemas.microsoft.com/office/drawing/2014/main" id="{68940647-5420-4776-8319-8469C21DFC35}"/>
                  </a:ext>
                </a:extLst>
              </p:cNvPr>
              <p:cNvSpPr/>
              <p:nvPr/>
            </p:nvSpPr>
            <p:spPr bwMode="auto">
              <a:xfrm>
                <a:off x="6415158" y="621641"/>
                <a:ext cx="548640" cy="548640"/>
              </a:xfrm>
              <a:prstGeom prst="roundRect">
                <a:avLst>
                  <a:gd name="adj" fmla="val 3125"/>
                </a:avLst>
              </a:prstGeom>
              <a:solidFill>
                <a:srgbClr val="FCFDFE">
                  <a:alpha val="1000"/>
                </a:srgbClr>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45" name="people_4" title="Icon of a person">
                <a:extLst>
                  <a:ext uri="{FF2B5EF4-FFF2-40B4-BE49-F238E27FC236}">
                    <a16:creationId xmlns:a16="http://schemas.microsoft.com/office/drawing/2014/main" id="{098D4A12-C6C5-4AF3-969C-5EA03AA72FE1}"/>
                  </a:ext>
                </a:extLst>
              </p:cNvPr>
              <p:cNvSpPr>
                <a:spLocks noChangeAspect="1" noEditPoints="1"/>
              </p:cNvSpPr>
              <p:nvPr/>
            </p:nvSpPr>
            <p:spPr bwMode="auto">
              <a:xfrm>
                <a:off x="6528879" y="716414"/>
                <a:ext cx="321199" cy="359095"/>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296" name="Group 295">
            <a:extLst>
              <a:ext uri="{FF2B5EF4-FFF2-40B4-BE49-F238E27FC236}">
                <a16:creationId xmlns:a16="http://schemas.microsoft.com/office/drawing/2014/main" id="{C7BA8E04-9506-470D-875F-BCF82C7C01CB}"/>
              </a:ext>
            </a:extLst>
          </p:cNvPr>
          <p:cNvGrpSpPr/>
          <p:nvPr/>
        </p:nvGrpSpPr>
        <p:grpSpPr>
          <a:xfrm>
            <a:off x="8190730" y="2999805"/>
            <a:ext cx="836825" cy="885289"/>
            <a:chOff x="7409716" y="1891410"/>
            <a:chExt cx="853605" cy="903041"/>
          </a:xfrm>
        </p:grpSpPr>
        <p:grpSp>
          <p:nvGrpSpPr>
            <p:cNvPr id="171" name="Group 170">
              <a:extLst>
                <a:ext uri="{FF2B5EF4-FFF2-40B4-BE49-F238E27FC236}">
                  <a16:creationId xmlns:a16="http://schemas.microsoft.com/office/drawing/2014/main" id="{581EEBA7-6A87-4C30-9809-FF5859859FE7}"/>
                </a:ext>
              </a:extLst>
            </p:cNvPr>
            <p:cNvGrpSpPr/>
            <p:nvPr/>
          </p:nvGrpSpPr>
          <p:grpSpPr>
            <a:xfrm>
              <a:off x="7562198" y="2245811"/>
              <a:ext cx="548640" cy="548640"/>
              <a:chOff x="5936050" y="566796"/>
              <a:chExt cx="822960" cy="822960"/>
            </a:xfrm>
          </p:grpSpPr>
          <p:sp>
            <p:nvSpPr>
              <p:cNvPr id="166" name="Rectangle: Rounded Corners 68">
                <a:extLst>
                  <a:ext uri="{FF2B5EF4-FFF2-40B4-BE49-F238E27FC236}">
                    <a16:creationId xmlns:a16="http://schemas.microsoft.com/office/drawing/2014/main" id="{D438043F-F37E-4E93-8F34-925D1A66AEAE}"/>
                  </a:ext>
                </a:extLst>
              </p:cNvPr>
              <p:cNvSpPr/>
              <p:nvPr/>
            </p:nvSpPr>
            <p:spPr bwMode="auto">
              <a:xfrm>
                <a:off x="5936050" y="566796"/>
                <a:ext cx="822960" cy="82296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63" name="Freeform: Shape 162">
                <a:extLst>
                  <a:ext uri="{FF2B5EF4-FFF2-40B4-BE49-F238E27FC236}">
                    <a16:creationId xmlns:a16="http://schemas.microsoft.com/office/drawing/2014/main" id="{029C30F5-C6EE-45E1-B578-0497F5FDF940}"/>
                  </a:ext>
                </a:extLst>
              </p:cNvPr>
              <p:cNvSpPr/>
              <p:nvPr/>
            </p:nvSpPr>
            <p:spPr>
              <a:xfrm>
                <a:off x="6050995" y="776856"/>
                <a:ext cx="593070" cy="402840"/>
              </a:xfrm>
              <a:custGeom>
                <a:avLst/>
                <a:gdLst>
                  <a:gd name="connsiteX0" fmla="*/ 501491 w 504825"/>
                  <a:gd name="connsiteY0" fmla="*/ 302419 h 342900"/>
                  <a:gd name="connsiteX1" fmla="*/ 456724 w 504825"/>
                  <a:gd name="connsiteY1" fmla="*/ 20479 h 342900"/>
                  <a:gd name="connsiteX2" fmla="*/ 443389 w 504825"/>
                  <a:gd name="connsiteY2" fmla="*/ 7144 h 342900"/>
                  <a:gd name="connsiteX3" fmla="*/ 70009 w 504825"/>
                  <a:gd name="connsiteY3" fmla="*/ 7144 h 342900"/>
                  <a:gd name="connsiteX4" fmla="*/ 56674 w 504825"/>
                  <a:gd name="connsiteY4" fmla="*/ 20479 h 342900"/>
                  <a:gd name="connsiteX5" fmla="*/ 7144 w 504825"/>
                  <a:gd name="connsiteY5" fmla="*/ 302419 h 342900"/>
                  <a:gd name="connsiteX6" fmla="*/ 7144 w 504825"/>
                  <a:gd name="connsiteY6" fmla="*/ 302419 h 342900"/>
                  <a:gd name="connsiteX7" fmla="*/ 7144 w 504825"/>
                  <a:gd name="connsiteY7" fmla="*/ 303371 h 342900"/>
                  <a:gd name="connsiteX8" fmla="*/ 7144 w 504825"/>
                  <a:gd name="connsiteY8" fmla="*/ 305276 h 342900"/>
                  <a:gd name="connsiteX9" fmla="*/ 7144 w 504825"/>
                  <a:gd name="connsiteY9" fmla="*/ 305276 h 342900"/>
                  <a:gd name="connsiteX10" fmla="*/ 7144 w 504825"/>
                  <a:gd name="connsiteY10" fmla="*/ 310039 h 342900"/>
                  <a:gd name="connsiteX11" fmla="*/ 28099 w 504825"/>
                  <a:gd name="connsiteY11" fmla="*/ 335756 h 342900"/>
                  <a:gd name="connsiteX12" fmla="*/ 28099 w 504825"/>
                  <a:gd name="connsiteY12" fmla="*/ 335756 h 342900"/>
                  <a:gd name="connsiteX13" fmla="*/ 28099 w 504825"/>
                  <a:gd name="connsiteY13" fmla="*/ 335756 h 342900"/>
                  <a:gd name="connsiteX14" fmla="*/ 42386 w 504825"/>
                  <a:gd name="connsiteY14" fmla="*/ 335756 h 342900"/>
                  <a:gd name="connsiteX15" fmla="*/ 481489 w 504825"/>
                  <a:gd name="connsiteY15" fmla="*/ 335756 h 342900"/>
                  <a:gd name="connsiteX16" fmla="*/ 502444 w 504825"/>
                  <a:gd name="connsiteY16" fmla="*/ 310039 h 342900"/>
                  <a:gd name="connsiteX17" fmla="*/ 501491 w 504825"/>
                  <a:gd name="connsiteY17" fmla="*/ 302419 h 342900"/>
                  <a:gd name="connsiteX18" fmla="*/ 345281 w 504825"/>
                  <a:gd name="connsiteY18" fmla="*/ 230029 h 342900"/>
                  <a:gd name="connsiteX19" fmla="*/ 290036 w 504825"/>
                  <a:gd name="connsiteY19" fmla="*/ 230029 h 342900"/>
                  <a:gd name="connsiteX20" fmla="*/ 282416 w 504825"/>
                  <a:gd name="connsiteY20" fmla="*/ 222409 h 342900"/>
                  <a:gd name="connsiteX21" fmla="*/ 290036 w 504825"/>
                  <a:gd name="connsiteY21" fmla="*/ 214789 h 342900"/>
                  <a:gd name="connsiteX22" fmla="*/ 315754 w 504825"/>
                  <a:gd name="connsiteY22" fmla="*/ 214789 h 342900"/>
                  <a:gd name="connsiteX23" fmla="*/ 253841 w 504825"/>
                  <a:gd name="connsiteY23" fmla="*/ 152876 h 342900"/>
                  <a:gd name="connsiteX24" fmla="*/ 253841 w 504825"/>
                  <a:gd name="connsiteY24" fmla="*/ 276701 h 342900"/>
                  <a:gd name="connsiteX25" fmla="*/ 272891 w 504825"/>
                  <a:gd name="connsiteY25" fmla="*/ 257651 h 342900"/>
                  <a:gd name="connsiteX26" fmla="*/ 284321 w 504825"/>
                  <a:gd name="connsiteY26" fmla="*/ 257651 h 342900"/>
                  <a:gd name="connsiteX27" fmla="*/ 284321 w 504825"/>
                  <a:gd name="connsiteY27" fmla="*/ 269081 h 342900"/>
                  <a:gd name="connsiteX28" fmla="*/ 246221 w 504825"/>
                  <a:gd name="connsiteY28" fmla="*/ 307181 h 342900"/>
                  <a:gd name="connsiteX29" fmla="*/ 207169 w 504825"/>
                  <a:gd name="connsiteY29" fmla="*/ 268129 h 342900"/>
                  <a:gd name="connsiteX30" fmla="*/ 205264 w 504825"/>
                  <a:gd name="connsiteY30" fmla="*/ 262414 h 342900"/>
                  <a:gd name="connsiteX31" fmla="*/ 207169 w 504825"/>
                  <a:gd name="connsiteY31" fmla="*/ 256699 h 342900"/>
                  <a:gd name="connsiteX32" fmla="*/ 218599 w 504825"/>
                  <a:gd name="connsiteY32" fmla="*/ 256699 h 342900"/>
                  <a:gd name="connsiteX33" fmla="*/ 238601 w 504825"/>
                  <a:gd name="connsiteY33" fmla="*/ 276701 h 342900"/>
                  <a:gd name="connsiteX34" fmla="*/ 238601 w 504825"/>
                  <a:gd name="connsiteY34" fmla="*/ 152876 h 342900"/>
                  <a:gd name="connsiteX35" fmla="*/ 176689 w 504825"/>
                  <a:gd name="connsiteY35" fmla="*/ 214789 h 342900"/>
                  <a:gd name="connsiteX36" fmla="*/ 204311 w 504825"/>
                  <a:gd name="connsiteY36" fmla="*/ 214789 h 342900"/>
                  <a:gd name="connsiteX37" fmla="*/ 211931 w 504825"/>
                  <a:gd name="connsiteY37" fmla="*/ 222409 h 342900"/>
                  <a:gd name="connsiteX38" fmla="*/ 204311 w 504825"/>
                  <a:gd name="connsiteY38" fmla="*/ 230029 h 342900"/>
                  <a:gd name="connsiteX39" fmla="*/ 149066 w 504825"/>
                  <a:gd name="connsiteY39" fmla="*/ 230029 h 342900"/>
                  <a:gd name="connsiteX40" fmla="*/ 149066 w 504825"/>
                  <a:gd name="connsiteY40" fmla="*/ 174784 h 342900"/>
                  <a:gd name="connsiteX41" fmla="*/ 156686 w 504825"/>
                  <a:gd name="connsiteY41" fmla="*/ 167164 h 342900"/>
                  <a:gd name="connsiteX42" fmla="*/ 164306 w 504825"/>
                  <a:gd name="connsiteY42" fmla="*/ 174784 h 342900"/>
                  <a:gd name="connsiteX43" fmla="*/ 164306 w 504825"/>
                  <a:gd name="connsiteY43" fmla="*/ 202406 h 342900"/>
                  <a:gd name="connsiteX44" fmla="*/ 237649 w 504825"/>
                  <a:gd name="connsiteY44" fmla="*/ 129064 h 342900"/>
                  <a:gd name="connsiteX45" fmla="*/ 237649 w 504825"/>
                  <a:gd name="connsiteY45" fmla="*/ 90964 h 342900"/>
                  <a:gd name="connsiteX46" fmla="*/ 220504 w 504825"/>
                  <a:gd name="connsiteY46" fmla="*/ 67151 h 342900"/>
                  <a:gd name="connsiteX47" fmla="*/ 245269 w 504825"/>
                  <a:gd name="connsiteY47" fmla="*/ 42386 h 342900"/>
                  <a:gd name="connsiteX48" fmla="*/ 270034 w 504825"/>
                  <a:gd name="connsiteY48" fmla="*/ 67151 h 342900"/>
                  <a:gd name="connsiteX49" fmla="*/ 252889 w 504825"/>
                  <a:gd name="connsiteY49" fmla="*/ 90964 h 342900"/>
                  <a:gd name="connsiteX50" fmla="*/ 252889 w 504825"/>
                  <a:gd name="connsiteY50" fmla="*/ 129064 h 342900"/>
                  <a:gd name="connsiteX51" fmla="*/ 328136 w 504825"/>
                  <a:gd name="connsiteY51" fmla="*/ 204311 h 342900"/>
                  <a:gd name="connsiteX52" fmla="*/ 328136 w 504825"/>
                  <a:gd name="connsiteY52" fmla="*/ 174784 h 342900"/>
                  <a:gd name="connsiteX53" fmla="*/ 335756 w 504825"/>
                  <a:gd name="connsiteY53" fmla="*/ 167164 h 342900"/>
                  <a:gd name="connsiteX54" fmla="*/ 343376 w 504825"/>
                  <a:gd name="connsiteY54" fmla="*/ 174784 h 342900"/>
                  <a:gd name="connsiteX55" fmla="*/ 343376 w 504825"/>
                  <a:gd name="connsiteY55" fmla="*/ 230029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504825" h="342900">
                    <a:moveTo>
                      <a:pt x="501491" y="302419"/>
                    </a:moveTo>
                    <a:lnTo>
                      <a:pt x="456724" y="20479"/>
                    </a:lnTo>
                    <a:cubicBezTo>
                      <a:pt x="455771" y="9049"/>
                      <a:pt x="446246" y="7144"/>
                      <a:pt x="443389" y="7144"/>
                    </a:cubicBezTo>
                    <a:lnTo>
                      <a:pt x="70009" y="7144"/>
                    </a:lnTo>
                    <a:cubicBezTo>
                      <a:pt x="67151" y="7144"/>
                      <a:pt x="56674" y="8096"/>
                      <a:pt x="56674" y="20479"/>
                    </a:cubicBezTo>
                    <a:lnTo>
                      <a:pt x="7144" y="302419"/>
                    </a:lnTo>
                    <a:lnTo>
                      <a:pt x="7144" y="302419"/>
                    </a:lnTo>
                    <a:cubicBezTo>
                      <a:pt x="7144" y="302419"/>
                      <a:pt x="7144" y="302419"/>
                      <a:pt x="7144" y="303371"/>
                    </a:cubicBezTo>
                    <a:lnTo>
                      <a:pt x="7144" y="305276"/>
                    </a:lnTo>
                    <a:lnTo>
                      <a:pt x="7144" y="305276"/>
                    </a:lnTo>
                    <a:cubicBezTo>
                      <a:pt x="7144" y="307181"/>
                      <a:pt x="7144" y="308134"/>
                      <a:pt x="7144" y="310039"/>
                    </a:cubicBezTo>
                    <a:cubicBezTo>
                      <a:pt x="7144" y="330994"/>
                      <a:pt x="24289" y="335756"/>
                      <a:pt x="28099" y="335756"/>
                    </a:cubicBezTo>
                    <a:lnTo>
                      <a:pt x="28099" y="335756"/>
                    </a:lnTo>
                    <a:lnTo>
                      <a:pt x="28099" y="335756"/>
                    </a:lnTo>
                    <a:lnTo>
                      <a:pt x="42386" y="335756"/>
                    </a:lnTo>
                    <a:lnTo>
                      <a:pt x="481489" y="335756"/>
                    </a:lnTo>
                    <a:cubicBezTo>
                      <a:pt x="485299" y="335756"/>
                      <a:pt x="502444" y="330994"/>
                      <a:pt x="502444" y="310039"/>
                    </a:cubicBezTo>
                    <a:cubicBezTo>
                      <a:pt x="501491" y="307181"/>
                      <a:pt x="501491" y="304324"/>
                      <a:pt x="501491" y="302419"/>
                    </a:cubicBezTo>
                    <a:close/>
                    <a:moveTo>
                      <a:pt x="345281" y="230029"/>
                    </a:moveTo>
                    <a:lnTo>
                      <a:pt x="290036" y="230029"/>
                    </a:lnTo>
                    <a:cubicBezTo>
                      <a:pt x="285274" y="230029"/>
                      <a:pt x="282416" y="226219"/>
                      <a:pt x="282416" y="222409"/>
                    </a:cubicBezTo>
                    <a:cubicBezTo>
                      <a:pt x="282416" y="217646"/>
                      <a:pt x="286226" y="214789"/>
                      <a:pt x="290036" y="214789"/>
                    </a:cubicBezTo>
                    <a:lnTo>
                      <a:pt x="315754" y="214789"/>
                    </a:lnTo>
                    <a:lnTo>
                      <a:pt x="253841" y="152876"/>
                    </a:lnTo>
                    <a:lnTo>
                      <a:pt x="253841" y="276701"/>
                    </a:lnTo>
                    <a:lnTo>
                      <a:pt x="272891" y="257651"/>
                    </a:lnTo>
                    <a:cubicBezTo>
                      <a:pt x="275749" y="254794"/>
                      <a:pt x="281464" y="254794"/>
                      <a:pt x="284321" y="257651"/>
                    </a:cubicBezTo>
                    <a:cubicBezTo>
                      <a:pt x="287179" y="260509"/>
                      <a:pt x="287179" y="266224"/>
                      <a:pt x="284321" y="269081"/>
                    </a:cubicBezTo>
                    <a:lnTo>
                      <a:pt x="246221" y="307181"/>
                    </a:lnTo>
                    <a:lnTo>
                      <a:pt x="207169" y="268129"/>
                    </a:lnTo>
                    <a:cubicBezTo>
                      <a:pt x="205264" y="266224"/>
                      <a:pt x="205264" y="264319"/>
                      <a:pt x="205264" y="262414"/>
                    </a:cubicBezTo>
                    <a:cubicBezTo>
                      <a:pt x="205264" y="260509"/>
                      <a:pt x="206216" y="258604"/>
                      <a:pt x="207169" y="256699"/>
                    </a:cubicBezTo>
                    <a:cubicBezTo>
                      <a:pt x="210026" y="253841"/>
                      <a:pt x="215741" y="253841"/>
                      <a:pt x="218599" y="256699"/>
                    </a:cubicBezTo>
                    <a:lnTo>
                      <a:pt x="238601" y="276701"/>
                    </a:lnTo>
                    <a:lnTo>
                      <a:pt x="238601" y="152876"/>
                    </a:lnTo>
                    <a:lnTo>
                      <a:pt x="176689" y="214789"/>
                    </a:lnTo>
                    <a:lnTo>
                      <a:pt x="204311" y="214789"/>
                    </a:lnTo>
                    <a:cubicBezTo>
                      <a:pt x="209074" y="214789"/>
                      <a:pt x="211931" y="218599"/>
                      <a:pt x="211931" y="222409"/>
                    </a:cubicBezTo>
                    <a:cubicBezTo>
                      <a:pt x="211931" y="227171"/>
                      <a:pt x="208121" y="230029"/>
                      <a:pt x="204311" y="230029"/>
                    </a:cubicBezTo>
                    <a:lnTo>
                      <a:pt x="149066" y="230029"/>
                    </a:lnTo>
                    <a:lnTo>
                      <a:pt x="149066" y="174784"/>
                    </a:lnTo>
                    <a:cubicBezTo>
                      <a:pt x="149066" y="170021"/>
                      <a:pt x="152876" y="167164"/>
                      <a:pt x="156686" y="167164"/>
                    </a:cubicBezTo>
                    <a:cubicBezTo>
                      <a:pt x="161449" y="167164"/>
                      <a:pt x="164306" y="170974"/>
                      <a:pt x="164306" y="174784"/>
                    </a:cubicBezTo>
                    <a:lnTo>
                      <a:pt x="164306" y="202406"/>
                    </a:lnTo>
                    <a:lnTo>
                      <a:pt x="237649" y="129064"/>
                    </a:lnTo>
                    <a:lnTo>
                      <a:pt x="237649" y="90964"/>
                    </a:lnTo>
                    <a:cubicBezTo>
                      <a:pt x="228124" y="87154"/>
                      <a:pt x="220504" y="78581"/>
                      <a:pt x="220504" y="67151"/>
                    </a:cubicBezTo>
                    <a:cubicBezTo>
                      <a:pt x="220504" y="52864"/>
                      <a:pt x="231934" y="42386"/>
                      <a:pt x="245269" y="42386"/>
                    </a:cubicBezTo>
                    <a:cubicBezTo>
                      <a:pt x="259556" y="42386"/>
                      <a:pt x="270034" y="53816"/>
                      <a:pt x="270034" y="67151"/>
                    </a:cubicBezTo>
                    <a:cubicBezTo>
                      <a:pt x="270034" y="78581"/>
                      <a:pt x="262414" y="87154"/>
                      <a:pt x="252889" y="90964"/>
                    </a:cubicBezTo>
                    <a:lnTo>
                      <a:pt x="252889" y="129064"/>
                    </a:lnTo>
                    <a:lnTo>
                      <a:pt x="328136" y="204311"/>
                    </a:lnTo>
                    <a:lnTo>
                      <a:pt x="328136" y="174784"/>
                    </a:lnTo>
                    <a:cubicBezTo>
                      <a:pt x="328136" y="170021"/>
                      <a:pt x="331946" y="167164"/>
                      <a:pt x="335756" y="167164"/>
                    </a:cubicBezTo>
                    <a:cubicBezTo>
                      <a:pt x="340519" y="167164"/>
                      <a:pt x="343376" y="170974"/>
                      <a:pt x="343376" y="174784"/>
                    </a:cubicBezTo>
                    <a:lnTo>
                      <a:pt x="343376" y="230029"/>
                    </a:lnTo>
                    <a:close/>
                  </a:path>
                </a:pathLst>
              </a:custGeom>
              <a:solidFill>
                <a:srgbClr val="0F78D4"/>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000000"/>
                  </a:solidFill>
                  <a:effectLst/>
                  <a:uLnTx/>
                  <a:uFillTx/>
                  <a:latin typeface="Segoe UI"/>
                  <a:ea typeface="+mn-ea"/>
                  <a:cs typeface="+mn-cs"/>
                </a:endParaRPr>
              </a:p>
            </p:txBody>
          </p:sp>
        </p:grpSp>
        <p:sp>
          <p:nvSpPr>
            <p:cNvPr id="165" name="Title 1">
              <a:extLst>
                <a:ext uri="{FF2B5EF4-FFF2-40B4-BE49-F238E27FC236}">
                  <a16:creationId xmlns:a16="http://schemas.microsoft.com/office/drawing/2014/main" id="{47DFE2DF-9E3D-4EA5-89B2-8656D4D2E6F7}"/>
                </a:ext>
              </a:extLst>
            </p:cNvPr>
            <p:cNvSpPr txBox="1">
              <a:spLocks/>
            </p:cNvSpPr>
            <p:nvPr/>
          </p:nvSpPr>
          <p:spPr>
            <a:xfrm>
              <a:off x="7409716" y="1891410"/>
              <a:ext cx="853605"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896182"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Internal </a:t>
              </a:r>
              <a:br>
                <a:rPr kumimoji="0" lang="en-US" sz="98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br>
              <a:r>
                <a:rPr kumimoji="0" lang="en-US" sz="98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Load Balancer</a:t>
              </a:r>
            </a:p>
          </p:txBody>
        </p:sp>
      </p:grpSp>
      <p:cxnSp>
        <p:nvCxnSpPr>
          <p:cNvPr id="178" name="Straight Arrow Connector 177">
            <a:extLst>
              <a:ext uri="{FF2B5EF4-FFF2-40B4-BE49-F238E27FC236}">
                <a16:creationId xmlns:a16="http://schemas.microsoft.com/office/drawing/2014/main" id="{B9C66D05-0150-4235-A000-1977C891BA6A}"/>
              </a:ext>
            </a:extLst>
          </p:cNvPr>
          <p:cNvCxnSpPr>
            <a:cxnSpLocks/>
            <a:stCxn id="144" idx="2"/>
            <a:endCxn id="165" idx="0"/>
          </p:cNvCxnSpPr>
          <p:nvPr/>
        </p:nvCxnSpPr>
        <p:spPr>
          <a:xfrm>
            <a:off x="8609142" y="2354578"/>
            <a:ext cx="1" cy="645227"/>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52" name="Group 151">
            <a:extLst>
              <a:ext uri="{FF2B5EF4-FFF2-40B4-BE49-F238E27FC236}">
                <a16:creationId xmlns:a16="http://schemas.microsoft.com/office/drawing/2014/main" id="{5D27D92D-4113-4659-BD5A-E04DED56BAE6}"/>
              </a:ext>
            </a:extLst>
          </p:cNvPr>
          <p:cNvGrpSpPr/>
          <p:nvPr/>
        </p:nvGrpSpPr>
        <p:grpSpPr>
          <a:xfrm>
            <a:off x="10695493" y="1461819"/>
            <a:ext cx="703475" cy="892759"/>
            <a:chOff x="6441503" y="259620"/>
            <a:chExt cx="717581" cy="910661"/>
          </a:xfrm>
        </p:grpSpPr>
        <p:sp>
          <p:nvSpPr>
            <p:cNvPr id="153" name="Title 1">
              <a:extLst>
                <a:ext uri="{FF2B5EF4-FFF2-40B4-BE49-F238E27FC236}">
                  <a16:creationId xmlns:a16="http://schemas.microsoft.com/office/drawing/2014/main" id="{FE336344-3535-4A55-94BD-78F8ED3E1412}"/>
                </a:ext>
              </a:extLst>
            </p:cNvPr>
            <p:cNvSpPr txBox="1">
              <a:spLocks/>
            </p:cNvSpPr>
            <p:nvPr/>
          </p:nvSpPr>
          <p:spPr>
            <a:xfrm>
              <a:off x="6441503" y="259620"/>
              <a:ext cx="717581"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896182"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External User</a:t>
              </a:r>
            </a:p>
          </p:txBody>
        </p:sp>
        <p:grpSp>
          <p:nvGrpSpPr>
            <p:cNvPr id="154" name="Group 153">
              <a:extLst>
                <a:ext uri="{FF2B5EF4-FFF2-40B4-BE49-F238E27FC236}">
                  <a16:creationId xmlns:a16="http://schemas.microsoft.com/office/drawing/2014/main" id="{C2F0D66F-3B5E-4BA7-826F-1CE912D8B206}"/>
                </a:ext>
              </a:extLst>
            </p:cNvPr>
            <p:cNvGrpSpPr/>
            <p:nvPr/>
          </p:nvGrpSpPr>
          <p:grpSpPr>
            <a:xfrm>
              <a:off x="6525973" y="621641"/>
              <a:ext cx="548640" cy="548640"/>
              <a:chOff x="6415158" y="621641"/>
              <a:chExt cx="548640" cy="548640"/>
            </a:xfrm>
          </p:grpSpPr>
          <p:sp>
            <p:nvSpPr>
              <p:cNvPr id="155" name="Rectangle: Rounded Corners 154">
                <a:extLst>
                  <a:ext uri="{FF2B5EF4-FFF2-40B4-BE49-F238E27FC236}">
                    <a16:creationId xmlns:a16="http://schemas.microsoft.com/office/drawing/2014/main" id="{1AA9D88B-58F3-4ADB-AC2E-64A1A02EA997}"/>
                  </a:ext>
                </a:extLst>
              </p:cNvPr>
              <p:cNvSpPr/>
              <p:nvPr/>
            </p:nvSpPr>
            <p:spPr bwMode="auto">
              <a:xfrm>
                <a:off x="6415158" y="621641"/>
                <a:ext cx="548640" cy="548640"/>
              </a:xfrm>
              <a:prstGeom prst="roundRect">
                <a:avLst>
                  <a:gd name="adj" fmla="val 3125"/>
                </a:avLst>
              </a:prstGeom>
              <a:solidFill>
                <a:srgbClr val="FCFDFE">
                  <a:alpha val="1000"/>
                </a:srgbClr>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56" name="people_4" title="Icon of a person">
                <a:extLst>
                  <a:ext uri="{FF2B5EF4-FFF2-40B4-BE49-F238E27FC236}">
                    <a16:creationId xmlns:a16="http://schemas.microsoft.com/office/drawing/2014/main" id="{BE712566-B5C3-4813-AD75-E92D303B48B7}"/>
                  </a:ext>
                </a:extLst>
              </p:cNvPr>
              <p:cNvSpPr>
                <a:spLocks noChangeAspect="1" noEditPoints="1"/>
              </p:cNvSpPr>
              <p:nvPr/>
            </p:nvSpPr>
            <p:spPr bwMode="auto">
              <a:xfrm>
                <a:off x="6528879" y="716414"/>
                <a:ext cx="321199" cy="359095"/>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297" name="Group 296">
            <a:extLst>
              <a:ext uri="{FF2B5EF4-FFF2-40B4-BE49-F238E27FC236}">
                <a16:creationId xmlns:a16="http://schemas.microsoft.com/office/drawing/2014/main" id="{99820A85-E4C5-436D-A51C-A7715BBF3DB9}"/>
              </a:ext>
            </a:extLst>
          </p:cNvPr>
          <p:cNvGrpSpPr/>
          <p:nvPr/>
        </p:nvGrpSpPr>
        <p:grpSpPr>
          <a:xfrm>
            <a:off x="10628818" y="2999805"/>
            <a:ext cx="836825" cy="885289"/>
            <a:chOff x="9896692" y="1891410"/>
            <a:chExt cx="853605" cy="903041"/>
          </a:xfrm>
        </p:grpSpPr>
        <p:grpSp>
          <p:nvGrpSpPr>
            <p:cNvPr id="174" name="Group 173">
              <a:extLst>
                <a:ext uri="{FF2B5EF4-FFF2-40B4-BE49-F238E27FC236}">
                  <a16:creationId xmlns:a16="http://schemas.microsoft.com/office/drawing/2014/main" id="{678745A1-8568-4737-BA3D-A52AA8185F8B}"/>
                </a:ext>
              </a:extLst>
            </p:cNvPr>
            <p:cNvGrpSpPr/>
            <p:nvPr/>
          </p:nvGrpSpPr>
          <p:grpSpPr>
            <a:xfrm>
              <a:off x="10049174" y="2245811"/>
              <a:ext cx="548640" cy="548640"/>
              <a:chOff x="5936050" y="566796"/>
              <a:chExt cx="822960" cy="822960"/>
            </a:xfrm>
          </p:grpSpPr>
          <p:sp>
            <p:nvSpPr>
              <p:cNvPr id="176" name="Rectangle: Rounded Corners 68">
                <a:extLst>
                  <a:ext uri="{FF2B5EF4-FFF2-40B4-BE49-F238E27FC236}">
                    <a16:creationId xmlns:a16="http://schemas.microsoft.com/office/drawing/2014/main" id="{222A94DF-1076-4F7E-BBDD-0DF74136C231}"/>
                  </a:ext>
                </a:extLst>
              </p:cNvPr>
              <p:cNvSpPr/>
              <p:nvPr/>
            </p:nvSpPr>
            <p:spPr bwMode="auto">
              <a:xfrm>
                <a:off x="5936050" y="566796"/>
                <a:ext cx="822960" cy="82296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77" name="Freeform: Shape 176">
                <a:extLst>
                  <a:ext uri="{FF2B5EF4-FFF2-40B4-BE49-F238E27FC236}">
                    <a16:creationId xmlns:a16="http://schemas.microsoft.com/office/drawing/2014/main" id="{C734F275-A7B4-4247-8FCD-8A589B8CAFEC}"/>
                  </a:ext>
                </a:extLst>
              </p:cNvPr>
              <p:cNvSpPr/>
              <p:nvPr/>
            </p:nvSpPr>
            <p:spPr>
              <a:xfrm>
                <a:off x="6050995" y="776856"/>
                <a:ext cx="593070" cy="402840"/>
              </a:xfrm>
              <a:custGeom>
                <a:avLst/>
                <a:gdLst>
                  <a:gd name="connsiteX0" fmla="*/ 501491 w 504825"/>
                  <a:gd name="connsiteY0" fmla="*/ 302419 h 342900"/>
                  <a:gd name="connsiteX1" fmla="*/ 456724 w 504825"/>
                  <a:gd name="connsiteY1" fmla="*/ 20479 h 342900"/>
                  <a:gd name="connsiteX2" fmla="*/ 443389 w 504825"/>
                  <a:gd name="connsiteY2" fmla="*/ 7144 h 342900"/>
                  <a:gd name="connsiteX3" fmla="*/ 70009 w 504825"/>
                  <a:gd name="connsiteY3" fmla="*/ 7144 h 342900"/>
                  <a:gd name="connsiteX4" fmla="*/ 56674 w 504825"/>
                  <a:gd name="connsiteY4" fmla="*/ 20479 h 342900"/>
                  <a:gd name="connsiteX5" fmla="*/ 7144 w 504825"/>
                  <a:gd name="connsiteY5" fmla="*/ 302419 h 342900"/>
                  <a:gd name="connsiteX6" fmla="*/ 7144 w 504825"/>
                  <a:gd name="connsiteY6" fmla="*/ 302419 h 342900"/>
                  <a:gd name="connsiteX7" fmla="*/ 7144 w 504825"/>
                  <a:gd name="connsiteY7" fmla="*/ 303371 h 342900"/>
                  <a:gd name="connsiteX8" fmla="*/ 7144 w 504825"/>
                  <a:gd name="connsiteY8" fmla="*/ 305276 h 342900"/>
                  <a:gd name="connsiteX9" fmla="*/ 7144 w 504825"/>
                  <a:gd name="connsiteY9" fmla="*/ 305276 h 342900"/>
                  <a:gd name="connsiteX10" fmla="*/ 7144 w 504825"/>
                  <a:gd name="connsiteY10" fmla="*/ 310039 h 342900"/>
                  <a:gd name="connsiteX11" fmla="*/ 28099 w 504825"/>
                  <a:gd name="connsiteY11" fmla="*/ 335756 h 342900"/>
                  <a:gd name="connsiteX12" fmla="*/ 28099 w 504825"/>
                  <a:gd name="connsiteY12" fmla="*/ 335756 h 342900"/>
                  <a:gd name="connsiteX13" fmla="*/ 28099 w 504825"/>
                  <a:gd name="connsiteY13" fmla="*/ 335756 h 342900"/>
                  <a:gd name="connsiteX14" fmla="*/ 42386 w 504825"/>
                  <a:gd name="connsiteY14" fmla="*/ 335756 h 342900"/>
                  <a:gd name="connsiteX15" fmla="*/ 481489 w 504825"/>
                  <a:gd name="connsiteY15" fmla="*/ 335756 h 342900"/>
                  <a:gd name="connsiteX16" fmla="*/ 502444 w 504825"/>
                  <a:gd name="connsiteY16" fmla="*/ 310039 h 342900"/>
                  <a:gd name="connsiteX17" fmla="*/ 501491 w 504825"/>
                  <a:gd name="connsiteY17" fmla="*/ 302419 h 342900"/>
                  <a:gd name="connsiteX18" fmla="*/ 345281 w 504825"/>
                  <a:gd name="connsiteY18" fmla="*/ 230029 h 342900"/>
                  <a:gd name="connsiteX19" fmla="*/ 290036 w 504825"/>
                  <a:gd name="connsiteY19" fmla="*/ 230029 h 342900"/>
                  <a:gd name="connsiteX20" fmla="*/ 282416 w 504825"/>
                  <a:gd name="connsiteY20" fmla="*/ 222409 h 342900"/>
                  <a:gd name="connsiteX21" fmla="*/ 290036 w 504825"/>
                  <a:gd name="connsiteY21" fmla="*/ 214789 h 342900"/>
                  <a:gd name="connsiteX22" fmla="*/ 315754 w 504825"/>
                  <a:gd name="connsiteY22" fmla="*/ 214789 h 342900"/>
                  <a:gd name="connsiteX23" fmla="*/ 253841 w 504825"/>
                  <a:gd name="connsiteY23" fmla="*/ 152876 h 342900"/>
                  <a:gd name="connsiteX24" fmla="*/ 253841 w 504825"/>
                  <a:gd name="connsiteY24" fmla="*/ 276701 h 342900"/>
                  <a:gd name="connsiteX25" fmla="*/ 272891 w 504825"/>
                  <a:gd name="connsiteY25" fmla="*/ 257651 h 342900"/>
                  <a:gd name="connsiteX26" fmla="*/ 284321 w 504825"/>
                  <a:gd name="connsiteY26" fmla="*/ 257651 h 342900"/>
                  <a:gd name="connsiteX27" fmla="*/ 284321 w 504825"/>
                  <a:gd name="connsiteY27" fmla="*/ 269081 h 342900"/>
                  <a:gd name="connsiteX28" fmla="*/ 246221 w 504825"/>
                  <a:gd name="connsiteY28" fmla="*/ 307181 h 342900"/>
                  <a:gd name="connsiteX29" fmla="*/ 207169 w 504825"/>
                  <a:gd name="connsiteY29" fmla="*/ 268129 h 342900"/>
                  <a:gd name="connsiteX30" fmla="*/ 205264 w 504825"/>
                  <a:gd name="connsiteY30" fmla="*/ 262414 h 342900"/>
                  <a:gd name="connsiteX31" fmla="*/ 207169 w 504825"/>
                  <a:gd name="connsiteY31" fmla="*/ 256699 h 342900"/>
                  <a:gd name="connsiteX32" fmla="*/ 218599 w 504825"/>
                  <a:gd name="connsiteY32" fmla="*/ 256699 h 342900"/>
                  <a:gd name="connsiteX33" fmla="*/ 238601 w 504825"/>
                  <a:gd name="connsiteY33" fmla="*/ 276701 h 342900"/>
                  <a:gd name="connsiteX34" fmla="*/ 238601 w 504825"/>
                  <a:gd name="connsiteY34" fmla="*/ 152876 h 342900"/>
                  <a:gd name="connsiteX35" fmla="*/ 176689 w 504825"/>
                  <a:gd name="connsiteY35" fmla="*/ 214789 h 342900"/>
                  <a:gd name="connsiteX36" fmla="*/ 204311 w 504825"/>
                  <a:gd name="connsiteY36" fmla="*/ 214789 h 342900"/>
                  <a:gd name="connsiteX37" fmla="*/ 211931 w 504825"/>
                  <a:gd name="connsiteY37" fmla="*/ 222409 h 342900"/>
                  <a:gd name="connsiteX38" fmla="*/ 204311 w 504825"/>
                  <a:gd name="connsiteY38" fmla="*/ 230029 h 342900"/>
                  <a:gd name="connsiteX39" fmla="*/ 149066 w 504825"/>
                  <a:gd name="connsiteY39" fmla="*/ 230029 h 342900"/>
                  <a:gd name="connsiteX40" fmla="*/ 149066 w 504825"/>
                  <a:gd name="connsiteY40" fmla="*/ 174784 h 342900"/>
                  <a:gd name="connsiteX41" fmla="*/ 156686 w 504825"/>
                  <a:gd name="connsiteY41" fmla="*/ 167164 h 342900"/>
                  <a:gd name="connsiteX42" fmla="*/ 164306 w 504825"/>
                  <a:gd name="connsiteY42" fmla="*/ 174784 h 342900"/>
                  <a:gd name="connsiteX43" fmla="*/ 164306 w 504825"/>
                  <a:gd name="connsiteY43" fmla="*/ 202406 h 342900"/>
                  <a:gd name="connsiteX44" fmla="*/ 237649 w 504825"/>
                  <a:gd name="connsiteY44" fmla="*/ 129064 h 342900"/>
                  <a:gd name="connsiteX45" fmla="*/ 237649 w 504825"/>
                  <a:gd name="connsiteY45" fmla="*/ 90964 h 342900"/>
                  <a:gd name="connsiteX46" fmla="*/ 220504 w 504825"/>
                  <a:gd name="connsiteY46" fmla="*/ 67151 h 342900"/>
                  <a:gd name="connsiteX47" fmla="*/ 245269 w 504825"/>
                  <a:gd name="connsiteY47" fmla="*/ 42386 h 342900"/>
                  <a:gd name="connsiteX48" fmla="*/ 270034 w 504825"/>
                  <a:gd name="connsiteY48" fmla="*/ 67151 h 342900"/>
                  <a:gd name="connsiteX49" fmla="*/ 252889 w 504825"/>
                  <a:gd name="connsiteY49" fmla="*/ 90964 h 342900"/>
                  <a:gd name="connsiteX50" fmla="*/ 252889 w 504825"/>
                  <a:gd name="connsiteY50" fmla="*/ 129064 h 342900"/>
                  <a:gd name="connsiteX51" fmla="*/ 328136 w 504825"/>
                  <a:gd name="connsiteY51" fmla="*/ 204311 h 342900"/>
                  <a:gd name="connsiteX52" fmla="*/ 328136 w 504825"/>
                  <a:gd name="connsiteY52" fmla="*/ 174784 h 342900"/>
                  <a:gd name="connsiteX53" fmla="*/ 335756 w 504825"/>
                  <a:gd name="connsiteY53" fmla="*/ 167164 h 342900"/>
                  <a:gd name="connsiteX54" fmla="*/ 343376 w 504825"/>
                  <a:gd name="connsiteY54" fmla="*/ 174784 h 342900"/>
                  <a:gd name="connsiteX55" fmla="*/ 343376 w 504825"/>
                  <a:gd name="connsiteY55" fmla="*/ 230029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504825" h="342900">
                    <a:moveTo>
                      <a:pt x="501491" y="302419"/>
                    </a:moveTo>
                    <a:lnTo>
                      <a:pt x="456724" y="20479"/>
                    </a:lnTo>
                    <a:cubicBezTo>
                      <a:pt x="455771" y="9049"/>
                      <a:pt x="446246" y="7144"/>
                      <a:pt x="443389" y="7144"/>
                    </a:cubicBezTo>
                    <a:lnTo>
                      <a:pt x="70009" y="7144"/>
                    </a:lnTo>
                    <a:cubicBezTo>
                      <a:pt x="67151" y="7144"/>
                      <a:pt x="56674" y="8096"/>
                      <a:pt x="56674" y="20479"/>
                    </a:cubicBezTo>
                    <a:lnTo>
                      <a:pt x="7144" y="302419"/>
                    </a:lnTo>
                    <a:lnTo>
                      <a:pt x="7144" y="302419"/>
                    </a:lnTo>
                    <a:cubicBezTo>
                      <a:pt x="7144" y="302419"/>
                      <a:pt x="7144" y="302419"/>
                      <a:pt x="7144" y="303371"/>
                    </a:cubicBezTo>
                    <a:lnTo>
                      <a:pt x="7144" y="305276"/>
                    </a:lnTo>
                    <a:lnTo>
                      <a:pt x="7144" y="305276"/>
                    </a:lnTo>
                    <a:cubicBezTo>
                      <a:pt x="7144" y="307181"/>
                      <a:pt x="7144" y="308134"/>
                      <a:pt x="7144" y="310039"/>
                    </a:cubicBezTo>
                    <a:cubicBezTo>
                      <a:pt x="7144" y="330994"/>
                      <a:pt x="24289" y="335756"/>
                      <a:pt x="28099" y="335756"/>
                    </a:cubicBezTo>
                    <a:lnTo>
                      <a:pt x="28099" y="335756"/>
                    </a:lnTo>
                    <a:lnTo>
                      <a:pt x="28099" y="335756"/>
                    </a:lnTo>
                    <a:lnTo>
                      <a:pt x="42386" y="335756"/>
                    </a:lnTo>
                    <a:lnTo>
                      <a:pt x="481489" y="335756"/>
                    </a:lnTo>
                    <a:cubicBezTo>
                      <a:pt x="485299" y="335756"/>
                      <a:pt x="502444" y="330994"/>
                      <a:pt x="502444" y="310039"/>
                    </a:cubicBezTo>
                    <a:cubicBezTo>
                      <a:pt x="501491" y="307181"/>
                      <a:pt x="501491" y="304324"/>
                      <a:pt x="501491" y="302419"/>
                    </a:cubicBezTo>
                    <a:close/>
                    <a:moveTo>
                      <a:pt x="345281" y="230029"/>
                    </a:moveTo>
                    <a:lnTo>
                      <a:pt x="290036" y="230029"/>
                    </a:lnTo>
                    <a:cubicBezTo>
                      <a:pt x="285274" y="230029"/>
                      <a:pt x="282416" y="226219"/>
                      <a:pt x="282416" y="222409"/>
                    </a:cubicBezTo>
                    <a:cubicBezTo>
                      <a:pt x="282416" y="217646"/>
                      <a:pt x="286226" y="214789"/>
                      <a:pt x="290036" y="214789"/>
                    </a:cubicBezTo>
                    <a:lnTo>
                      <a:pt x="315754" y="214789"/>
                    </a:lnTo>
                    <a:lnTo>
                      <a:pt x="253841" y="152876"/>
                    </a:lnTo>
                    <a:lnTo>
                      <a:pt x="253841" y="276701"/>
                    </a:lnTo>
                    <a:lnTo>
                      <a:pt x="272891" y="257651"/>
                    </a:lnTo>
                    <a:cubicBezTo>
                      <a:pt x="275749" y="254794"/>
                      <a:pt x="281464" y="254794"/>
                      <a:pt x="284321" y="257651"/>
                    </a:cubicBezTo>
                    <a:cubicBezTo>
                      <a:pt x="287179" y="260509"/>
                      <a:pt x="287179" y="266224"/>
                      <a:pt x="284321" y="269081"/>
                    </a:cubicBezTo>
                    <a:lnTo>
                      <a:pt x="246221" y="307181"/>
                    </a:lnTo>
                    <a:lnTo>
                      <a:pt x="207169" y="268129"/>
                    </a:lnTo>
                    <a:cubicBezTo>
                      <a:pt x="205264" y="266224"/>
                      <a:pt x="205264" y="264319"/>
                      <a:pt x="205264" y="262414"/>
                    </a:cubicBezTo>
                    <a:cubicBezTo>
                      <a:pt x="205264" y="260509"/>
                      <a:pt x="206216" y="258604"/>
                      <a:pt x="207169" y="256699"/>
                    </a:cubicBezTo>
                    <a:cubicBezTo>
                      <a:pt x="210026" y="253841"/>
                      <a:pt x="215741" y="253841"/>
                      <a:pt x="218599" y="256699"/>
                    </a:cubicBezTo>
                    <a:lnTo>
                      <a:pt x="238601" y="276701"/>
                    </a:lnTo>
                    <a:lnTo>
                      <a:pt x="238601" y="152876"/>
                    </a:lnTo>
                    <a:lnTo>
                      <a:pt x="176689" y="214789"/>
                    </a:lnTo>
                    <a:lnTo>
                      <a:pt x="204311" y="214789"/>
                    </a:lnTo>
                    <a:cubicBezTo>
                      <a:pt x="209074" y="214789"/>
                      <a:pt x="211931" y="218599"/>
                      <a:pt x="211931" y="222409"/>
                    </a:cubicBezTo>
                    <a:cubicBezTo>
                      <a:pt x="211931" y="227171"/>
                      <a:pt x="208121" y="230029"/>
                      <a:pt x="204311" y="230029"/>
                    </a:cubicBezTo>
                    <a:lnTo>
                      <a:pt x="149066" y="230029"/>
                    </a:lnTo>
                    <a:lnTo>
                      <a:pt x="149066" y="174784"/>
                    </a:lnTo>
                    <a:cubicBezTo>
                      <a:pt x="149066" y="170021"/>
                      <a:pt x="152876" y="167164"/>
                      <a:pt x="156686" y="167164"/>
                    </a:cubicBezTo>
                    <a:cubicBezTo>
                      <a:pt x="161449" y="167164"/>
                      <a:pt x="164306" y="170974"/>
                      <a:pt x="164306" y="174784"/>
                    </a:cubicBezTo>
                    <a:lnTo>
                      <a:pt x="164306" y="202406"/>
                    </a:lnTo>
                    <a:lnTo>
                      <a:pt x="237649" y="129064"/>
                    </a:lnTo>
                    <a:lnTo>
                      <a:pt x="237649" y="90964"/>
                    </a:lnTo>
                    <a:cubicBezTo>
                      <a:pt x="228124" y="87154"/>
                      <a:pt x="220504" y="78581"/>
                      <a:pt x="220504" y="67151"/>
                    </a:cubicBezTo>
                    <a:cubicBezTo>
                      <a:pt x="220504" y="52864"/>
                      <a:pt x="231934" y="42386"/>
                      <a:pt x="245269" y="42386"/>
                    </a:cubicBezTo>
                    <a:cubicBezTo>
                      <a:pt x="259556" y="42386"/>
                      <a:pt x="270034" y="53816"/>
                      <a:pt x="270034" y="67151"/>
                    </a:cubicBezTo>
                    <a:cubicBezTo>
                      <a:pt x="270034" y="78581"/>
                      <a:pt x="262414" y="87154"/>
                      <a:pt x="252889" y="90964"/>
                    </a:cubicBezTo>
                    <a:lnTo>
                      <a:pt x="252889" y="129064"/>
                    </a:lnTo>
                    <a:lnTo>
                      <a:pt x="328136" y="204311"/>
                    </a:lnTo>
                    <a:lnTo>
                      <a:pt x="328136" y="174784"/>
                    </a:lnTo>
                    <a:cubicBezTo>
                      <a:pt x="328136" y="170021"/>
                      <a:pt x="331946" y="167164"/>
                      <a:pt x="335756" y="167164"/>
                    </a:cubicBezTo>
                    <a:cubicBezTo>
                      <a:pt x="340519" y="167164"/>
                      <a:pt x="343376" y="170974"/>
                      <a:pt x="343376" y="174784"/>
                    </a:cubicBezTo>
                    <a:lnTo>
                      <a:pt x="343376" y="230029"/>
                    </a:lnTo>
                    <a:close/>
                  </a:path>
                </a:pathLst>
              </a:custGeom>
              <a:solidFill>
                <a:srgbClr val="0F78D4"/>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000000"/>
                  </a:solidFill>
                  <a:effectLst/>
                  <a:uLnTx/>
                  <a:uFillTx/>
                  <a:latin typeface="Segoe UI"/>
                  <a:ea typeface="+mn-ea"/>
                  <a:cs typeface="+mn-cs"/>
                </a:endParaRPr>
              </a:p>
            </p:txBody>
          </p:sp>
        </p:grpSp>
        <p:sp>
          <p:nvSpPr>
            <p:cNvPr id="175" name="Title 1">
              <a:extLst>
                <a:ext uri="{FF2B5EF4-FFF2-40B4-BE49-F238E27FC236}">
                  <a16:creationId xmlns:a16="http://schemas.microsoft.com/office/drawing/2014/main" id="{D3625A15-18B1-486C-9613-2E48836AA644}"/>
                </a:ext>
              </a:extLst>
            </p:cNvPr>
            <p:cNvSpPr txBox="1">
              <a:spLocks/>
            </p:cNvSpPr>
            <p:nvPr/>
          </p:nvSpPr>
          <p:spPr>
            <a:xfrm>
              <a:off x="9896692" y="1891410"/>
              <a:ext cx="853605"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896182"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External </a:t>
              </a:r>
              <a:br>
                <a:rPr kumimoji="0" lang="en-US" sz="98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br>
              <a:r>
                <a:rPr kumimoji="0" lang="en-US" sz="98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Load Balancer</a:t>
              </a:r>
            </a:p>
          </p:txBody>
        </p:sp>
      </p:grpSp>
      <p:cxnSp>
        <p:nvCxnSpPr>
          <p:cNvPr id="181" name="Straight Arrow Connector 180">
            <a:extLst>
              <a:ext uri="{FF2B5EF4-FFF2-40B4-BE49-F238E27FC236}">
                <a16:creationId xmlns:a16="http://schemas.microsoft.com/office/drawing/2014/main" id="{DDBA599F-EFA8-4540-B35F-10961ECC8F16}"/>
              </a:ext>
            </a:extLst>
          </p:cNvPr>
          <p:cNvCxnSpPr>
            <a:cxnSpLocks/>
            <a:stCxn id="155" idx="2"/>
            <a:endCxn id="175" idx="0"/>
          </p:cNvCxnSpPr>
          <p:nvPr/>
        </p:nvCxnSpPr>
        <p:spPr>
          <a:xfrm>
            <a:off x="11047230" y="2354578"/>
            <a:ext cx="1" cy="645227"/>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301" name="Group 300">
            <a:extLst>
              <a:ext uri="{FF2B5EF4-FFF2-40B4-BE49-F238E27FC236}">
                <a16:creationId xmlns:a16="http://schemas.microsoft.com/office/drawing/2014/main" id="{F91D0D14-4B21-4FFD-9A94-21D6E0525F35}"/>
              </a:ext>
            </a:extLst>
          </p:cNvPr>
          <p:cNvGrpSpPr/>
          <p:nvPr/>
        </p:nvGrpSpPr>
        <p:grpSpPr>
          <a:xfrm>
            <a:off x="8237274" y="3830368"/>
            <a:ext cx="3179507" cy="2088338"/>
            <a:chOff x="7457193" y="3197751"/>
            <a:chExt cx="3243263" cy="1590287"/>
          </a:xfrm>
        </p:grpSpPr>
        <p:sp>
          <p:nvSpPr>
            <p:cNvPr id="197" name="Rectangle: Rounded Corners 68">
              <a:extLst>
                <a:ext uri="{FF2B5EF4-FFF2-40B4-BE49-F238E27FC236}">
                  <a16:creationId xmlns:a16="http://schemas.microsoft.com/office/drawing/2014/main" id="{71B897B3-3A25-49B8-ABCA-832B589C4855}"/>
                </a:ext>
              </a:extLst>
            </p:cNvPr>
            <p:cNvSpPr/>
            <p:nvPr/>
          </p:nvSpPr>
          <p:spPr bwMode="auto">
            <a:xfrm>
              <a:off x="7457193" y="3352851"/>
              <a:ext cx="3243263" cy="1435187"/>
            </a:xfrm>
            <a:prstGeom prst="roundRect">
              <a:avLst>
                <a:gd name="adj" fmla="val 3125"/>
              </a:avLst>
            </a:prstGeom>
            <a:solidFill>
              <a:srgbClr val="0F78D4">
                <a:alpha val="1000"/>
              </a:srgbClr>
            </a:solidFill>
            <a:ln w="12700">
              <a:solidFill>
                <a:srgbClr val="0F78D4"/>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98" name="Title 1">
              <a:extLst>
                <a:ext uri="{FF2B5EF4-FFF2-40B4-BE49-F238E27FC236}">
                  <a16:creationId xmlns:a16="http://schemas.microsoft.com/office/drawing/2014/main" id="{EAD43EB0-FA32-40BB-B6D0-EEF8F450C4EA}"/>
                </a:ext>
              </a:extLst>
            </p:cNvPr>
            <p:cNvSpPr txBox="1">
              <a:spLocks/>
            </p:cNvSpPr>
            <p:nvPr/>
          </p:nvSpPr>
          <p:spPr>
            <a:xfrm>
              <a:off x="8530184" y="3197751"/>
              <a:ext cx="1097280" cy="114844"/>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Azure </a:t>
              </a:r>
              <a:r>
                <a:rPr kumimoji="0" lang="en-US" sz="980" b="0" i="0" u="none" strike="noStrike" kern="1200" cap="none" spc="0" normalizeH="0" baseline="0" noProof="0" err="1">
                  <a:ln w="3175">
                    <a:noFill/>
                  </a:ln>
                  <a:solidFill>
                    <a:srgbClr val="000000"/>
                  </a:solidFill>
                  <a:effectLst/>
                  <a:uLnTx/>
                  <a:uFillTx/>
                  <a:latin typeface="Segoe UI Semibold" panose="020B0702040204020203" pitchFamily="34" charset="0"/>
                  <a:ea typeface="+mn-ea"/>
                  <a:cs typeface="Segoe UI Semibold" panose="020B0702040204020203" pitchFamily="34" charset="0"/>
                </a:rPr>
                <a:t>VNet</a:t>
              </a:r>
              <a:endParaRPr kumimoji="0" lang="en-US" sz="98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grpSp>
      <p:grpSp>
        <p:nvGrpSpPr>
          <p:cNvPr id="305" name="Group 304">
            <a:extLst>
              <a:ext uri="{FF2B5EF4-FFF2-40B4-BE49-F238E27FC236}">
                <a16:creationId xmlns:a16="http://schemas.microsoft.com/office/drawing/2014/main" id="{D527EBA2-D3F1-4676-97B6-61A98064DA84}"/>
              </a:ext>
            </a:extLst>
          </p:cNvPr>
          <p:cNvGrpSpPr/>
          <p:nvPr/>
        </p:nvGrpSpPr>
        <p:grpSpPr>
          <a:xfrm>
            <a:off x="8337298" y="4606069"/>
            <a:ext cx="1346757" cy="1176281"/>
            <a:chOff x="7559223" y="3411717"/>
            <a:chExt cx="1373762" cy="1199868"/>
          </a:xfrm>
        </p:grpSpPr>
        <p:sp>
          <p:nvSpPr>
            <p:cNvPr id="199" name="Rectangle: Rounded Corners 68">
              <a:extLst>
                <a:ext uri="{FF2B5EF4-FFF2-40B4-BE49-F238E27FC236}">
                  <a16:creationId xmlns:a16="http://schemas.microsoft.com/office/drawing/2014/main" id="{691B28FE-D640-4E18-8FD1-F97186B16E47}"/>
                </a:ext>
              </a:extLst>
            </p:cNvPr>
            <p:cNvSpPr/>
            <p:nvPr/>
          </p:nvSpPr>
          <p:spPr bwMode="auto">
            <a:xfrm>
              <a:off x="7559223" y="3622123"/>
              <a:ext cx="1373762" cy="989462"/>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204" name="Title 1">
              <a:extLst>
                <a:ext uri="{FF2B5EF4-FFF2-40B4-BE49-F238E27FC236}">
                  <a16:creationId xmlns:a16="http://schemas.microsoft.com/office/drawing/2014/main" id="{95D58CEA-09E9-4C75-AA0C-7305DEE851F8}"/>
                </a:ext>
              </a:extLst>
            </p:cNvPr>
            <p:cNvSpPr txBox="1">
              <a:spLocks/>
            </p:cNvSpPr>
            <p:nvPr/>
          </p:nvSpPr>
          <p:spPr>
            <a:xfrm>
              <a:off x="7740889" y="3411717"/>
              <a:ext cx="1097280" cy="153888"/>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Node</a:t>
              </a:r>
            </a:p>
          </p:txBody>
        </p:sp>
      </p:grpSp>
      <p:grpSp>
        <p:nvGrpSpPr>
          <p:cNvPr id="306" name="Group 305">
            <a:extLst>
              <a:ext uri="{FF2B5EF4-FFF2-40B4-BE49-F238E27FC236}">
                <a16:creationId xmlns:a16="http://schemas.microsoft.com/office/drawing/2014/main" id="{FA97005D-102A-47AB-9DAE-F32AB88B6795}"/>
              </a:ext>
            </a:extLst>
          </p:cNvPr>
          <p:cNvGrpSpPr/>
          <p:nvPr/>
        </p:nvGrpSpPr>
        <p:grpSpPr>
          <a:xfrm>
            <a:off x="9969728" y="4606069"/>
            <a:ext cx="1347028" cy="1176281"/>
            <a:chOff x="9224386" y="3411717"/>
            <a:chExt cx="1374039" cy="1199868"/>
          </a:xfrm>
        </p:grpSpPr>
        <p:sp>
          <p:nvSpPr>
            <p:cNvPr id="202" name="Rectangle: Rounded Corners 68">
              <a:extLst>
                <a:ext uri="{FF2B5EF4-FFF2-40B4-BE49-F238E27FC236}">
                  <a16:creationId xmlns:a16="http://schemas.microsoft.com/office/drawing/2014/main" id="{A655F494-19A9-48F2-B4DD-97A55281D43E}"/>
                </a:ext>
              </a:extLst>
            </p:cNvPr>
            <p:cNvSpPr/>
            <p:nvPr/>
          </p:nvSpPr>
          <p:spPr bwMode="auto">
            <a:xfrm>
              <a:off x="9224386" y="3622123"/>
              <a:ext cx="1374039" cy="989462"/>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205" name="Title 1">
              <a:extLst>
                <a:ext uri="{FF2B5EF4-FFF2-40B4-BE49-F238E27FC236}">
                  <a16:creationId xmlns:a16="http://schemas.microsoft.com/office/drawing/2014/main" id="{65F64978-9744-48B8-91FB-DA5C458FE7A8}"/>
                </a:ext>
              </a:extLst>
            </p:cNvPr>
            <p:cNvSpPr txBox="1">
              <a:spLocks/>
            </p:cNvSpPr>
            <p:nvPr/>
          </p:nvSpPr>
          <p:spPr>
            <a:xfrm>
              <a:off x="9362765" y="3411717"/>
              <a:ext cx="1097280" cy="153888"/>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Node</a:t>
              </a:r>
            </a:p>
          </p:txBody>
        </p:sp>
      </p:grpSp>
      <p:grpSp>
        <p:nvGrpSpPr>
          <p:cNvPr id="299" name="Group 298">
            <a:extLst>
              <a:ext uri="{FF2B5EF4-FFF2-40B4-BE49-F238E27FC236}">
                <a16:creationId xmlns:a16="http://schemas.microsoft.com/office/drawing/2014/main" id="{36EB945D-E60F-441D-BD3A-81A1EA8FBF88}"/>
              </a:ext>
            </a:extLst>
          </p:cNvPr>
          <p:cNvGrpSpPr/>
          <p:nvPr/>
        </p:nvGrpSpPr>
        <p:grpSpPr>
          <a:xfrm>
            <a:off x="8658338" y="4881529"/>
            <a:ext cx="961686" cy="835457"/>
            <a:chOff x="7886700" y="3692700"/>
            <a:chExt cx="980970" cy="852210"/>
          </a:xfrm>
        </p:grpSpPr>
        <p:sp>
          <p:nvSpPr>
            <p:cNvPr id="206" name="Rectangle: Rounded Corners 68">
              <a:extLst>
                <a:ext uri="{FF2B5EF4-FFF2-40B4-BE49-F238E27FC236}">
                  <a16:creationId xmlns:a16="http://schemas.microsoft.com/office/drawing/2014/main" id="{120C7816-A605-4996-80AF-574C345C02A7}"/>
                </a:ext>
              </a:extLst>
            </p:cNvPr>
            <p:cNvSpPr/>
            <p:nvPr/>
          </p:nvSpPr>
          <p:spPr bwMode="auto">
            <a:xfrm>
              <a:off x="7886700" y="3905242"/>
              <a:ext cx="980970" cy="639668"/>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207" name="Title 1">
              <a:extLst>
                <a:ext uri="{FF2B5EF4-FFF2-40B4-BE49-F238E27FC236}">
                  <a16:creationId xmlns:a16="http://schemas.microsoft.com/office/drawing/2014/main" id="{18C351ED-5574-446D-8D21-8512FD439374}"/>
                </a:ext>
              </a:extLst>
            </p:cNvPr>
            <p:cNvSpPr txBox="1">
              <a:spLocks/>
            </p:cNvSpPr>
            <p:nvPr/>
          </p:nvSpPr>
          <p:spPr>
            <a:xfrm>
              <a:off x="8166655" y="3692700"/>
              <a:ext cx="421060" cy="153888"/>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Pod</a:t>
              </a:r>
            </a:p>
          </p:txBody>
        </p:sp>
      </p:grpSp>
      <p:sp>
        <p:nvSpPr>
          <p:cNvPr id="208" name="Freeform: Shape 207">
            <a:extLst>
              <a:ext uri="{FF2B5EF4-FFF2-40B4-BE49-F238E27FC236}">
                <a16:creationId xmlns:a16="http://schemas.microsoft.com/office/drawing/2014/main" id="{D0C206A0-A796-4249-8684-54C81023A9DC}"/>
              </a:ext>
            </a:extLst>
          </p:cNvPr>
          <p:cNvSpPr/>
          <p:nvPr/>
        </p:nvSpPr>
        <p:spPr>
          <a:xfrm>
            <a:off x="9086551" y="5170571"/>
            <a:ext cx="182143" cy="199613"/>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10" name="Freeform: Shape 209">
            <a:extLst>
              <a:ext uri="{FF2B5EF4-FFF2-40B4-BE49-F238E27FC236}">
                <a16:creationId xmlns:a16="http://schemas.microsoft.com/office/drawing/2014/main" id="{643467D8-A12E-4119-BD21-2D7AC2A471FC}"/>
              </a:ext>
            </a:extLst>
          </p:cNvPr>
          <p:cNvSpPr/>
          <p:nvPr/>
        </p:nvSpPr>
        <p:spPr>
          <a:xfrm>
            <a:off x="9086551" y="5436695"/>
            <a:ext cx="182143" cy="199613"/>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15" name="Freeform: Shape 214">
            <a:extLst>
              <a:ext uri="{FF2B5EF4-FFF2-40B4-BE49-F238E27FC236}">
                <a16:creationId xmlns:a16="http://schemas.microsoft.com/office/drawing/2014/main" id="{7874DB4D-1E50-48E8-BD22-28A4445D4AD2}"/>
              </a:ext>
            </a:extLst>
          </p:cNvPr>
          <p:cNvSpPr/>
          <p:nvPr/>
        </p:nvSpPr>
        <p:spPr>
          <a:xfrm>
            <a:off x="9342034" y="5170571"/>
            <a:ext cx="182143" cy="199613"/>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16" name="Freeform: Shape 215">
            <a:extLst>
              <a:ext uri="{FF2B5EF4-FFF2-40B4-BE49-F238E27FC236}">
                <a16:creationId xmlns:a16="http://schemas.microsoft.com/office/drawing/2014/main" id="{AF38E26C-A972-4BA4-9A8C-087580C2A5AF}"/>
              </a:ext>
            </a:extLst>
          </p:cNvPr>
          <p:cNvSpPr/>
          <p:nvPr/>
        </p:nvSpPr>
        <p:spPr>
          <a:xfrm>
            <a:off x="9342034" y="5436695"/>
            <a:ext cx="182143" cy="199613"/>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grpSp>
        <p:nvGrpSpPr>
          <p:cNvPr id="300" name="Group 299">
            <a:extLst>
              <a:ext uri="{FF2B5EF4-FFF2-40B4-BE49-F238E27FC236}">
                <a16:creationId xmlns:a16="http://schemas.microsoft.com/office/drawing/2014/main" id="{0DE12809-E3CA-475C-893D-099EBC2818FD}"/>
              </a:ext>
            </a:extLst>
          </p:cNvPr>
          <p:cNvGrpSpPr/>
          <p:nvPr/>
        </p:nvGrpSpPr>
        <p:grpSpPr>
          <a:xfrm>
            <a:off x="10039899" y="4881529"/>
            <a:ext cx="1206685" cy="835457"/>
            <a:chOff x="9295964" y="3692700"/>
            <a:chExt cx="1230882" cy="852210"/>
          </a:xfrm>
        </p:grpSpPr>
        <p:sp>
          <p:nvSpPr>
            <p:cNvPr id="226" name="Rectangle: Rounded Corners 68">
              <a:extLst>
                <a:ext uri="{FF2B5EF4-FFF2-40B4-BE49-F238E27FC236}">
                  <a16:creationId xmlns:a16="http://schemas.microsoft.com/office/drawing/2014/main" id="{EE474B52-267C-4A07-93FE-93454F319ACA}"/>
                </a:ext>
              </a:extLst>
            </p:cNvPr>
            <p:cNvSpPr/>
            <p:nvPr/>
          </p:nvSpPr>
          <p:spPr bwMode="auto">
            <a:xfrm>
              <a:off x="9295964" y="3905242"/>
              <a:ext cx="1230882" cy="639668"/>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227" name="Title 1">
              <a:extLst>
                <a:ext uri="{FF2B5EF4-FFF2-40B4-BE49-F238E27FC236}">
                  <a16:creationId xmlns:a16="http://schemas.microsoft.com/office/drawing/2014/main" id="{9C221A97-7539-445B-ABAC-FA7491D97C48}"/>
                </a:ext>
              </a:extLst>
            </p:cNvPr>
            <p:cNvSpPr txBox="1">
              <a:spLocks/>
            </p:cNvSpPr>
            <p:nvPr/>
          </p:nvSpPr>
          <p:spPr>
            <a:xfrm>
              <a:off x="9701093" y="3692700"/>
              <a:ext cx="420624" cy="153888"/>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Pod</a:t>
              </a:r>
            </a:p>
          </p:txBody>
        </p:sp>
      </p:grpSp>
      <p:grpSp>
        <p:nvGrpSpPr>
          <p:cNvPr id="307" name="Group 306">
            <a:extLst>
              <a:ext uri="{FF2B5EF4-FFF2-40B4-BE49-F238E27FC236}">
                <a16:creationId xmlns:a16="http://schemas.microsoft.com/office/drawing/2014/main" id="{8B20E0B3-A0DD-4AB9-BA07-0967F89AA55D}"/>
              </a:ext>
            </a:extLst>
          </p:cNvPr>
          <p:cNvGrpSpPr/>
          <p:nvPr/>
        </p:nvGrpSpPr>
        <p:grpSpPr>
          <a:xfrm>
            <a:off x="8408897" y="5247131"/>
            <a:ext cx="334942" cy="334942"/>
            <a:chOff x="7632258" y="4065634"/>
            <a:chExt cx="341658" cy="341658"/>
          </a:xfrm>
        </p:grpSpPr>
        <p:sp>
          <p:nvSpPr>
            <p:cNvPr id="243" name="Rectangle: Rounded Corners 68">
              <a:extLst>
                <a:ext uri="{FF2B5EF4-FFF2-40B4-BE49-F238E27FC236}">
                  <a16:creationId xmlns:a16="http://schemas.microsoft.com/office/drawing/2014/main" id="{81915050-18A8-496C-BC7E-2D3676EC28C4}"/>
                </a:ext>
              </a:extLst>
            </p:cNvPr>
            <p:cNvSpPr/>
            <p:nvPr/>
          </p:nvSpPr>
          <p:spPr bwMode="auto">
            <a:xfrm>
              <a:off x="7632258" y="4065634"/>
              <a:ext cx="341658" cy="341658"/>
            </a:xfrm>
            <a:prstGeom prst="roundRect">
              <a:avLst>
                <a:gd name="adj" fmla="val 3125"/>
              </a:avLst>
            </a:prstGeom>
            <a:solidFill>
              <a:srgbClr val="FCFDFE"/>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grpSp>
          <p:nvGrpSpPr>
            <p:cNvPr id="249" name="Group 248">
              <a:extLst>
                <a:ext uri="{FF2B5EF4-FFF2-40B4-BE49-F238E27FC236}">
                  <a16:creationId xmlns:a16="http://schemas.microsoft.com/office/drawing/2014/main" id="{72B6F182-D85A-441A-8054-F1D48B794DF9}"/>
                </a:ext>
              </a:extLst>
            </p:cNvPr>
            <p:cNvGrpSpPr/>
            <p:nvPr/>
          </p:nvGrpSpPr>
          <p:grpSpPr>
            <a:xfrm>
              <a:off x="7669390" y="4102766"/>
              <a:ext cx="267395" cy="267395"/>
              <a:chOff x="5548362" y="2593696"/>
              <a:chExt cx="598210" cy="598210"/>
            </a:xfrm>
          </p:grpSpPr>
          <p:sp>
            <p:nvSpPr>
              <p:cNvPr id="246" name="Freeform: Shape 93">
                <a:extLst>
                  <a:ext uri="{FF2B5EF4-FFF2-40B4-BE49-F238E27FC236}">
                    <a16:creationId xmlns:a16="http://schemas.microsoft.com/office/drawing/2014/main" id="{E2E9992B-F249-4951-9A92-BECC6BC1F0E5}"/>
                  </a:ext>
                </a:extLst>
              </p:cNvPr>
              <p:cNvSpPr/>
              <p:nvPr/>
            </p:nvSpPr>
            <p:spPr>
              <a:xfrm>
                <a:off x="5724024" y="2818797"/>
                <a:ext cx="116724" cy="204267"/>
              </a:xfrm>
              <a:custGeom>
                <a:avLst/>
                <a:gdLst>
                  <a:gd name="connsiteX0" fmla="*/ 70961 w 76200"/>
                  <a:gd name="connsiteY0" fmla="*/ 7144 h 133350"/>
                  <a:gd name="connsiteX1" fmla="*/ 7144 w 76200"/>
                  <a:gd name="connsiteY1" fmla="*/ 66199 h 133350"/>
                  <a:gd name="connsiteX2" fmla="*/ 11906 w 76200"/>
                  <a:gd name="connsiteY2" fmla="*/ 81439 h 133350"/>
                  <a:gd name="connsiteX3" fmla="*/ 10954 w 76200"/>
                  <a:gd name="connsiteY3" fmla="*/ 90011 h 133350"/>
                  <a:gd name="connsiteX4" fmla="*/ 76676 w 76200"/>
                  <a:gd name="connsiteY4" fmla="*/ 130016 h 133350"/>
                  <a:gd name="connsiteX5" fmla="*/ 76676 w 76200"/>
                  <a:gd name="connsiteY5" fmla="*/ 14764 h 133350"/>
                  <a:gd name="connsiteX6" fmla="*/ 70961 w 76200"/>
                  <a:gd name="connsiteY6" fmla="*/ 7144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00" h="133350">
                    <a:moveTo>
                      <a:pt x="70961" y="7144"/>
                    </a:moveTo>
                    <a:lnTo>
                      <a:pt x="7144" y="66199"/>
                    </a:lnTo>
                    <a:cubicBezTo>
                      <a:pt x="10001" y="70961"/>
                      <a:pt x="11906" y="76676"/>
                      <a:pt x="11906" y="81439"/>
                    </a:cubicBezTo>
                    <a:cubicBezTo>
                      <a:pt x="11906" y="84296"/>
                      <a:pt x="11906" y="87154"/>
                      <a:pt x="10954" y="90011"/>
                    </a:cubicBezTo>
                    <a:lnTo>
                      <a:pt x="76676" y="130016"/>
                    </a:lnTo>
                    <a:lnTo>
                      <a:pt x="76676" y="14764"/>
                    </a:lnTo>
                    <a:cubicBezTo>
                      <a:pt x="75724" y="14764"/>
                      <a:pt x="71914" y="8096"/>
                      <a:pt x="70961" y="7144"/>
                    </a:cubicBezTo>
                    <a:close/>
                  </a:path>
                </a:pathLst>
              </a:custGeom>
              <a:solidFill>
                <a:srgbClr val="0078D4"/>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47" name="Freeform: Shape 108">
                <a:extLst>
                  <a:ext uri="{FF2B5EF4-FFF2-40B4-BE49-F238E27FC236}">
                    <a16:creationId xmlns:a16="http://schemas.microsoft.com/office/drawing/2014/main" id="{0D2DAFD9-2B48-4C03-92EA-D11175F0990A}"/>
                  </a:ext>
                </a:extLst>
              </p:cNvPr>
              <p:cNvSpPr/>
              <p:nvPr/>
            </p:nvSpPr>
            <p:spPr>
              <a:xfrm>
                <a:off x="5853106" y="2817394"/>
                <a:ext cx="116724" cy="204267"/>
              </a:xfrm>
              <a:custGeom>
                <a:avLst/>
                <a:gdLst>
                  <a:gd name="connsiteX0" fmla="*/ 19526 w 76200"/>
                  <a:gd name="connsiteY0" fmla="*/ 7144 h 133350"/>
                  <a:gd name="connsiteX1" fmla="*/ 7144 w 76200"/>
                  <a:gd name="connsiteY1" fmla="*/ 16669 h 133350"/>
                  <a:gd name="connsiteX2" fmla="*/ 7144 w 76200"/>
                  <a:gd name="connsiteY2" fmla="*/ 130969 h 133350"/>
                  <a:gd name="connsiteX3" fmla="*/ 72866 w 76200"/>
                  <a:gd name="connsiteY3" fmla="*/ 89059 h 133350"/>
                  <a:gd name="connsiteX4" fmla="*/ 70961 w 76200"/>
                  <a:gd name="connsiteY4" fmla="*/ 82391 h 133350"/>
                  <a:gd name="connsiteX5" fmla="*/ 72866 w 76200"/>
                  <a:gd name="connsiteY5" fmla="*/ 70961 h 133350"/>
                  <a:gd name="connsiteX6" fmla="*/ 19526 w 76200"/>
                  <a:gd name="connsiteY6" fmla="*/ 7144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00" h="133350">
                    <a:moveTo>
                      <a:pt x="19526" y="7144"/>
                    </a:moveTo>
                    <a:cubicBezTo>
                      <a:pt x="18574" y="8096"/>
                      <a:pt x="8096" y="15716"/>
                      <a:pt x="7144" y="16669"/>
                    </a:cubicBezTo>
                    <a:lnTo>
                      <a:pt x="7144" y="130969"/>
                    </a:lnTo>
                    <a:lnTo>
                      <a:pt x="72866" y="89059"/>
                    </a:lnTo>
                    <a:cubicBezTo>
                      <a:pt x="71914" y="86201"/>
                      <a:pt x="70961" y="84296"/>
                      <a:pt x="70961" y="82391"/>
                    </a:cubicBezTo>
                    <a:cubicBezTo>
                      <a:pt x="70961" y="78581"/>
                      <a:pt x="71914" y="74771"/>
                      <a:pt x="72866" y="70961"/>
                    </a:cubicBezTo>
                    <a:lnTo>
                      <a:pt x="19526" y="7144"/>
                    </a:lnTo>
                    <a:close/>
                  </a:path>
                </a:pathLst>
              </a:custGeom>
              <a:solidFill>
                <a:srgbClr val="0078D4"/>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48" name="Freeform: Shape 109">
                <a:extLst>
                  <a:ext uri="{FF2B5EF4-FFF2-40B4-BE49-F238E27FC236}">
                    <a16:creationId xmlns:a16="http://schemas.microsoft.com/office/drawing/2014/main" id="{B287C572-957A-4AF5-A702-43BB7ADE38F8}"/>
                  </a:ext>
                </a:extLst>
              </p:cNvPr>
              <p:cNvSpPr/>
              <p:nvPr/>
            </p:nvSpPr>
            <p:spPr>
              <a:xfrm>
                <a:off x="5548362" y="2593696"/>
                <a:ext cx="598210" cy="598210"/>
              </a:xfrm>
              <a:custGeom>
                <a:avLst/>
                <a:gdLst>
                  <a:gd name="connsiteX0" fmla="*/ 199549 w 390525"/>
                  <a:gd name="connsiteY0" fmla="*/ 7144 h 390525"/>
                  <a:gd name="connsiteX1" fmla="*/ 7144 w 390525"/>
                  <a:gd name="connsiteY1" fmla="*/ 235744 h 390525"/>
                  <a:gd name="connsiteX2" fmla="*/ 198596 w 390525"/>
                  <a:gd name="connsiteY2" fmla="*/ 391954 h 390525"/>
                  <a:gd name="connsiteX3" fmla="*/ 391001 w 390525"/>
                  <a:gd name="connsiteY3" fmla="*/ 236696 h 390525"/>
                  <a:gd name="connsiteX4" fmla="*/ 199549 w 390525"/>
                  <a:gd name="connsiteY4" fmla="*/ 7144 h 390525"/>
                  <a:gd name="connsiteX5" fmla="*/ 301466 w 390525"/>
                  <a:gd name="connsiteY5" fmla="*/ 259556 h 390525"/>
                  <a:gd name="connsiteX6" fmla="*/ 279559 w 390525"/>
                  <a:gd name="connsiteY6" fmla="*/ 250031 h 390525"/>
                  <a:gd name="connsiteX7" fmla="*/ 227171 w 390525"/>
                  <a:gd name="connsiteY7" fmla="*/ 287179 h 390525"/>
                  <a:gd name="connsiteX8" fmla="*/ 231934 w 390525"/>
                  <a:gd name="connsiteY8" fmla="*/ 304324 h 390525"/>
                  <a:gd name="connsiteX9" fmla="*/ 201454 w 390525"/>
                  <a:gd name="connsiteY9" fmla="*/ 334804 h 390525"/>
                  <a:gd name="connsiteX10" fmla="*/ 170974 w 390525"/>
                  <a:gd name="connsiteY10" fmla="*/ 304324 h 390525"/>
                  <a:gd name="connsiteX11" fmla="*/ 178594 w 390525"/>
                  <a:gd name="connsiteY11" fmla="*/ 284321 h 390525"/>
                  <a:gd name="connsiteX12" fmla="*/ 117634 w 390525"/>
                  <a:gd name="connsiteY12" fmla="*/ 251936 h 390525"/>
                  <a:gd name="connsiteX13" fmla="*/ 96679 w 390525"/>
                  <a:gd name="connsiteY13" fmla="*/ 260509 h 390525"/>
                  <a:gd name="connsiteX14" fmla="*/ 66199 w 390525"/>
                  <a:gd name="connsiteY14" fmla="*/ 230029 h 390525"/>
                  <a:gd name="connsiteX15" fmla="*/ 96679 w 390525"/>
                  <a:gd name="connsiteY15" fmla="*/ 199549 h 390525"/>
                  <a:gd name="connsiteX16" fmla="*/ 110966 w 390525"/>
                  <a:gd name="connsiteY16" fmla="*/ 203359 h 390525"/>
                  <a:gd name="connsiteX17" fmla="*/ 174784 w 390525"/>
                  <a:gd name="connsiteY17" fmla="*/ 144304 h 390525"/>
                  <a:gd name="connsiteX18" fmla="*/ 168116 w 390525"/>
                  <a:gd name="connsiteY18" fmla="*/ 124301 h 390525"/>
                  <a:gd name="connsiteX19" fmla="*/ 202406 w 390525"/>
                  <a:gd name="connsiteY19" fmla="*/ 90964 h 390525"/>
                  <a:gd name="connsiteX20" fmla="*/ 236696 w 390525"/>
                  <a:gd name="connsiteY20" fmla="*/ 124301 h 390525"/>
                  <a:gd name="connsiteX21" fmla="*/ 230981 w 390525"/>
                  <a:gd name="connsiteY21" fmla="*/ 142399 h 390525"/>
                  <a:gd name="connsiteX22" fmla="*/ 285274 w 390525"/>
                  <a:gd name="connsiteY22" fmla="*/ 206216 h 390525"/>
                  <a:gd name="connsiteX23" fmla="*/ 303371 w 390525"/>
                  <a:gd name="connsiteY23" fmla="*/ 200501 h 390525"/>
                  <a:gd name="connsiteX24" fmla="*/ 333851 w 390525"/>
                  <a:gd name="connsiteY24" fmla="*/ 230981 h 390525"/>
                  <a:gd name="connsiteX25" fmla="*/ 301466 w 390525"/>
                  <a:gd name="connsiteY25" fmla="*/ 259556 h 39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90525" h="390525">
                    <a:moveTo>
                      <a:pt x="199549" y="7144"/>
                    </a:moveTo>
                    <a:lnTo>
                      <a:pt x="7144" y="235744"/>
                    </a:lnTo>
                    <a:lnTo>
                      <a:pt x="198596" y="391954"/>
                    </a:lnTo>
                    <a:lnTo>
                      <a:pt x="391001" y="236696"/>
                    </a:lnTo>
                    <a:lnTo>
                      <a:pt x="199549" y="7144"/>
                    </a:lnTo>
                    <a:close/>
                    <a:moveTo>
                      <a:pt x="301466" y="259556"/>
                    </a:moveTo>
                    <a:cubicBezTo>
                      <a:pt x="292894" y="259556"/>
                      <a:pt x="285274" y="255746"/>
                      <a:pt x="279559" y="250031"/>
                    </a:cubicBezTo>
                    <a:lnTo>
                      <a:pt x="227171" y="287179"/>
                    </a:lnTo>
                    <a:cubicBezTo>
                      <a:pt x="230981" y="291941"/>
                      <a:pt x="231934" y="297656"/>
                      <a:pt x="231934" y="304324"/>
                    </a:cubicBezTo>
                    <a:cubicBezTo>
                      <a:pt x="231934" y="321469"/>
                      <a:pt x="217646" y="334804"/>
                      <a:pt x="201454" y="334804"/>
                    </a:cubicBezTo>
                    <a:cubicBezTo>
                      <a:pt x="184309" y="334804"/>
                      <a:pt x="170974" y="321469"/>
                      <a:pt x="170974" y="304324"/>
                    </a:cubicBezTo>
                    <a:cubicBezTo>
                      <a:pt x="170974" y="296704"/>
                      <a:pt x="173831" y="290036"/>
                      <a:pt x="178594" y="284321"/>
                    </a:cubicBezTo>
                    <a:lnTo>
                      <a:pt x="117634" y="251936"/>
                    </a:lnTo>
                    <a:cubicBezTo>
                      <a:pt x="111919" y="257651"/>
                      <a:pt x="104299" y="260509"/>
                      <a:pt x="96679" y="260509"/>
                    </a:cubicBezTo>
                    <a:cubicBezTo>
                      <a:pt x="79534" y="260509"/>
                      <a:pt x="66199" y="247174"/>
                      <a:pt x="66199" y="230029"/>
                    </a:cubicBezTo>
                    <a:cubicBezTo>
                      <a:pt x="66199" y="212884"/>
                      <a:pt x="80486" y="199549"/>
                      <a:pt x="96679" y="199549"/>
                    </a:cubicBezTo>
                    <a:cubicBezTo>
                      <a:pt x="101441" y="199549"/>
                      <a:pt x="106204" y="200501"/>
                      <a:pt x="110966" y="203359"/>
                    </a:cubicBezTo>
                    <a:lnTo>
                      <a:pt x="174784" y="144304"/>
                    </a:lnTo>
                    <a:cubicBezTo>
                      <a:pt x="170021" y="138589"/>
                      <a:pt x="168116" y="130969"/>
                      <a:pt x="168116" y="124301"/>
                    </a:cubicBezTo>
                    <a:cubicBezTo>
                      <a:pt x="168116" y="105251"/>
                      <a:pt x="183356" y="90964"/>
                      <a:pt x="202406" y="90964"/>
                    </a:cubicBezTo>
                    <a:cubicBezTo>
                      <a:pt x="221456" y="90964"/>
                      <a:pt x="236696" y="106204"/>
                      <a:pt x="236696" y="124301"/>
                    </a:cubicBezTo>
                    <a:cubicBezTo>
                      <a:pt x="236696" y="130969"/>
                      <a:pt x="234791" y="136684"/>
                      <a:pt x="230981" y="142399"/>
                    </a:cubicBezTo>
                    <a:lnTo>
                      <a:pt x="285274" y="206216"/>
                    </a:lnTo>
                    <a:cubicBezTo>
                      <a:pt x="290036" y="202406"/>
                      <a:pt x="296704" y="200501"/>
                      <a:pt x="303371" y="200501"/>
                    </a:cubicBezTo>
                    <a:cubicBezTo>
                      <a:pt x="320516" y="200501"/>
                      <a:pt x="333851" y="213836"/>
                      <a:pt x="333851" y="230981"/>
                    </a:cubicBezTo>
                    <a:cubicBezTo>
                      <a:pt x="331946" y="245269"/>
                      <a:pt x="317659" y="259556"/>
                      <a:pt x="301466" y="259556"/>
                    </a:cubicBezTo>
                    <a:close/>
                  </a:path>
                </a:pathLst>
              </a:custGeom>
              <a:solidFill>
                <a:srgbClr val="0078D4"/>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cxnSp>
        <p:nvCxnSpPr>
          <p:cNvPr id="251" name="Straight Connector 250">
            <a:extLst>
              <a:ext uri="{FF2B5EF4-FFF2-40B4-BE49-F238E27FC236}">
                <a16:creationId xmlns:a16="http://schemas.microsoft.com/office/drawing/2014/main" id="{D5990222-3DC8-452A-A8E6-BD31E5BC4004}"/>
              </a:ext>
            </a:extLst>
          </p:cNvPr>
          <p:cNvCxnSpPr>
            <a:cxnSpLocks/>
          </p:cNvCxnSpPr>
          <p:nvPr/>
        </p:nvCxnSpPr>
        <p:spPr>
          <a:xfrm>
            <a:off x="7707214" y="5568061"/>
            <a:ext cx="701175" cy="0"/>
          </a:xfrm>
          <a:prstGeom prst="line">
            <a:avLst/>
          </a:prstGeom>
          <a:ln w="12700">
            <a:solidFill>
              <a:srgbClr val="0F78D4"/>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252" name="Title 1">
            <a:extLst>
              <a:ext uri="{FF2B5EF4-FFF2-40B4-BE49-F238E27FC236}">
                <a16:creationId xmlns:a16="http://schemas.microsoft.com/office/drawing/2014/main" id="{C619D7B3-C884-46CF-A632-10A941729C3C}"/>
              </a:ext>
            </a:extLst>
          </p:cNvPr>
          <p:cNvSpPr txBox="1">
            <a:spLocks/>
          </p:cNvSpPr>
          <p:nvPr/>
        </p:nvSpPr>
        <p:spPr>
          <a:xfrm>
            <a:off x="6587301" y="5478672"/>
            <a:ext cx="1075710" cy="150863"/>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marL="0" marR="0" lvl="0" indent="0" algn="r" defTabSz="914192"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AAD Pod Identity</a:t>
            </a:r>
          </a:p>
        </p:txBody>
      </p:sp>
      <p:grpSp>
        <p:nvGrpSpPr>
          <p:cNvPr id="23" name="Group 22">
            <a:extLst>
              <a:ext uri="{FF2B5EF4-FFF2-40B4-BE49-F238E27FC236}">
                <a16:creationId xmlns:a16="http://schemas.microsoft.com/office/drawing/2014/main" id="{6C155B63-F1E9-4968-9ADF-E02B7976E4D3}"/>
              </a:ext>
            </a:extLst>
          </p:cNvPr>
          <p:cNvGrpSpPr/>
          <p:nvPr/>
        </p:nvGrpSpPr>
        <p:grpSpPr>
          <a:xfrm>
            <a:off x="8655972" y="4186418"/>
            <a:ext cx="626651" cy="311800"/>
            <a:chOff x="8324830" y="3113188"/>
            <a:chExt cx="723636" cy="318052"/>
          </a:xfrm>
        </p:grpSpPr>
        <p:sp>
          <p:nvSpPr>
            <p:cNvPr id="184" name="Rectangle: Rounded Corners 183">
              <a:extLst>
                <a:ext uri="{FF2B5EF4-FFF2-40B4-BE49-F238E27FC236}">
                  <a16:creationId xmlns:a16="http://schemas.microsoft.com/office/drawing/2014/main" id="{468B7C96-C962-4390-843E-D04E8A35F059}"/>
                </a:ext>
              </a:extLst>
            </p:cNvPr>
            <p:cNvSpPr/>
            <p:nvPr/>
          </p:nvSpPr>
          <p:spPr bwMode="auto">
            <a:xfrm>
              <a:off x="8324830" y="3113188"/>
              <a:ext cx="723636" cy="318052"/>
            </a:xfrm>
            <a:prstGeom prst="roundRect">
              <a:avLst>
                <a:gd name="adj" fmla="val 3125"/>
              </a:avLst>
            </a:prstGeom>
            <a:solidFill>
              <a:srgbClr val="0078D4">
                <a:alpha val="1000"/>
              </a:srgbClr>
            </a:solidFill>
            <a:ln w="12700">
              <a:solidFill>
                <a:srgbClr val="0078D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185" name="Title 1">
              <a:extLst>
                <a:ext uri="{FF2B5EF4-FFF2-40B4-BE49-F238E27FC236}">
                  <a16:creationId xmlns:a16="http://schemas.microsoft.com/office/drawing/2014/main" id="{19EC97A2-E610-47AE-A2A1-AB0C71C898A7}"/>
                </a:ext>
              </a:extLst>
            </p:cNvPr>
            <p:cNvSpPr txBox="1">
              <a:spLocks/>
            </p:cNvSpPr>
            <p:nvPr/>
          </p:nvSpPr>
          <p:spPr>
            <a:xfrm>
              <a:off x="8375651" y="3149104"/>
              <a:ext cx="621995"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896182" rtl="0" eaLnBrk="1" fontAlgn="auto" latinLnBrk="0" hangingPunct="1">
                <a:lnSpc>
                  <a:spcPct val="100000"/>
                </a:lnSpc>
                <a:spcBef>
                  <a:spcPct val="0"/>
                </a:spcBef>
                <a:spcAft>
                  <a:spcPts val="0"/>
                </a:spcAft>
                <a:buClrTx/>
                <a:buSzTx/>
                <a:buFontTx/>
                <a:buNone/>
                <a:tabLst/>
                <a:defRPr/>
              </a:pPr>
              <a:r>
                <a:rPr kumimoji="0" lang="en-US" sz="784"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Ingress C</a:t>
              </a:r>
              <a:r>
                <a:rPr kumimoji="0" lang="en-US" sz="784" b="0" i="0" u="none" strike="noStrike" kern="1200" cap="none" spc="0" normalizeH="0" baseline="0" noProof="0" err="1">
                  <a:ln w="3175">
                    <a:noFill/>
                  </a:ln>
                  <a:solidFill>
                    <a:srgbClr val="000000"/>
                  </a:solidFill>
                  <a:effectLst/>
                  <a:uLnTx/>
                  <a:uFillTx/>
                  <a:latin typeface="Segoe UI Semibold" panose="020B0702040204020203" pitchFamily="34" charset="0"/>
                  <a:ea typeface="+mn-ea"/>
                  <a:cs typeface="Segoe UI Semibold" panose="020B0702040204020203" pitchFamily="34" charset="0"/>
                </a:rPr>
                <a:t>ontroller</a:t>
              </a:r>
              <a:endParaRPr kumimoji="0" lang="en-US" sz="784"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grpSp>
      <p:cxnSp>
        <p:nvCxnSpPr>
          <p:cNvPr id="277" name="Straight Arrow Connector 276">
            <a:extLst>
              <a:ext uri="{FF2B5EF4-FFF2-40B4-BE49-F238E27FC236}">
                <a16:creationId xmlns:a16="http://schemas.microsoft.com/office/drawing/2014/main" id="{3CC8CE74-C734-4BBF-9F34-4856AB943252}"/>
              </a:ext>
            </a:extLst>
          </p:cNvPr>
          <p:cNvCxnSpPr>
            <a:cxnSpLocks/>
            <a:stCxn id="199" idx="3"/>
            <a:endCxn id="202" idx="1"/>
          </p:cNvCxnSpPr>
          <p:nvPr/>
        </p:nvCxnSpPr>
        <p:spPr>
          <a:xfrm>
            <a:off x="9684055" y="5297345"/>
            <a:ext cx="285673" cy="0"/>
          </a:xfrm>
          <a:prstGeom prst="straightConnector1">
            <a:avLst/>
          </a:prstGeom>
          <a:ln w="12700">
            <a:solidFill>
              <a:srgbClr val="0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91" name="Oval 290">
            <a:extLst>
              <a:ext uri="{FF2B5EF4-FFF2-40B4-BE49-F238E27FC236}">
                <a16:creationId xmlns:a16="http://schemas.microsoft.com/office/drawing/2014/main" id="{DBBE95E5-B939-4609-85D5-3B3890F18E92}"/>
              </a:ext>
            </a:extLst>
          </p:cNvPr>
          <p:cNvSpPr/>
          <p:nvPr/>
        </p:nvSpPr>
        <p:spPr bwMode="auto">
          <a:xfrm>
            <a:off x="6775564" y="2857566"/>
            <a:ext cx="268927" cy="268927"/>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1</a:t>
            </a:r>
          </a:p>
        </p:txBody>
      </p:sp>
      <p:sp>
        <p:nvSpPr>
          <p:cNvPr id="292" name="Oval 291">
            <a:extLst>
              <a:ext uri="{FF2B5EF4-FFF2-40B4-BE49-F238E27FC236}">
                <a16:creationId xmlns:a16="http://schemas.microsoft.com/office/drawing/2014/main" id="{94DA09A5-08E4-4C3E-8753-AA0EB17AB3CF}"/>
              </a:ext>
            </a:extLst>
          </p:cNvPr>
          <p:cNvSpPr/>
          <p:nvPr/>
        </p:nvSpPr>
        <p:spPr bwMode="auto">
          <a:xfrm>
            <a:off x="8721571" y="5277600"/>
            <a:ext cx="268927" cy="268927"/>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3</a:t>
            </a:r>
          </a:p>
        </p:txBody>
      </p:sp>
      <p:sp>
        <p:nvSpPr>
          <p:cNvPr id="293" name="Oval 292">
            <a:extLst>
              <a:ext uri="{FF2B5EF4-FFF2-40B4-BE49-F238E27FC236}">
                <a16:creationId xmlns:a16="http://schemas.microsoft.com/office/drawing/2014/main" id="{AB660874-33B9-48D5-AFDC-F873098C6BC8}"/>
              </a:ext>
            </a:extLst>
          </p:cNvPr>
          <p:cNvSpPr/>
          <p:nvPr/>
        </p:nvSpPr>
        <p:spPr bwMode="auto">
          <a:xfrm>
            <a:off x="10017873" y="5159571"/>
            <a:ext cx="268927" cy="268927"/>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2</a:t>
            </a:r>
          </a:p>
        </p:txBody>
      </p:sp>
      <p:cxnSp>
        <p:nvCxnSpPr>
          <p:cNvPr id="194" name="Connector: Elbow 193">
            <a:extLst>
              <a:ext uri="{FF2B5EF4-FFF2-40B4-BE49-F238E27FC236}">
                <a16:creationId xmlns:a16="http://schemas.microsoft.com/office/drawing/2014/main" id="{3111636D-5909-4513-A116-6914CF7F9990}"/>
              </a:ext>
            </a:extLst>
          </p:cNvPr>
          <p:cNvCxnSpPr>
            <a:cxnSpLocks/>
            <a:stCxn id="185" idx="0"/>
            <a:endCxn id="166" idx="3"/>
          </p:cNvCxnSpPr>
          <p:nvPr/>
        </p:nvCxnSpPr>
        <p:spPr>
          <a:xfrm rot="16200000" flipV="1">
            <a:off x="8620954" y="3873283"/>
            <a:ext cx="605462" cy="91228"/>
          </a:xfrm>
          <a:prstGeom prst="bentConnector2">
            <a:avLst/>
          </a:prstGeom>
          <a:ln w="12700">
            <a:solidFill>
              <a:srgbClr val="00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22" name="Group 21">
            <a:extLst>
              <a:ext uri="{FF2B5EF4-FFF2-40B4-BE49-F238E27FC236}">
                <a16:creationId xmlns:a16="http://schemas.microsoft.com/office/drawing/2014/main" id="{F46D11BD-CC7A-4D3F-B10A-B16EC5E96C49}"/>
              </a:ext>
            </a:extLst>
          </p:cNvPr>
          <p:cNvGrpSpPr/>
          <p:nvPr/>
        </p:nvGrpSpPr>
        <p:grpSpPr>
          <a:xfrm>
            <a:off x="9969728" y="4186418"/>
            <a:ext cx="626651" cy="311800"/>
            <a:chOff x="9479982" y="3132523"/>
            <a:chExt cx="723636" cy="318052"/>
          </a:xfrm>
        </p:grpSpPr>
        <p:sp>
          <p:nvSpPr>
            <p:cNvPr id="148" name="Rectangle: Rounded Corners 147">
              <a:extLst>
                <a:ext uri="{FF2B5EF4-FFF2-40B4-BE49-F238E27FC236}">
                  <a16:creationId xmlns:a16="http://schemas.microsoft.com/office/drawing/2014/main" id="{5FA6495B-0CEE-486A-B65D-2D811684F08B}"/>
                </a:ext>
              </a:extLst>
            </p:cNvPr>
            <p:cNvSpPr/>
            <p:nvPr/>
          </p:nvSpPr>
          <p:spPr bwMode="auto">
            <a:xfrm>
              <a:off x="9479982" y="3132523"/>
              <a:ext cx="723636" cy="318052"/>
            </a:xfrm>
            <a:prstGeom prst="roundRect">
              <a:avLst>
                <a:gd name="adj" fmla="val 3125"/>
              </a:avLst>
            </a:prstGeom>
            <a:solidFill>
              <a:srgbClr val="0078D4">
                <a:alpha val="1000"/>
              </a:srgbClr>
            </a:solidFill>
            <a:ln w="12700">
              <a:solidFill>
                <a:srgbClr val="0078D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186" name="Title 1">
              <a:extLst>
                <a:ext uri="{FF2B5EF4-FFF2-40B4-BE49-F238E27FC236}">
                  <a16:creationId xmlns:a16="http://schemas.microsoft.com/office/drawing/2014/main" id="{BC1B852D-C6A7-4AB4-BB85-2FE9E4DEBDD0}"/>
                </a:ext>
              </a:extLst>
            </p:cNvPr>
            <p:cNvSpPr txBox="1">
              <a:spLocks/>
            </p:cNvSpPr>
            <p:nvPr/>
          </p:nvSpPr>
          <p:spPr>
            <a:xfrm>
              <a:off x="9530803" y="3168439"/>
              <a:ext cx="621995"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896182" rtl="0" eaLnBrk="1" fontAlgn="auto" latinLnBrk="0" hangingPunct="1">
                <a:lnSpc>
                  <a:spcPct val="100000"/>
                </a:lnSpc>
                <a:spcBef>
                  <a:spcPct val="0"/>
                </a:spcBef>
                <a:spcAft>
                  <a:spcPts val="0"/>
                </a:spcAft>
                <a:buClrTx/>
                <a:buSzTx/>
                <a:buFontTx/>
                <a:buNone/>
                <a:tabLst/>
                <a:defRPr/>
              </a:pPr>
              <a:r>
                <a:rPr kumimoji="0" lang="en-US" sz="784"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Ingress Controller</a:t>
              </a:r>
            </a:p>
          </p:txBody>
        </p:sp>
      </p:grpSp>
      <p:cxnSp>
        <p:nvCxnSpPr>
          <p:cNvPr id="157" name="Connector: Elbow 156">
            <a:extLst>
              <a:ext uri="{FF2B5EF4-FFF2-40B4-BE49-F238E27FC236}">
                <a16:creationId xmlns:a16="http://schemas.microsoft.com/office/drawing/2014/main" id="{F49A8DC0-8C1F-4855-B1DA-0199A828CB6A}"/>
              </a:ext>
            </a:extLst>
          </p:cNvPr>
          <p:cNvCxnSpPr>
            <a:cxnSpLocks/>
            <a:stCxn id="207" idx="3"/>
            <a:endCxn id="184" idx="3"/>
          </p:cNvCxnSpPr>
          <p:nvPr/>
        </p:nvCxnSpPr>
        <p:spPr>
          <a:xfrm flipH="1" flipV="1">
            <a:off x="9282622" y="4342318"/>
            <a:ext cx="62950" cy="614642"/>
          </a:xfrm>
          <a:prstGeom prst="bentConnector3">
            <a:avLst>
              <a:gd name="adj1" fmla="val -356008"/>
            </a:avLst>
          </a:prstGeom>
          <a:ln w="12700">
            <a:solidFill>
              <a:srgbClr val="00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9" name="Connector: Elbow 158">
            <a:extLst>
              <a:ext uri="{FF2B5EF4-FFF2-40B4-BE49-F238E27FC236}">
                <a16:creationId xmlns:a16="http://schemas.microsoft.com/office/drawing/2014/main" id="{A9937CCA-7A67-43F9-AE93-8D5E9489F528}"/>
              </a:ext>
            </a:extLst>
          </p:cNvPr>
          <p:cNvCxnSpPr>
            <a:cxnSpLocks/>
            <a:stCxn id="227" idx="1"/>
            <a:endCxn id="148" idx="2"/>
          </p:cNvCxnSpPr>
          <p:nvPr/>
        </p:nvCxnSpPr>
        <p:spPr>
          <a:xfrm rot="10800000">
            <a:off x="10283053" y="4498219"/>
            <a:ext cx="154010" cy="458742"/>
          </a:xfrm>
          <a:prstGeom prst="bentConnector2">
            <a:avLst/>
          </a:prstGeom>
          <a:ln w="12700">
            <a:solidFill>
              <a:srgbClr val="00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5" name="Connector: Elbow 194">
            <a:extLst>
              <a:ext uri="{FF2B5EF4-FFF2-40B4-BE49-F238E27FC236}">
                <a16:creationId xmlns:a16="http://schemas.microsoft.com/office/drawing/2014/main" id="{10F6694F-4F58-478A-B8B6-DF1A83937164}"/>
              </a:ext>
            </a:extLst>
          </p:cNvPr>
          <p:cNvCxnSpPr>
            <a:cxnSpLocks/>
            <a:stCxn id="186" idx="0"/>
            <a:endCxn id="176" idx="1"/>
          </p:cNvCxnSpPr>
          <p:nvPr/>
        </p:nvCxnSpPr>
        <p:spPr>
          <a:xfrm rot="5400000" flipH="1" flipV="1">
            <a:off x="10227947" y="3671274"/>
            <a:ext cx="605462" cy="495248"/>
          </a:xfrm>
          <a:prstGeom prst="bentConnector2">
            <a:avLst/>
          </a:prstGeom>
          <a:ln w="12700">
            <a:solidFill>
              <a:srgbClr val="00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EA19143B-E694-4A69-811E-0112CAC232E3}"/>
              </a:ext>
            </a:extLst>
          </p:cNvPr>
          <p:cNvGrpSpPr/>
          <p:nvPr/>
        </p:nvGrpSpPr>
        <p:grpSpPr>
          <a:xfrm>
            <a:off x="10881757" y="2450075"/>
            <a:ext cx="1475087" cy="361246"/>
            <a:chOff x="7652130" y="1265830"/>
            <a:chExt cx="1504666" cy="368490"/>
          </a:xfrm>
        </p:grpSpPr>
        <p:grpSp>
          <p:nvGrpSpPr>
            <p:cNvPr id="232" name="Group 231">
              <a:extLst>
                <a:ext uri="{FF2B5EF4-FFF2-40B4-BE49-F238E27FC236}">
                  <a16:creationId xmlns:a16="http://schemas.microsoft.com/office/drawing/2014/main" id="{717962C9-F882-4966-96EF-37B1BEDEBB7A}"/>
                </a:ext>
              </a:extLst>
            </p:cNvPr>
            <p:cNvGrpSpPr/>
            <p:nvPr/>
          </p:nvGrpSpPr>
          <p:grpSpPr>
            <a:xfrm>
              <a:off x="7652130" y="1265830"/>
              <a:ext cx="368490" cy="368490"/>
              <a:chOff x="6816204" y="1433015"/>
              <a:chExt cx="368490" cy="368490"/>
            </a:xfrm>
          </p:grpSpPr>
          <p:sp>
            <p:nvSpPr>
              <p:cNvPr id="231" name="Rectangle 230">
                <a:extLst>
                  <a:ext uri="{FF2B5EF4-FFF2-40B4-BE49-F238E27FC236}">
                    <a16:creationId xmlns:a16="http://schemas.microsoft.com/office/drawing/2014/main" id="{EC558BA6-06A0-4A36-8A36-71F24E0DE2FC}"/>
                  </a:ext>
                </a:extLst>
              </p:cNvPr>
              <p:cNvSpPr/>
              <p:nvPr/>
            </p:nvSpPr>
            <p:spPr bwMode="auto">
              <a:xfrm>
                <a:off x="6816204" y="1433015"/>
                <a:ext cx="368490" cy="36849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30" name="Picture 229" descr="A sign on a pole&#10;&#10;Description automatically generated">
                <a:extLst>
                  <a:ext uri="{FF2B5EF4-FFF2-40B4-BE49-F238E27FC236}">
                    <a16:creationId xmlns:a16="http://schemas.microsoft.com/office/drawing/2014/main" id="{1EA06552-74B9-41BC-A679-455208A3A02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854838" y="1471649"/>
                <a:ext cx="291222" cy="291222"/>
              </a:xfrm>
              <a:prstGeom prst="rect">
                <a:avLst/>
              </a:prstGeom>
            </p:spPr>
          </p:pic>
        </p:grpSp>
        <p:sp>
          <p:nvSpPr>
            <p:cNvPr id="183" name="Title 1">
              <a:extLst>
                <a:ext uri="{FF2B5EF4-FFF2-40B4-BE49-F238E27FC236}">
                  <a16:creationId xmlns:a16="http://schemas.microsoft.com/office/drawing/2014/main" id="{2C6761D9-2CBC-4A4D-A4AD-EA9D3D8EA5EF}"/>
                </a:ext>
              </a:extLst>
            </p:cNvPr>
            <p:cNvSpPr txBox="1">
              <a:spLocks/>
            </p:cNvSpPr>
            <p:nvPr/>
          </p:nvSpPr>
          <p:spPr>
            <a:xfrm>
              <a:off x="8059516" y="1373131"/>
              <a:ext cx="1097280" cy="153888"/>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marL="0" marR="0" lvl="0" indent="0" algn="l" defTabSz="914192"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App Gateway</a:t>
              </a:r>
            </a:p>
          </p:txBody>
        </p:sp>
      </p:grpSp>
      <p:grpSp>
        <p:nvGrpSpPr>
          <p:cNvPr id="172" name="Group 171">
            <a:extLst>
              <a:ext uri="{FF2B5EF4-FFF2-40B4-BE49-F238E27FC236}">
                <a16:creationId xmlns:a16="http://schemas.microsoft.com/office/drawing/2014/main" id="{E16A8AA5-9E25-4004-98BC-C7606464BA3B}"/>
              </a:ext>
            </a:extLst>
          </p:cNvPr>
          <p:cNvGrpSpPr/>
          <p:nvPr/>
        </p:nvGrpSpPr>
        <p:grpSpPr>
          <a:xfrm>
            <a:off x="10690105" y="4186418"/>
            <a:ext cx="626651" cy="311800"/>
            <a:chOff x="9479982" y="3133843"/>
            <a:chExt cx="723636" cy="318052"/>
          </a:xfrm>
        </p:grpSpPr>
        <p:sp>
          <p:nvSpPr>
            <p:cNvPr id="173" name="Rectangle: Rounded Corners 172">
              <a:extLst>
                <a:ext uri="{FF2B5EF4-FFF2-40B4-BE49-F238E27FC236}">
                  <a16:creationId xmlns:a16="http://schemas.microsoft.com/office/drawing/2014/main" id="{1472D3B2-CB8C-4150-9274-A331B86CDDD2}"/>
                </a:ext>
              </a:extLst>
            </p:cNvPr>
            <p:cNvSpPr/>
            <p:nvPr/>
          </p:nvSpPr>
          <p:spPr bwMode="auto">
            <a:xfrm>
              <a:off x="9479982" y="3133843"/>
              <a:ext cx="723636" cy="318052"/>
            </a:xfrm>
            <a:prstGeom prst="roundRect">
              <a:avLst>
                <a:gd name="adj" fmla="val 3125"/>
              </a:avLst>
            </a:prstGeom>
            <a:solidFill>
              <a:srgbClr val="0078D4">
                <a:alpha val="1000"/>
              </a:srgbClr>
            </a:solidFill>
            <a:ln w="12700">
              <a:solidFill>
                <a:srgbClr val="0078D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188" name="Title 1">
              <a:extLst>
                <a:ext uri="{FF2B5EF4-FFF2-40B4-BE49-F238E27FC236}">
                  <a16:creationId xmlns:a16="http://schemas.microsoft.com/office/drawing/2014/main" id="{37BBC114-A8D3-4F42-8076-0AF25CE89BEA}"/>
                </a:ext>
              </a:extLst>
            </p:cNvPr>
            <p:cNvSpPr txBox="1">
              <a:spLocks/>
            </p:cNvSpPr>
            <p:nvPr/>
          </p:nvSpPr>
          <p:spPr>
            <a:xfrm>
              <a:off x="9530803" y="3169759"/>
              <a:ext cx="621995"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896182" rtl="0" eaLnBrk="1" fontAlgn="auto" latinLnBrk="0" hangingPunct="1">
                <a:lnSpc>
                  <a:spcPct val="100000"/>
                </a:lnSpc>
                <a:spcBef>
                  <a:spcPct val="0"/>
                </a:spcBef>
                <a:spcAft>
                  <a:spcPts val="0"/>
                </a:spcAft>
                <a:buClrTx/>
                <a:buSzTx/>
                <a:buFontTx/>
                <a:buNone/>
                <a:tabLst/>
                <a:defRPr/>
              </a:pPr>
              <a:r>
                <a:rPr kumimoji="0" lang="en-US" sz="784"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External DNS</a:t>
              </a:r>
            </a:p>
          </p:txBody>
        </p:sp>
      </p:grpSp>
      <p:cxnSp>
        <p:nvCxnSpPr>
          <p:cNvPr id="16" name="Straight Connector 15">
            <a:extLst>
              <a:ext uri="{FF2B5EF4-FFF2-40B4-BE49-F238E27FC236}">
                <a16:creationId xmlns:a16="http://schemas.microsoft.com/office/drawing/2014/main" id="{A8B88FAE-CED7-4412-9EB7-63DED59ACF0A}"/>
              </a:ext>
            </a:extLst>
          </p:cNvPr>
          <p:cNvCxnSpPr/>
          <p:nvPr/>
        </p:nvCxnSpPr>
        <p:spPr>
          <a:xfrm>
            <a:off x="10596379" y="4342318"/>
            <a:ext cx="93726" cy="0"/>
          </a:xfrm>
          <a:prstGeom prst="line">
            <a:avLst/>
          </a:prstGeom>
          <a:ln w="12700">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0" name="Connector: Elbow 179">
            <a:extLst>
              <a:ext uri="{FF2B5EF4-FFF2-40B4-BE49-F238E27FC236}">
                <a16:creationId xmlns:a16="http://schemas.microsoft.com/office/drawing/2014/main" id="{7CAB914A-AB51-44CD-8AEB-54CB0F378BE3}"/>
              </a:ext>
            </a:extLst>
          </p:cNvPr>
          <p:cNvCxnSpPr>
            <a:cxnSpLocks/>
            <a:stCxn id="65" idx="2"/>
          </p:cNvCxnSpPr>
          <p:nvPr/>
        </p:nvCxnSpPr>
        <p:spPr>
          <a:xfrm rot="16200000" flipH="1">
            <a:off x="6476090" y="3029705"/>
            <a:ext cx="1240381" cy="2782811"/>
          </a:xfrm>
          <a:prstGeom prst="bentConnector2">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28" name="Group 227">
            <a:extLst>
              <a:ext uri="{FF2B5EF4-FFF2-40B4-BE49-F238E27FC236}">
                <a16:creationId xmlns:a16="http://schemas.microsoft.com/office/drawing/2014/main" id="{BC948EC0-AD3B-4B0B-98FB-1F1CF648027B}"/>
              </a:ext>
            </a:extLst>
          </p:cNvPr>
          <p:cNvGrpSpPr/>
          <p:nvPr/>
        </p:nvGrpSpPr>
        <p:grpSpPr>
          <a:xfrm>
            <a:off x="6894793" y="4186418"/>
            <a:ext cx="836825" cy="929028"/>
            <a:chOff x="6087792" y="3036990"/>
            <a:chExt cx="853605" cy="947657"/>
          </a:xfrm>
        </p:grpSpPr>
        <p:sp>
          <p:nvSpPr>
            <p:cNvPr id="225" name="Rectangle 224">
              <a:extLst>
                <a:ext uri="{FF2B5EF4-FFF2-40B4-BE49-F238E27FC236}">
                  <a16:creationId xmlns:a16="http://schemas.microsoft.com/office/drawing/2014/main" id="{936A9619-59AE-47B6-99FF-10A562AC2171}"/>
                </a:ext>
              </a:extLst>
            </p:cNvPr>
            <p:cNvSpPr/>
            <p:nvPr/>
          </p:nvSpPr>
          <p:spPr bwMode="auto">
            <a:xfrm>
              <a:off x="6137453" y="3036990"/>
              <a:ext cx="760463" cy="44121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3" name="Group 12">
              <a:extLst>
                <a:ext uri="{FF2B5EF4-FFF2-40B4-BE49-F238E27FC236}">
                  <a16:creationId xmlns:a16="http://schemas.microsoft.com/office/drawing/2014/main" id="{B1D582DB-2FFC-4705-931A-3EB433D6C1B7}"/>
                </a:ext>
              </a:extLst>
            </p:cNvPr>
            <p:cNvGrpSpPr/>
            <p:nvPr/>
          </p:nvGrpSpPr>
          <p:grpSpPr>
            <a:xfrm>
              <a:off x="6087792" y="3081606"/>
              <a:ext cx="853605" cy="903041"/>
              <a:chOff x="5268265" y="1731624"/>
              <a:chExt cx="853605" cy="903041"/>
            </a:xfrm>
          </p:grpSpPr>
          <p:sp>
            <p:nvSpPr>
              <p:cNvPr id="36" name="Title 1">
                <a:extLst>
                  <a:ext uri="{FF2B5EF4-FFF2-40B4-BE49-F238E27FC236}">
                    <a16:creationId xmlns:a16="http://schemas.microsoft.com/office/drawing/2014/main" id="{EB6631E3-F9FF-4087-8CB4-10B448676389}"/>
                  </a:ext>
                </a:extLst>
              </p:cNvPr>
              <p:cNvSpPr txBox="1">
                <a:spLocks/>
              </p:cNvSpPr>
              <p:nvPr/>
            </p:nvSpPr>
            <p:spPr>
              <a:xfrm>
                <a:off x="5268265" y="1731624"/>
                <a:ext cx="853605" cy="307777"/>
              </a:xfrm>
              <a:prstGeom prst="rect">
                <a:avLst/>
              </a:prstGeom>
              <a:solidFill>
                <a:srgbClr val="FFFFFF"/>
              </a:solidFill>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896182"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Active Directory</a:t>
                </a:r>
              </a:p>
            </p:txBody>
          </p:sp>
          <p:grpSp>
            <p:nvGrpSpPr>
              <p:cNvPr id="12" name="Group 11">
                <a:extLst>
                  <a:ext uri="{FF2B5EF4-FFF2-40B4-BE49-F238E27FC236}">
                    <a16:creationId xmlns:a16="http://schemas.microsoft.com/office/drawing/2014/main" id="{7AED0AC2-C3B9-47DA-80B9-E49D1969318A}"/>
                  </a:ext>
                </a:extLst>
              </p:cNvPr>
              <p:cNvGrpSpPr/>
              <p:nvPr/>
            </p:nvGrpSpPr>
            <p:grpSpPr>
              <a:xfrm>
                <a:off x="5420747" y="2086025"/>
                <a:ext cx="548640" cy="548640"/>
                <a:chOff x="5283587" y="2086025"/>
                <a:chExt cx="822960" cy="822960"/>
              </a:xfrm>
            </p:grpSpPr>
            <p:sp>
              <p:nvSpPr>
                <p:cNvPr id="37" name="Rectangle: Rounded Corners 68">
                  <a:extLst>
                    <a:ext uri="{FF2B5EF4-FFF2-40B4-BE49-F238E27FC236}">
                      <a16:creationId xmlns:a16="http://schemas.microsoft.com/office/drawing/2014/main" id="{50E56680-4E2F-4AE5-9E6E-38E5D35B9073}"/>
                    </a:ext>
                  </a:extLst>
                </p:cNvPr>
                <p:cNvSpPr/>
                <p:nvPr/>
              </p:nvSpPr>
              <p:spPr bwMode="auto">
                <a:xfrm>
                  <a:off x="5283587" y="2086025"/>
                  <a:ext cx="822960" cy="822960"/>
                </a:xfrm>
                <a:prstGeom prst="roundRect">
                  <a:avLst>
                    <a:gd name="adj" fmla="val 3125"/>
                  </a:avLst>
                </a:prstGeom>
                <a:solidFill>
                  <a:srgbClr val="FCFDFE"/>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grpSp>
              <p:nvGrpSpPr>
                <p:cNvPr id="38" name="Group 37">
                  <a:extLst>
                    <a:ext uri="{FF2B5EF4-FFF2-40B4-BE49-F238E27FC236}">
                      <a16:creationId xmlns:a16="http://schemas.microsoft.com/office/drawing/2014/main" id="{42ADC77F-6929-42DA-8932-914E5820E1F0}"/>
                    </a:ext>
                  </a:extLst>
                </p:cNvPr>
                <p:cNvGrpSpPr/>
                <p:nvPr/>
              </p:nvGrpSpPr>
              <p:grpSpPr>
                <a:xfrm>
                  <a:off x="5395962" y="2198400"/>
                  <a:ext cx="598210" cy="598210"/>
                  <a:chOff x="8048290" y="2866510"/>
                  <a:chExt cx="390525" cy="390525"/>
                </a:xfrm>
                <a:solidFill>
                  <a:srgbClr val="0078D4"/>
                </a:solidFill>
              </p:grpSpPr>
              <p:sp>
                <p:nvSpPr>
                  <p:cNvPr id="39" name="Freeform: Shape 93">
                    <a:extLst>
                      <a:ext uri="{FF2B5EF4-FFF2-40B4-BE49-F238E27FC236}">
                        <a16:creationId xmlns:a16="http://schemas.microsoft.com/office/drawing/2014/main" id="{EF523F27-1EAE-44B6-A2DA-0AB7D6278A3C}"/>
                      </a:ext>
                    </a:extLst>
                  </p:cNvPr>
                  <p:cNvSpPr/>
                  <p:nvPr/>
                </p:nvSpPr>
                <p:spPr>
                  <a:xfrm>
                    <a:off x="8162966" y="3013461"/>
                    <a:ext cx="76200" cy="133350"/>
                  </a:xfrm>
                  <a:custGeom>
                    <a:avLst/>
                    <a:gdLst>
                      <a:gd name="connsiteX0" fmla="*/ 70961 w 76200"/>
                      <a:gd name="connsiteY0" fmla="*/ 7144 h 133350"/>
                      <a:gd name="connsiteX1" fmla="*/ 7144 w 76200"/>
                      <a:gd name="connsiteY1" fmla="*/ 66199 h 133350"/>
                      <a:gd name="connsiteX2" fmla="*/ 11906 w 76200"/>
                      <a:gd name="connsiteY2" fmla="*/ 81439 h 133350"/>
                      <a:gd name="connsiteX3" fmla="*/ 10954 w 76200"/>
                      <a:gd name="connsiteY3" fmla="*/ 90011 h 133350"/>
                      <a:gd name="connsiteX4" fmla="*/ 76676 w 76200"/>
                      <a:gd name="connsiteY4" fmla="*/ 130016 h 133350"/>
                      <a:gd name="connsiteX5" fmla="*/ 76676 w 76200"/>
                      <a:gd name="connsiteY5" fmla="*/ 14764 h 133350"/>
                      <a:gd name="connsiteX6" fmla="*/ 70961 w 76200"/>
                      <a:gd name="connsiteY6" fmla="*/ 7144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00" h="133350">
                        <a:moveTo>
                          <a:pt x="70961" y="7144"/>
                        </a:moveTo>
                        <a:lnTo>
                          <a:pt x="7144" y="66199"/>
                        </a:lnTo>
                        <a:cubicBezTo>
                          <a:pt x="10001" y="70961"/>
                          <a:pt x="11906" y="76676"/>
                          <a:pt x="11906" y="81439"/>
                        </a:cubicBezTo>
                        <a:cubicBezTo>
                          <a:pt x="11906" y="84296"/>
                          <a:pt x="11906" y="87154"/>
                          <a:pt x="10954" y="90011"/>
                        </a:cubicBezTo>
                        <a:lnTo>
                          <a:pt x="76676" y="130016"/>
                        </a:lnTo>
                        <a:lnTo>
                          <a:pt x="76676" y="14764"/>
                        </a:lnTo>
                        <a:cubicBezTo>
                          <a:pt x="75724" y="14764"/>
                          <a:pt x="71914" y="8096"/>
                          <a:pt x="70961" y="7144"/>
                        </a:cubicBezTo>
                        <a:close/>
                      </a:path>
                    </a:pathLst>
                  </a:custGeom>
                  <a:grp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40" name="Freeform: Shape 108">
                    <a:extLst>
                      <a:ext uri="{FF2B5EF4-FFF2-40B4-BE49-F238E27FC236}">
                        <a16:creationId xmlns:a16="http://schemas.microsoft.com/office/drawing/2014/main" id="{B6DD9063-1FAD-4BF5-ADDE-FD1369C643AE}"/>
                      </a:ext>
                    </a:extLst>
                  </p:cNvPr>
                  <p:cNvSpPr/>
                  <p:nvPr/>
                </p:nvSpPr>
                <p:spPr>
                  <a:xfrm>
                    <a:off x="8247234" y="3012545"/>
                    <a:ext cx="76200" cy="133350"/>
                  </a:xfrm>
                  <a:custGeom>
                    <a:avLst/>
                    <a:gdLst>
                      <a:gd name="connsiteX0" fmla="*/ 19526 w 76200"/>
                      <a:gd name="connsiteY0" fmla="*/ 7144 h 133350"/>
                      <a:gd name="connsiteX1" fmla="*/ 7144 w 76200"/>
                      <a:gd name="connsiteY1" fmla="*/ 16669 h 133350"/>
                      <a:gd name="connsiteX2" fmla="*/ 7144 w 76200"/>
                      <a:gd name="connsiteY2" fmla="*/ 130969 h 133350"/>
                      <a:gd name="connsiteX3" fmla="*/ 72866 w 76200"/>
                      <a:gd name="connsiteY3" fmla="*/ 89059 h 133350"/>
                      <a:gd name="connsiteX4" fmla="*/ 70961 w 76200"/>
                      <a:gd name="connsiteY4" fmla="*/ 82391 h 133350"/>
                      <a:gd name="connsiteX5" fmla="*/ 72866 w 76200"/>
                      <a:gd name="connsiteY5" fmla="*/ 70961 h 133350"/>
                      <a:gd name="connsiteX6" fmla="*/ 19526 w 76200"/>
                      <a:gd name="connsiteY6" fmla="*/ 7144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00" h="133350">
                        <a:moveTo>
                          <a:pt x="19526" y="7144"/>
                        </a:moveTo>
                        <a:cubicBezTo>
                          <a:pt x="18574" y="8096"/>
                          <a:pt x="8096" y="15716"/>
                          <a:pt x="7144" y="16669"/>
                        </a:cubicBezTo>
                        <a:lnTo>
                          <a:pt x="7144" y="130969"/>
                        </a:lnTo>
                        <a:lnTo>
                          <a:pt x="72866" y="89059"/>
                        </a:lnTo>
                        <a:cubicBezTo>
                          <a:pt x="71914" y="86201"/>
                          <a:pt x="70961" y="84296"/>
                          <a:pt x="70961" y="82391"/>
                        </a:cubicBezTo>
                        <a:cubicBezTo>
                          <a:pt x="70961" y="78581"/>
                          <a:pt x="71914" y="74771"/>
                          <a:pt x="72866" y="70961"/>
                        </a:cubicBezTo>
                        <a:lnTo>
                          <a:pt x="19526" y="7144"/>
                        </a:lnTo>
                        <a:close/>
                      </a:path>
                    </a:pathLst>
                  </a:custGeom>
                  <a:grp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41" name="Freeform: Shape 109">
                    <a:extLst>
                      <a:ext uri="{FF2B5EF4-FFF2-40B4-BE49-F238E27FC236}">
                        <a16:creationId xmlns:a16="http://schemas.microsoft.com/office/drawing/2014/main" id="{DF63D68F-AC29-48FF-8C76-CA432F05BF87}"/>
                      </a:ext>
                    </a:extLst>
                  </p:cNvPr>
                  <p:cNvSpPr/>
                  <p:nvPr/>
                </p:nvSpPr>
                <p:spPr>
                  <a:xfrm>
                    <a:off x="8048290" y="2866510"/>
                    <a:ext cx="390525" cy="390525"/>
                  </a:xfrm>
                  <a:custGeom>
                    <a:avLst/>
                    <a:gdLst>
                      <a:gd name="connsiteX0" fmla="*/ 199549 w 390525"/>
                      <a:gd name="connsiteY0" fmla="*/ 7144 h 390525"/>
                      <a:gd name="connsiteX1" fmla="*/ 7144 w 390525"/>
                      <a:gd name="connsiteY1" fmla="*/ 235744 h 390525"/>
                      <a:gd name="connsiteX2" fmla="*/ 198596 w 390525"/>
                      <a:gd name="connsiteY2" fmla="*/ 391954 h 390525"/>
                      <a:gd name="connsiteX3" fmla="*/ 391001 w 390525"/>
                      <a:gd name="connsiteY3" fmla="*/ 236696 h 390525"/>
                      <a:gd name="connsiteX4" fmla="*/ 199549 w 390525"/>
                      <a:gd name="connsiteY4" fmla="*/ 7144 h 390525"/>
                      <a:gd name="connsiteX5" fmla="*/ 301466 w 390525"/>
                      <a:gd name="connsiteY5" fmla="*/ 259556 h 390525"/>
                      <a:gd name="connsiteX6" fmla="*/ 279559 w 390525"/>
                      <a:gd name="connsiteY6" fmla="*/ 250031 h 390525"/>
                      <a:gd name="connsiteX7" fmla="*/ 227171 w 390525"/>
                      <a:gd name="connsiteY7" fmla="*/ 287179 h 390525"/>
                      <a:gd name="connsiteX8" fmla="*/ 231934 w 390525"/>
                      <a:gd name="connsiteY8" fmla="*/ 304324 h 390525"/>
                      <a:gd name="connsiteX9" fmla="*/ 201454 w 390525"/>
                      <a:gd name="connsiteY9" fmla="*/ 334804 h 390525"/>
                      <a:gd name="connsiteX10" fmla="*/ 170974 w 390525"/>
                      <a:gd name="connsiteY10" fmla="*/ 304324 h 390525"/>
                      <a:gd name="connsiteX11" fmla="*/ 178594 w 390525"/>
                      <a:gd name="connsiteY11" fmla="*/ 284321 h 390525"/>
                      <a:gd name="connsiteX12" fmla="*/ 117634 w 390525"/>
                      <a:gd name="connsiteY12" fmla="*/ 251936 h 390525"/>
                      <a:gd name="connsiteX13" fmla="*/ 96679 w 390525"/>
                      <a:gd name="connsiteY13" fmla="*/ 260509 h 390525"/>
                      <a:gd name="connsiteX14" fmla="*/ 66199 w 390525"/>
                      <a:gd name="connsiteY14" fmla="*/ 230029 h 390525"/>
                      <a:gd name="connsiteX15" fmla="*/ 96679 w 390525"/>
                      <a:gd name="connsiteY15" fmla="*/ 199549 h 390525"/>
                      <a:gd name="connsiteX16" fmla="*/ 110966 w 390525"/>
                      <a:gd name="connsiteY16" fmla="*/ 203359 h 390525"/>
                      <a:gd name="connsiteX17" fmla="*/ 174784 w 390525"/>
                      <a:gd name="connsiteY17" fmla="*/ 144304 h 390525"/>
                      <a:gd name="connsiteX18" fmla="*/ 168116 w 390525"/>
                      <a:gd name="connsiteY18" fmla="*/ 124301 h 390525"/>
                      <a:gd name="connsiteX19" fmla="*/ 202406 w 390525"/>
                      <a:gd name="connsiteY19" fmla="*/ 90964 h 390525"/>
                      <a:gd name="connsiteX20" fmla="*/ 236696 w 390525"/>
                      <a:gd name="connsiteY20" fmla="*/ 124301 h 390525"/>
                      <a:gd name="connsiteX21" fmla="*/ 230981 w 390525"/>
                      <a:gd name="connsiteY21" fmla="*/ 142399 h 390525"/>
                      <a:gd name="connsiteX22" fmla="*/ 285274 w 390525"/>
                      <a:gd name="connsiteY22" fmla="*/ 206216 h 390525"/>
                      <a:gd name="connsiteX23" fmla="*/ 303371 w 390525"/>
                      <a:gd name="connsiteY23" fmla="*/ 200501 h 390525"/>
                      <a:gd name="connsiteX24" fmla="*/ 333851 w 390525"/>
                      <a:gd name="connsiteY24" fmla="*/ 230981 h 390525"/>
                      <a:gd name="connsiteX25" fmla="*/ 301466 w 390525"/>
                      <a:gd name="connsiteY25" fmla="*/ 259556 h 39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90525" h="390525">
                        <a:moveTo>
                          <a:pt x="199549" y="7144"/>
                        </a:moveTo>
                        <a:lnTo>
                          <a:pt x="7144" y="235744"/>
                        </a:lnTo>
                        <a:lnTo>
                          <a:pt x="198596" y="391954"/>
                        </a:lnTo>
                        <a:lnTo>
                          <a:pt x="391001" y="236696"/>
                        </a:lnTo>
                        <a:lnTo>
                          <a:pt x="199549" y="7144"/>
                        </a:lnTo>
                        <a:close/>
                        <a:moveTo>
                          <a:pt x="301466" y="259556"/>
                        </a:moveTo>
                        <a:cubicBezTo>
                          <a:pt x="292894" y="259556"/>
                          <a:pt x="285274" y="255746"/>
                          <a:pt x="279559" y="250031"/>
                        </a:cubicBezTo>
                        <a:lnTo>
                          <a:pt x="227171" y="287179"/>
                        </a:lnTo>
                        <a:cubicBezTo>
                          <a:pt x="230981" y="291941"/>
                          <a:pt x="231934" y="297656"/>
                          <a:pt x="231934" y="304324"/>
                        </a:cubicBezTo>
                        <a:cubicBezTo>
                          <a:pt x="231934" y="321469"/>
                          <a:pt x="217646" y="334804"/>
                          <a:pt x="201454" y="334804"/>
                        </a:cubicBezTo>
                        <a:cubicBezTo>
                          <a:pt x="184309" y="334804"/>
                          <a:pt x="170974" y="321469"/>
                          <a:pt x="170974" y="304324"/>
                        </a:cubicBezTo>
                        <a:cubicBezTo>
                          <a:pt x="170974" y="296704"/>
                          <a:pt x="173831" y="290036"/>
                          <a:pt x="178594" y="284321"/>
                        </a:cubicBezTo>
                        <a:lnTo>
                          <a:pt x="117634" y="251936"/>
                        </a:lnTo>
                        <a:cubicBezTo>
                          <a:pt x="111919" y="257651"/>
                          <a:pt x="104299" y="260509"/>
                          <a:pt x="96679" y="260509"/>
                        </a:cubicBezTo>
                        <a:cubicBezTo>
                          <a:pt x="79534" y="260509"/>
                          <a:pt x="66199" y="247174"/>
                          <a:pt x="66199" y="230029"/>
                        </a:cubicBezTo>
                        <a:cubicBezTo>
                          <a:pt x="66199" y="212884"/>
                          <a:pt x="80486" y="199549"/>
                          <a:pt x="96679" y="199549"/>
                        </a:cubicBezTo>
                        <a:cubicBezTo>
                          <a:pt x="101441" y="199549"/>
                          <a:pt x="106204" y="200501"/>
                          <a:pt x="110966" y="203359"/>
                        </a:cubicBezTo>
                        <a:lnTo>
                          <a:pt x="174784" y="144304"/>
                        </a:lnTo>
                        <a:cubicBezTo>
                          <a:pt x="170021" y="138589"/>
                          <a:pt x="168116" y="130969"/>
                          <a:pt x="168116" y="124301"/>
                        </a:cubicBezTo>
                        <a:cubicBezTo>
                          <a:pt x="168116" y="105251"/>
                          <a:pt x="183356" y="90964"/>
                          <a:pt x="202406" y="90964"/>
                        </a:cubicBezTo>
                        <a:cubicBezTo>
                          <a:pt x="221456" y="90964"/>
                          <a:pt x="236696" y="106204"/>
                          <a:pt x="236696" y="124301"/>
                        </a:cubicBezTo>
                        <a:cubicBezTo>
                          <a:pt x="236696" y="130969"/>
                          <a:pt x="234791" y="136684"/>
                          <a:pt x="230981" y="142399"/>
                        </a:cubicBezTo>
                        <a:lnTo>
                          <a:pt x="285274" y="206216"/>
                        </a:lnTo>
                        <a:cubicBezTo>
                          <a:pt x="290036" y="202406"/>
                          <a:pt x="296704" y="200501"/>
                          <a:pt x="303371" y="200501"/>
                        </a:cubicBezTo>
                        <a:cubicBezTo>
                          <a:pt x="320516" y="200501"/>
                          <a:pt x="333851" y="213836"/>
                          <a:pt x="333851" y="230981"/>
                        </a:cubicBezTo>
                        <a:cubicBezTo>
                          <a:pt x="331946" y="245269"/>
                          <a:pt x="317659" y="259556"/>
                          <a:pt x="301466" y="259556"/>
                        </a:cubicBezTo>
                        <a:close/>
                      </a:path>
                    </a:pathLst>
                  </a:custGeom>
                  <a:grp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grpSp>
      </p:grpSp>
      <p:sp>
        <p:nvSpPr>
          <p:cNvPr id="160" name="Freeform: Shape 159">
            <a:extLst>
              <a:ext uri="{FF2B5EF4-FFF2-40B4-BE49-F238E27FC236}">
                <a16:creationId xmlns:a16="http://schemas.microsoft.com/office/drawing/2014/main" id="{E9FFD730-C658-4D1B-B012-96BF91375AF9}"/>
              </a:ext>
            </a:extLst>
          </p:cNvPr>
          <p:cNvSpPr/>
          <p:nvPr/>
        </p:nvSpPr>
        <p:spPr>
          <a:xfrm>
            <a:off x="10515910" y="5165707"/>
            <a:ext cx="182143" cy="199613"/>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61" name="Freeform: Shape 160">
            <a:extLst>
              <a:ext uri="{FF2B5EF4-FFF2-40B4-BE49-F238E27FC236}">
                <a16:creationId xmlns:a16="http://schemas.microsoft.com/office/drawing/2014/main" id="{2E7F73B0-8239-4E33-BD24-D0488CE1934E}"/>
              </a:ext>
            </a:extLst>
          </p:cNvPr>
          <p:cNvSpPr/>
          <p:nvPr/>
        </p:nvSpPr>
        <p:spPr>
          <a:xfrm>
            <a:off x="10515910" y="5431831"/>
            <a:ext cx="182143" cy="199613"/>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62" name="Freeform: Shape 161">
            <a:extLst>
              <a:ext uri="{FF2B5EF4-FFF2-40B4-BE49-F238E27FC236}">
                <a16:creationId xmlns:a16="http://schemas.microsoft.com/office/drawing/2014/main" id="{7AD85FB5-890B-4D86-9B59-817C95AF7E34}"/>
              </a:ext>
            </a:extLst>
          </p:cNvPr>
          <p:cNvSpPr/>
          <p:nvPr/>
        </p:nvSpPr>
        <p:spPr>
          <a:xfrm>
            <a:off x="10771393" y="5165707"/>
            <a:ext cx="182143" cy="199613"/>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64" name="Freeform: Shape 163">
            <a:extLst>
              <a:ext uri="{FF2B5EF4-FFF2-40B4-BE49-F238E27FC236}">
                <a16:creationId xmlns:a16="http://schemas.microsoft.com/office/drawing/2014/main" id="{946C875B-33CC-48CA-8324-47026C4DA162}"/>
              </a:ext>
            </a:extLst>
          </p:cNvPr>
          <p:cNvSpPr/>
          <p:nvPr/>
        </p:nvSpPr>
        <p:spPr>
          <a:xfrm>
            <a:off x="10771393" y="5431831"/>
            <a:ext cx="182143" cy="199613"/>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124134438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3"/>
                                        </p:tgtEl>
                                        <p:attrNameLst>
                                          <p:attrName>style.visibility</p:attrName>
                                        </p:attrNameLst>
                                      </p:cBhvr>
                                      <p:to>
                                        <p:strVal val="visible"/>
                                      </p:to>
                                    </p:set>
                                    <p:animEffect transition="in" filter="fade">
                                      <p:cBhvr>
                                        <p:cTn id="7" dur="500"/>
                                        <p:tgtEl>
                                          <p:spTgt spid="6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91"/>
                                        </p:tgtEl>
                                        <p:attrNameLst>
                                          <p:attrName>style.visibility</p:attrName>
                                        </p:attrNameLst>
                                      </p:cBhvr>
                                      <p:to>
                                        <p:strVal val="visible"/>
                                      </p:to>
                                    </p:set>
                                    <p:animEffect transition="in" filter="fade">
                                      <p:cBhvr>
                                        <p:cTn id="11" dur="500"/>
                                        <p:tgtEl>
                                          <p:spTgt spid="291"/>
                                        </p:tgtEl>
                                      </p:cBhvr>
                                    </p:animEffect>
                                  </p:childTnLst>
                                </p:cTn>
                              </p:par>
                              <p:par>
                                <p:cTn id="12" presetID="10" presetClass="entr" presetSubtype="0" fill="hold" nodeType="withEffect">
                                  <p:stCondLst>
                                    <p:cond delay="0"/>
                                  </p:stCondLst>
                                  <p:childTnLst>
                                    <p:set>
                                      <p:cBhvr>
                                        <p:cTn id="13" dur="1" fill="hold">
                                          <p:stCondLst>
                                            <p:cond delay="0"/>
                                          </p:stCondLst>
                                        </p:cTn>
                                        <p:tgtEl>
                                          <p:spTgt spid="158"/>
                                        </p:tgtEl>
                                        <p:attrNameLst>
                                          <p:attrName>style.visibility</p:attrName>
                                        </p:attrNameLst>
                                      </p:cBhvr>
                                      <p:to>
                                        <p:strVal val="visible"/>
                                      </p:to>
                                    </p:set>
                                    <p:animEffect transition="in" filter="fade">
                                      <p:cBhvr>
                                        <p:cTn id="14" dur="500"/>
                                        <p:tgtEl>
                                          <p:spTgt spid="158"/>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228"/>
                                        </p:tgtEl>
                                        <p:attrNameLst>
                                          <p:attrName>style.visibility</p:attrName>
                                        </p:attrNameLst>
                                      </p:cBhvr>
                                      <p:to>
                                        <p:strVal val="visible"/>
                                      </p:to>
                                    </p:set>
                                    <p:animEffect transition="in" filter="fade">
                                      <p:cBhvr>
                                        <p:cTn id="19" dur="500"/>
                                        <p:tgtEl>
                                          <p:spTgt spid="228"/>
                                        </p:tgtEl>
                                      </p:cBhvr>
                                    </p:animEffect>
                                  </p:childTnLst>
                                </p:cTn>
                              </p:par>
                            </p:childTnLst>
                          </p:cTn>
                        </p:par>
                        <p:par>
                          <p:cTn id="20" fill="hold">
                            <p:stCondLst>
                              <p:cond delay="500"/>
                            </p:stCondLst>
                            <p:childTnLst>
                              <p:par>
                                <p:cTn id="21" presetID="10" presetClass="entr" presetSubtype="0" fill="hold" nodeType="afterEffect">
                                  <p:stCondLst>
                                    <p:cond delay="0"/>
                                  </p:stCondLst>
                                  <p:childTnLst>
                                    <p:set>
                                      <p:cBhvr>
                                        <p:cTn id="22" dur="1" fill="hold">
                                          <p:stCondLst>
                                            <p:cond delay="0"/>
                                          </p:stCondLst>
                                        </p:cTn>
                                        <p:tgtEl>
                                          <p:spTgt spid="180"/>
                                        </p:tgtEl>
                                        <p:attrNameLst>
                                          <p:attrName>style.visibility</p:attrName>
                                        </p:attrNameLst>
                                      </p:cBhvr>
                                      <p:to>
                                        <p:strVal val="visible"/>
                                      </p:to>
                                    </p:set>
                                    <p:animEffect transition="in" filter="fade">
                                      <p:cBhvr>
                                        <p:cTn id="23" dur="500"/>
                                        <p:tgtEl>
                                          <p:spTgt spid="180"/>
                                        </p:tgtEl>
                                      </p:cBhvr>
                                    </p:animEffect>
                                  </p:childTnLst>
                                </p:cTn>
                              </p:par>
                              <p:par>
                                <p:cTn id="24" presetID="10" presetClass="entr" presetSubtype="0" fill="hold" nodeType="with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fade">
                                      <p:cBhvr>
                                        <p:cTn id="26" dur="500"/>
                                        <p:tgtEl>
                                          <p:spTgt spid="21"/>
                                        </p:tgtEl>
                                      </p:cBhvr>
                                    </p:animEffect>
                                  </p:childTnLst>
                                </p:cTn>
                              </p:par>
                            </p:childTnLst>
                          </p:cTn>
                        </p:par>
                        <p:par>
                          <p:cTn id="27" fill="hold">
                            <p:stCondLst>
                              <p:cond delay="1000"/>
                            </p:stCondLst>
                            <p:childTnLst>
                              <p:par>
                                <p:cTn id="28" presetID="53" presetClass="entr" presetSubtype="16" fill="hold" nodeType="afterEffect">
                                  <p:stCondLst>
                                    <p:cond delay="0"/>
                                  </p:stCondLst>
                                  <p:childTnLst>
                                    <p:set>
                                      <p:cBhvr>
                                        <p:cTn id="29" dur="1" fill="hold">
                                          <p:stCondLst>
                                            <p:cond delay="0"/>
                                          </p:stCondLst>
                                        </p:cTn>
                                        <p:tgtEl>
                                          <p:spTgt spid="304"/>
                                        </p:tgtEl>
                                        <p:attrNameLst>
                                          <p:attrName>style.visibility</p:attrName>
                                        </p:attrNameLst>
                                      </p:cBhvr>
                                      <p:to>
                                        <p:strVal val="visible"/>
                                      </p:to>
                                    </p:set>
                                    <p:anim calcmode="lin" valueType="num">
                                      <p:cBhvr>
                                        <p:cTn id="30" dur="500" fill="hold"/>
                                        <p:tgtEl>
                                          <p:spTgt spid="304"/>
                                        </p:tgtEl>
                                        <p:attrNameLst>
                                          <p:attrName>ppt_w</p:attrName>
                                        </p:attrNameLst>
                                      </p:cBhvr>
                                      <p:tavLst>
                                        <p:tav tm="0">
                                          <p:val>
                                            <p:fltVal val="0"/>
                                          </p:val>
                                        </p:tav>
                                        <p:tav tm="100000">
                                          <p:val>
                                            <p:strVal val="#ppt_w"/>
                                          </p:val>
                                        </p:tav>
                                      </p:tavLst>
                                    </p:anim>
                                    <p:anim calcmode="lin" valueType="num">
                                      <p:cBhvr>
                                        <p:cTn id="31" dur="500" fill="hold"/>
                                        <p:tgtEl>
                                          <p:spTgt spid="304"/>
                                        </p:tgtEl>
                                        <p:attrNameLst>
                                          <p:attrName>ppt_h</p:attrName>
                                        </p:attrNameLst>
                                      </p:cBhvr>
                                      <p:tavLst>
                                        <p:tav tm="0">
                                          <p:val>
                                            <p:fltVal val="0"/>
                                          </p:val>
                                        </p:tav>
                                        <p:tav tm="100000">
                                          <p:val>
                                            <p:strVal val="#ppt_h"/>
                                          </p:val>
                                        </p:tav>
                                      </p:tavLst>
                                    </p:anim>
                                    <p:animEffect transition="in" filter="fade">
                                      <p:cBhvr>
                                        <p:cTn id="32" dur="500"/>
                                        <p:tgtEl>
                                          <p:spTgt spid="304"/>
                                        </p:tgtEl>
                                      </p:cBhvr>
                                    </p:animEffect>
                                  </p:childTnLst>
                                </p:cTn>
                              </p:par>
                            </p:childTnLst>
                          </p:cTn>
                        </p:par>
                        <p:par>
                          <p:cTn id="33" fill="hold">
                            <p:stCondLst>
                              <p:cond delay="1500"/>
                            </p:stCondLst>
                            <p:childTnLst>
                              <p:par>
                                <p:cTn id="34" presetID="10" presetClass="entr" presetSubtype="0" fill="hold" nodeType="afterEffect">
                                  <p:stCondLst>
                                    <p:cond delay="0"/>
                                  </p:stCondLst>
                                  <p:childTnLst>
                                    <p:set>
                                      <p:cBhvr>
                                        <p:cTn id="35" dur="1" fill="hold">
                                          <p:stCondLst>
                                            <p:cond delay="0"/>
                                          </p:stCondLst>
                                        </p:cTn>
                                        <p:tgtEl>
                                          <p:spTgt spid="296"/>
                                        </p:tgtEl>
                                        <p:attrNameLst>
                                          <p:attrName>style.visibility</p:attrName>
                                        </p:attrNameLst>
                                      </p:cBhvr>
                                      <p:to>
                                        <p:strVal val="visible"/>
                                      </p:to>
                                    </p:set>
                                    <p:animEffect transition="in" filter="fade">
                                      <p:cBhvr>
                                        <p:cTn id="36" dur="500"/>
                                        <p:tgtEl>
                                          <p:spTgt spid="296"/>
                                        </p:tgtEl>
                                      </p:cBhvr>
                                    </p:animEffect>
                                  </p:childTnLst>
                                </p:cTn>
                              </p:par>
                              <p:par>
                                <p:cTn id="37" presetID="10" presetClass="entr" presetSubtype="0" fill="hold" nodeType="withEffect">
                                  <p:stCondLst>
                                    <p:cond delay="0"/>
                                  </p:stCondLst>
                                  <p:childTnLst>
                                    <p:set>
                                      <p:cBhvr>
                                        <p:cTn id="38" dur="1" fill="hold">
                                          <p:stCondLst>
                                            <p:cond delay="0"/>
                                          </p:stCondLst>
                                        </p:cTn>
                                        <p:tgtEl>
                                          <p:spTgt spid="297"/>
                                        </p:tgtEl>
                                        <p:attrNameLst>
                                          <p:attrName>style.visibility</p:attrName>
                                        </p:attrNameLst>
                                      </p:cBhvr>
                                      <p:to>
                                        <p:strVal val="visible"/>
                                      </p:to>
                                    </p:set>
                                    <p:animEffect transition="in" filter="fade">
                                      <p:cBhvr>
                                        <p:cTn id="39" dur="500"/>
                                        <p:tgtEl>
                                          <p:spTgt spid="297"/>
                                        </p:tgtEl>
                                      </p:cBhvr>
                                    </p:animEffect>
                                  </p:childTnLst>
                                </p:cTn>
                              </p:par>
                            </p:childTnLst>
                          </p:cTn>
                        </p:par>
                        <p:par>
                          <p:cTn id="40" fill="hold">
                            <p:stCondLst>
                              <p:cond delay="2000"/>
                            </p:stCondLst>
                            <p:childTnLst>
                              <p:par>
                                <p:cTn id="41" presetID="10" presetClass="entr" presetSubtype="0" fill="hold" nodeType="afterEffect">
                                  <p:stCondLst>
                                    <p:cond delay="0"/>
                                  </p:stCondLst>
                                  <p:childTnLst>
                                    <p:set>
                                      <p:cBhvr>
                                        <p:cTn id="42" dur="1" fill="hold">
                                          <p:stCondLst>
                                            <p:cond delay="0"/>
                                          </p:stCondLst>
                                        </p:cTn>
                                        <p:tgtEl>
                                          <p:spTgt spid="194"/>
                                        </p:tgtEl>
                                        <p:attrNameLst>
                                          <p:attrName>style.visibility</p:attrName>
                                        </p:attrNameLst>
                                      </p:cBhvr>
                                      <p:to>
                                        <p:strVal val="visible"/>
                                      </p:to>
                                    </p:set>
                                    <p:animEffect transition="in" filter="fade">
                                      <p:cBhvr>
                                        <p:cTn id="43" dur="500"/>
                                        <p:tgtEl>
                                          <p:spTgt spid="194"/>
                                        </p:tgtEl>
                                      </p:cBhvr>
                                    </p:animEffect>
                                  </p:childTnLst>
                                </p:cTn>
                              </p:par>
                              <p:par>
                                <p:cTn id="44" presetID="10" presetClass="entr" presetSubtype="0" fill="hold" nodeType="withEffect">
                                  <p:stCondLst>
                                    <p:cond delay="0"/>
                                  </p:stCondLst>
                                  <p:childTnLst>
                                    <p:set>
                                      <p:cBhvr>
                                        <p:cTn id="45" dur="1" fill="hold">
                                          <p:stCondLst>
                                            <p:cond delay="0"/>
                                          </p:stCondLst>
                                        </p:cTn>
                                        <p:tgtEl>
                                          <p:spTgt spid="195"/>
                                        </p:tgtEl>
                                        <p:attrNameLst>
                                          <p:attrName>style.visibility</p:attrName>
                                        </p:attrNameLst>
                                      </p:cBhvr>
                                      <p:to>
                                        <p:strVal val="visible"/>
                                      </p:to>
                                    </p:set>
                                    <p:animEffect transition="in" filter="fade">
                                      <p:cBhvr>
                                        <p:cTn id="46" dur="500"/>
                                        <p:tgtEl>
                                          <p:spTgt spid="195"/>
                                        </p:tgtEl>
                                      </p:cBhvr>
                                    </p:animEffect>
                                  </p:childTnLst>
                                </p:cTn>
                              </p:par>
                            </p:childTnLst>
                          </p:cTn>
                        </p:par>
                        <p:par>
                          <p:cTn id="47" fill="hold">
                            <p:stCondLst>
                              <p:cond delay="2500"/>
                            </p:stCondLst>
                            <p:childTnLst>
                              <p:par>
                                <p:cTn id="48" presetID="10" presetClass="entr" presetSubtype="0" fill="hold" nodeType="afterEffect">
                                  <p:stCondLst>
                                    <p:cond delay="0"/>
                                  </p:stCondLst>
                                  <p:childTnLst>
                                    <p:set>
                                      <p:cBhvr>
                                        <p:cTn id="49" dur="1" fill="hold">
                                          <p:stCondLst>
                                            <p:cond delay="0"/>
                                          </p:stCondLst>
                                        </p:cTn>
                                        <p:tgtEl>
                                          <p:spTgt spid="301"/>
                                        </p:tgtEl>
                                        <p:attrNameLst>
                                          <p:attrName>style.visibility</p:attrName>
                                        </p:attrNameLst>
                                      </p:cBhvr>
                                      <p:to>
                                        <p:strVal val="visible"/>
                                      </p:to>
                                    </p:set>
                                    <p:animEffect transition="in" filter="fade">
                                      <p:cBhvr>
                                        <p:cTn id="50" dur="500"/>
                                        <p:tgtEl>
                                          <p:spTgt spid="301"/>
                                        </p:tgtEl>
                                      </p:cBhvr>
                                    </p:animEffect>
                                  </p:childTnLst>
                                </p:cTn>
                              </p:par>
                            </p:childTnLst>
                          </p:cTn>
                        </p:par>
                        <p:par>
                          <p:cTn id="51" fill="hold">
                            <p:stCondLst>
                              <p:cond delay="3000"/>
                            </p:stCondLst>
                            <p:childTnLst>
                              <p:par>
                                <p:cTn id="52" presetID="10" presetClass="entr" presetSubtype="0" fill="hold" nodeType="afterEffect">
                                  <p:stCondLst>
                                    <p:cond delay="0"/>
                                  </p:stCondLst>
                                  <p:childTnLst>
                                    <p:set>
                                      <p:cBhvr>
                                        <p:cTn id="53" dur="1" fill="hold">
                                          <p:stCondLst>
                                            <p:cond delay="0"/>
                                          </p:stCondLst>
                                        </p:cTn>
                                        <p:tgtEl>
                                          <p:spTgt spid="23"/>
                                        </p:tgtEl>
                                        <p:attrNameLst>
                                          <p:attrName>style.visibility</p:attrName>
                                        </p:attrNameLst>
                                      </p:cBhvr>
                                      <p:to>
                                        <p:strVal val="visible"/>
                                      </p:to>
                                    </p:set>
                                    <p:animEffect transition="in" filter="fade">
                                      <p:cBhvr>
                                        <p:cTn id="54" dur="500"/>
                                        <p:tgtEl>
                                          <p:spTgt spid="23"/>
                                        </p:tgtEl>
                                      </p:cBhvr>
                                    </p:animEffect>
                                  </p:childTnLst>
                                </p:cTn>
                              </p:par>
                              <p:par>
                                <p:cTn id="55" presetID="10" presetClass="entr" presetSubtype="0" fill="hold" nodeType="withEffect">
                                  <p:stCondLst>
                                    <p:cond delay="0"/>
                                  </p:stCondLst>
                                  <p:childTnLst>
                                    <p:set>
                                      <p:cBhvr>
                                        <p:cTn id="56" dur="1" fill="hold">
                                          <p:stCondLst>
                                            <p:cond delay="0"/>
                                          </p:stCondLst>
                                        </p:cTn>
                                        <p:tgtEl>
                                          <p:spTgt spid="22"/>
                                        </p:tgtEl>
                                        <p:attrNameLst>
                                          <p:attrName>style.visibility</p:attrName>
                                        </p:attrNameLst>
                                      </p:cBhvr>
                                      <p:to>
                                        <p:strVal val="visible"/>
                                      </p:to>
                                    </p:set>
                                    <p:animEffect transition="in" filter="fade">
                                      <p:cBhvr>
                                        <p:cTn id="57" dur="500"/>
                                        <p:tgtEl>
                                          <p:spTgt spid="22"/>
                                        </p:tgtEl>
                                      </p:cBhvr>
                                    </p:animEffect>
                                  </p:childTnLst>
                                </p:cTn>
                              </p:par>
                            </p:childTnLst>
                          </p:cTn>
                        </p:par>
                        <p:par>
                          <p:cTn id="58" fill="hold">
                            <p:stCondLst>
                              <p:cond delay="3500"/>
                            </p:stCondLst>
                            <p:childTnLst>
                              <p:par>
                                <p:cTn id="59" presetID="10" presetClass="entr" presetSubtype="0" fill="hold" nodeType="afterEffect">
                                  <p:stCondLst>
                                    <p:cond delay="0"/>
                                  </p:stCondLst>
                                  <p:childTnLst>
                                    <p:set>
                                      <p:cBhvr>
                                        <p:cTn id="60" dur="1" fill="hold">
                                          <p:stCondLst>
                                            <p:cond delay="0"/>
                                          </p:stCondLst>
                                        </p:cTn>
                                        <p:tgtEl>
                                          <p:spTgt spid="172"/>
                                        </p:tgtEl>
                                        <p:attrNameLst>
                                          <p:attrName>style.visibility</p:attrName>
                                        </p:attrNameLst>
                                      </p:cBhvr>
                                      <p:to>
                                        <p:strVal val="visible"/>
                                      </p:to>
                                    </p:set>
                                    <p:animEffect transition="in" filter="fade">
                                      <p:cBhvr>
                                        <p:cTn id="61" dur="500"/>
                                        <p:tgtEl>
                                          <p:spTgt spid="172"/>
                                        </p:tgtEl>
                                      </p:cBhvr>
                                    </p:animEffect>
                                  </p:childTnLst>
                                </p:cTn>
                              </p:par>
                              <p:par>
                                <p:cTn id="62" presetID="10" presetClass="entr" presetSubtype="0" fill="hold" nodeType="withEffect">
                                  <p:stCondLst>
                                    <p:cond delay="0"/>
                                  </p:stCondLst>
                                  <p:childTnLst>
                                    <p:set>
                                      <p:cBhvr>
                                        <p:cTn id="63" dur="1" fill="hold">
                                          <p:stCondLst>
                                            <p:cond delay="0"/>
                                          </p:stCondLst>
                                        </p:cTn>
                                        <p:tgtEl>
                                          <p:spTgt spid="16"/>
                                        </p:tgtEl>
                                        <p:attrNameLst>
                                          <p:attrName>style.visibility</p:attrName>
                                        </p:attrNameLst>
                                      </p:cBhvr>
                                      <p:to>
                                        <p:strVal val="visible"/>
                                      </p:to>
                                    </p:set>
                                    <p:animEffect transition="in" filter="fade">
                                      <p:cBhvr>
                                        <p:cTn id="64" dur="500"/>
                                        <p:tgtEl>
                                          <p:spTgt spid="16"/>
                                        </p:tgtEl>
                                      </p:cBhvr>
                                    </p:animEffect>
                                  </p:childTnLst>
                                </p:cTn>
                              </p:par>
                            </p:childTnLst>
                          </p:cTn>
                        </p:par>
                        <p:par>
                          <p:cTn id="65" fill="hold">
                            <p:stCondLst>
                              <p:cond delay="4000"/>
                            </p:stCondLst>
                            <p:childTnLst>
                              <p:par>
                                <p:cTn id="66" presetID="10" presetClass="entr" presetSubtype="0" fill="hold" nodeType="afterEffect">
                                  <p:stCondLst>
                                    <p:cond delay="0"/>
                                  </p:stCondLst>
                                  <p:childTnLst>
                                    <p:set>
                                      <p:cBhvr>
                                        <p:cTn id="67" dur="1" fill="hold">
                                          <p:stCondLst>
                                            <p:cond delay="0"/>
                                          </p:stCondLst>
                                        </p:cTn>
                                        <p:tgtEl>
                                          <p:spTgt spid="157"/>
                                        </p:tgtEl>
                                        <p:attrNameLst>
                                          <p:attrName>style.visibility</p:attrName>
                                        </p:attrNameLst>
                                      </p:cBhvr>
                                      <p:to>
                                        <p:strVal val="visible"/>
                                      </p:to>
                                    </p:set>
                                    <p:animEffect transition="in" filter="fade">
                                      <p:cBhvr>
                                        <p:cTn id="68" dur="500"/>
                                        <p:tgtEl>
                                          <p:spTgt spid="157"/>
                                        </p:tgtEl>
                                      </p:cBhvr>
                                    </p:animEffect>
                                  </p:childTnLst>
                                </p:cTn>
                              </p:par>
                              <p:par>
                                <p:cTn id="69" presetID="10" presetClass="entr" presetSubtype="0" fill="hold" nodeType="withEffect">
                                  <p:stCondLst>
                                    <p:cond delay="0"/>
                                  </p:stCondLst>
                                  <p:childTnLst>
                                    <p:set>
                                      <p:cBhvr>
                                        <p:cTn id="70" dur="1" fill="hold">
                                          <p:stCondLst>
                                            <p:cond delay="0"/>
                                          </p:stCondLst>
                                        </p:cTn>
                                        <p:tgtEl>
                                          <p:spTgt spid="159"/>
                                        </p:tgtEl>
                                        <p:attrNameLst>
                                          <p:attrName>style.visibility</p:attrName>
                                        </p:attrNameLst>
                                      </p:cBhvr>
                                      <p:to>
                                        <p:strVal val="visible"/>
                                      </p:to>
                                    </p:set>
                                    <p:animEffect transition="in" filter="fade">
                                      <p:cBhvr>
                                        <p:cTn id="71" dur="500"/>
                                        <p:tgtEl>
                                          <p:spTgt spid="159"/>
                                        </p:tgtEl>
                                      </p:cBhvr>
                                    </p:animEffect>
                                  </p:childTnLst>
                                </p:cTn>
                              </p:par>
                            </p:childTnLst>
                          </p:cTn>
                        </p:par>
                        <p:par>
                          <p:cTn id="72" fill="hold">
                            <p:stCondLst>
                              <p:cond delay="4500"/>
                            </p:stCondLst>
                            <p:childTnLst>
                              <p:par>
                                <p:cTn id="73" presetID="10" presetClass="entr" presetSubtype="0" fill="hold" nodeType="afterEffect">
                                  <p:stCondLst>
                                    <p:cond delay="0"/>
                                  </p:stCondLst>
                                  <p:childTnLst>
                                    <p:set>
                                      <p:cBhvr>
                                        <p:cTn id="74" dur="1" fill="hold">
                                          <p:stCondLst>
                                            <p:cond delay="0"/>
                                          </p:stCondLst>
                                        </p:cTn>
                                        <p:tgtEl>
                                          <p:spTgt spid="306"/>
                                        </p:tgtEl>
                                        <p:attrNameLst>
                                          <p:attrName>style.visibility</p:attrName>
                                        </p:attrNameLst>
                                      </p:cBhvr>
                                      <p:to>
                                        <p:strVal val="visible"/>
                                      </p:to>
                                    </p:set>
                                    <p:animEffect transition="in" filter="fade">
                                      <p:cBhvr>
                                        <p:cTn id="75" dur="500"/>
                                        <p:tgtEl>
                                          <p:spTgt spid="306"/>
                                        </p:tgtEl>
                                      </p:cBhvr>
                                    </p:animEffect>
                                  </p:childTnLst>
                                </p:cTn>
                              </p:par>
                              <p:par>
                                <p:cTn id="76" presetID="10" presetClass="entr" presetSubtype="0" fill="hold" nodeType="withEffect">
                                  <p:stCondLst>
                                    <p:cond delay="0"/>
                                  </p:stCondLst>
                                  <p:childTnLst>
                                    <p:set>
                                      <p:cBhvr>
                                        <p:cTn id="77" dur="1" fill="hold">
                                          <p:stCondLst>
                                            <p:cond delay="0"/>
                                          </p:stCondLst>
                                        </p:cTn>
                                        <p:tgtEl>
                                          <p:spTgt spid="305"/>
                                        </p:tgtEl>
                                        <p:attrNameLst>
                                          <p:attrName>style.visibility</p:attrName>
                                        </p:attrNameLst>
                                      </p:cBhvr>
                                      <p:to>
                                        <p:strVal val="visible"/>
                                      </p:to>
                                    </p:set>
                                    <p:animEffect transition="in" filter="fade">
                                      <p:cBhvr>
                                        <p:cTn id="78" dur="500"/>
                                        <p:tgtEl>
                                          <p:spTgt spid="305"/>
                                        </p:tgtEl>
                                      </p:cBhvr>
                                    </p:animEffect>
                                  </p:childTnLst>
                                </p:cTn>
                              </p:par>
                            </p:childTnLst>
                          </p:cTn>
                        </p:par>
                        <p:par>
                          <p:cTn id="79" fill="hold">
                            <p:stCondLst>
                              <p:cond delay="5000"/>
                            </p:stCondLst>
                            <p:childTnLst>
                              <p:par>
                                <p:cTn id="80" presetID="10" presetClass="entr" presetSubtype="0" fill="hold" nodeType="afterEffect">
                                  <p:stCondLst>
                                    <p:cond delay="0"/>
                                  </p:stCondLst>
                                  <p:childTnLst>
                                    <p:set>
                                      <p:cBhvr>
                                        <p:cTn id="81" dur="1" fill="hold">
                                          <p:stCondLst>
                                            <p:cond delay="0"/>
                                          </p:stCondLst>
                                        </p:cTn>
                                        <p:tgtEl>
                                          <p:spTgt spid="300"/>
                                        </p:tgtEl>
                                        <p:attrNameLst>
                                          <p:attrName>style.visibility</p:attrName>
                                        </p:attrNameLst>
                                      </p:cBhvr>
                                      <p:to>
                                        <p:strVal val="visible"/>
                                      </p:to>
                                    </p:set>
                                    <p:animEffect transition="in" filter="fade">
                                      <p:cBhvr>
                                        <p:cTn id="82" dur="500"/>
                                        <p:tgtEl>
                                          <p:spTgt spid="300"/>
                                        </p:tgtEl>
                                      </p:cBhvr>
                                    </p:animEffect>
                                  </p:childTnLst>
                                </p:cTn>
                              </p:par>
                              <p:par>
                                <p:cTn id="83" presetID="10" presetClass="entr" presetSubtype="0" fill="hold" nodeType="withEffect">
                                  <p:stCondLst>
                                    <p:cond delay="0"/>
                                  </p:stCondLst>
                                  <p:childTnLst>
                                    <p:set>
                                      <p:cBhvr>
                                        <p:cTn id="84" dur="1" fill="hold">
                                          <p:stCondLst>
                                            <p:cond delay="0"/>
                                          </p:stCondLst>
                                        </p:cTn>
                                        <p:tgtEl>
                                          <p:spTgt spid="299"/>
                                        </p:tgtEl>
                                        <p:attrNameLst>
                                          <p:attrName>style.visibility</p:attrName>
                                        </p:attrNameLst>
                                      </p:cBhvr>
                                      <p:to>
                                        <p:strVal val="visible"/>
                                      </p:to>
                                    </p:set>
                                    <p:animEffect transition="in" filter="fade">
                                      <p:cBhvr>
                                        <p:cTn id="85" dur="500"/>
                                        <p:tgtEl>
                                          <p:spTgt spid="299"/>
                                        </p:tgtEl>
                                      </p:cBhvr>
                                    </p:animEffect>
                                  </p:childTnLst>
                                </p:cTn>
                              </p:par>
                            </p:childTnLst>
                          </p:cTn>
                        </p:par>
                        <p:par>
                          <p:cTn id="86" fill="hold">
                            <p:stCondLst>
                              <p:cond delay="5500"/>
                            </p:stCondLst>
                            <p:childTnLst>
                              <p:par>
                                <p:cTn id="87" presetID="53" presetClass="entr" presetSubtype="16" fill="hold" grpId="0" nodeType="afterEffect">
                                  <p:stCondLst>
                                    <p:cond delay="0"/>
                                  </p:stCondLst>
                                  <p:childTnLst>
                                    <p:set>
                                      <p:cBhvr>
                                        <p:cTn id="88" dur="1" fill="hold">
                                          <p:stCondLst>
                                            <p:cond delay="0"/>
                                          </p:stCondLst>
                                        </p:cTn>
                                        <p:tgtEl>
                                          <p:spTgt spid="208"/>
                                        </p:tgtEl>
                                        <p:attrNameLst>
                                          <p:attrName>style.visibility</p:attrName>
                                        </p:attrNameLst>
                                      </p:cBhvr>
                                      <p:to>
                                        <p:strVal val="visible"/>
                                      </p:to>
                                    </p:set>
                                    <p:anim calcmode="lin" valueType="num">
                                      <p:cBhvr>
                                        <p:cTn id="89" dur="250" fill="hold"/>
                                        <p:tgtEl>
                                          <p:spTgt spid="208"/>
                                        </p:tgtEl>
                                        <p:attrNameLst>
                                          <p:attrName>ppt_w</p:attrName>
                                        </p:attrNameLst>
                                      </p:cBhvr>
                                      <p:tavLst>
                                        <p:tav tm="0">
                                          <p:val>
                                            <p:fltVal val="0"/>
                                          </p:val>
                                        </p:tav>
                                        <p:tav tm="100000">
                                          <p:val>
                                            <p:strVal val="#ppt_w"/>
                                          </p:val>
                                        </p:tav>
                                      </p:tavLst>
                                    </p:anim>
                                    <p:anim calcmode="lin" valueType="num">
                                      <p:cBhvr>
                                        <p:cTn id="90" dur="250" fill="hold"/>
                                        <p:tgtEl>
                                          <p:spTgt spid="208"/>
                                        </p:tgtEl>
                                        <p:attrNameLst>
                                          <p:attrName>ppt_h</p:attrName>
                                        </p:attrNameLst>
                                      </p:cBhvr>
                                      <p:tavLst>
                                        <p:tav tm="0">
                                          <p:val>
                                            <p:fltVal val="0"/>
                                          </p:val>
                                        </p:tav>
                                        <p:tav tm="100000">
                                          <p:val>
                                            <p:strVal val="#ppt_h"/>
                                          </p:val>
                                        </p:tav>
                                      </p:tavLst>
                                    </p:anim>
                                    <p:animEffect transition="in" filter="fade">
                                      <p:cBhvr>
                                        <p:cTn id="91" dur="250"/>
                                        <p:tgtEl>
                                          <p:spTgt spid="208"/>
                                        </p:tgtEl>
                                      </p:cBhvr>
                                    </p:animEffect>
                                  </p:childTnLst>
                                </p:cTn>
                              </p:par>
                            </p:childTnLst>
                          </p:cTn>
                        </p:par>
                        <p:par>
                          <p:cTn id="92" fill="hold">
                            <p:stCondLst>
                              <p:cond delay="5750"/>
                            </p:stCondLst>
                            <p:childTnLst>
                              <p:par>
                                <p:cTn id="93" presetID="53" presetClass="entr" presetSubtype="16" fill="hold" grpId="0" nodeType="afterEffect">
                                  <p:stCondLst>
                                    <p:cond delay="0"/>
                                  </p:stCondLst>
                                  <p:childTnLst>
                                    <p:set>
                                      <p:cBhvr>
                                        <p:cTn id="94" dur="1" fill="hold">
                                          <p:stCondLst>
                                            <p:cond delay="0"/>
                                          </p:stCondLst>
                                        </p:cTn>
                                        <p:tgtEl>
                                          <p:spTgt spid="210"/>
                                        </p:tgtEl>
                                        <p:attrNameLst>
                                          <p:attrName>style.visibility</p:attrName>
                                        </p:attrNameLst>
                                      </p:cBhvr>
                                      <p:to>
                                        <p:strVal val="visible"/>
                                      </p:to>
                                    </p:set>
                                    <p:anim calcmode="lin" valueType="num">
                                      <p:cBhvr>
                                        <p:cTn id="95" dur="250" fill="hold"/>
                                        <p:tgtEl>
                                          <p:spTgt spid="210"/>
                                        </p:tgtEl>
                                        <p:attrNameLst>
                                          <p:attrName>ppt_w</p:attrName>
                                        </p:attrNameLst>
                                      </p:cBhvr>
                                      <p:tavLst>
                                        <p:tav tm="0">
                                          <p:val>
                                            <p:fltVal val="0"/>
                                          </p:val>
                                        </p:tav>
                                        <p:tav tm="100000">
                                          <p:val>
                                            <p:strVal val="#ppt_w"/>
                                          </p:val>
                                        </p:tav>
                                      </p:tavLst>
                                    </p:anim>
                                    <p:anim calcmode="lin" valueType="num">
                                      <p:cBhvr>
                                        <p:cTn id="96" dur="250" fill="hold"/>
                                        <p:tgtEl>
                                          <p:spTgt spid="210"/>
                                        </p:tgtEl>
                                        <p:attrNameLst>
                                          <p:attrName>ppt_h</p:attrName>
                                        </p:attrNameLst>
                                      </p:cBhvr>
                                      <p:tavLst>
                                        <p:tav tm="0">
                                          <p:val>
                                            <p:fltVal val="0"/>
                                          </p:val>
                                        </p:tav>
                                        <p:tav tm="100000">
                                          <p:val>
                                            <p:strVal val="#ppt_h"/>
                                          </p:val>
                                        </p:tav>
                                      </p:tavLst>
                                    </p:anim>
                                    <p:animEffect transition="in" filter="fade">
                                      <p:cBhvr>
                                        <p:cTn id="97" dur="250"/>
                                        <p:tgtEl>
                                          <p:spTgt spid="210"/>
                                        </p:tgtEl>
                                      </p:cBhvr>
                                    </p:animEffect>
                                  </p:childTnLst>
                                </p:cTn>
                              </p:par>
                            </p:childTnLst>
                          </p:cTn>
                        </p:par>
                        <p:par>
                          <p:cTn id="98" fill="hold">
                            <p:stCondLst>
                              <p:cond delay="6000"/>
                            </p:stCondLst>
                            <p:childTnLst>
                              <p:par>
                                <p:cTn id="99" presetID="53" presetClass="entr" presetSubtype="16" fill="hold" grpId="0" nodeType="afterEffect">
                                  <p:stCondLst>
                                    <p:cond delay="0"/>
                                  </p:stCondLst>
                                  <p:childTnLst>
                                    <p:set>
                                      <p:cBhvr>
                                        <p:cTn id="100" dur="1" fill="hold">
                                          <p:stCondLst>
                                            <p:cond delay="0"/>
                                          </p:stCondLst>
                                        </p:cTn>
                                        <p:tgtEl>
                                          <p:spTgt spid="215"/>
                                        </p:tgtEl>
                                        <p:attrNameLst>
                                          <p:attrName>style.visibility</p:attrName>
                                        </p:attrNameLst>
                                      </p:cBhvr>
                                      <p:to>
                                        <p:strVal val="visible"/>
                                      </p:to>
                                    </p:set>
                                    <p:anim calcmode="lin" valueType="num">
                                      <p:cBhvr>
                                        <p:cTn id="101" dur="250" fill="hold"/>
                                        <p:tgtEl>
                                          <p:spTgt spid="215"/>
                                        </p:tgtEl>
                                        <p:attrNameLst>
                                          <p:attrName>ppt_w</p:attrName>
                                        </p:attrNameLst>
                                      </p:cBhvr>
                                      <p:tavLst>
                                        <p:tav tm="0">
                                          <p:val>
                                            <p:fltVal val="0"/>
                                          </p:val>
                                        </p:tav>
                                        <p:tav tm="100000">
                                          <p:val>
                                            <p:strVal val="#ppt_w"/>
                                          </p:val>
                                        </p:tav>
                                      </p:tavLst>
                                    </p:anim>
                                    <p:anim calcmode="lin" valueType="num">
                                      <p:cBhvr>
                                        <p:cTn id="102" dur="250" fill="hold"/>
                                        <p:tgtEl>
                                          <p:spTgt spid="215"/>
                                        </p:tgtEl>
                                        <p:attrNameLst>
                                          <p:attrName>ppt_h</p:attrName>
                                        </p:attrNameLst>
                                      </p:cBhvr>
                                      <p:tavLst>
                                        <p:tav tm="0">
                                          <p:val>
                                            <p:fltVal val="0"/>
                                          </p:val>
                                        </p:tav>
                                        <p:tav tm="100000">
                                          <p:val>
                                            <p:strVal val="#ppt_h"/>
                                          </p:val>
                                        </p:tav>
                                      </p:tavLst>
                                    </p:anim>
                                    <p:animEffect transition="in" filter="fade">
                                      <p:cBhvr>
                                        <p:cTn id="103" dur="250"/>
                                        <p:tgtEl>
                                          <p:spTgt spid="215"/>
                                        </p:tgtEl>
                                      </p:cBhvr>
                                    </p:animEffect>
                                  </p:childTnLst>
                                </p:cTn>
                              </p:par>
                            </p:childTnLst>
                          </p:cTn>
                        </p:par>
                        <p:par>
                          <p:cTn id="104" fill="hold">
                            <p:stCondLst>
                              <p:cond delay="6250"/>
                            </p:stCondLst>
                            <p:childTnLst>
                              <p:par>
                                <p:cTn id="105" presetID="53" presetClass="entr" presetSubtype="16" fill="hold" grpId="0" nodeType="afterEffect">
                                  <p:stCondLst>
                                    <p:cond delay="0"/>
                                  </p:stCondLst>
                                  <p:childTnLst>
                                    <p:set>
                                      <p:cBhvr>
                                        <p:cTn id="106" dur="1" fill="hold">
                                          <p:stCondLst>
                                            <p:cond delay="0"/>
                                          </p:stCondLst>
                                        </p:cTn>
                                        <p:tgtEl>
                                          <p:spTgt spid="216"/>
                                        </p:tgtEl>
                                        <p:attrNameLst>
                                          <p:attrName>style.visibility</p:attrName>
                                        </p:attrNameLst>
                                      </p:cBhvr>
                                      <p:to>
                                        <p:strVal val="visible"/>
                                      </p:to>
                                    </p:set>
                                    <p:anim calcmode="lin" valueType="num">
                                      <p:cBhvr>
                                        <p:cTn id="107" dur="250" fill="hold"/>
                                        <p:tgtEl>
                                          <p:spTgt spid="216"/>
                                        </p:tgtEl>
                                        <p:attrNameLst>
                                          <p:attrName>ppt_w</p:attrName>
                                        </p:attrNameLst>
                                      </p:cBhvr>
                                      <p:tavLst>
                                        <p:tav tm="0">
                                          <p:val>
                                            <p:fltVal val="0"/>
                                          </p:val>
                                        </p:tav>
                                        <p:tav tm="100000">
                                          <p:val>
                                            <p:strVal val="#ppt_w"/>
                                          </p:val>
                                        </p:tav>
                                      </p:tavLst>
                                    </p:anim>
                                    <p:anim calcmode="lin" valueType="num">
                                      <p:cBhvr>
                                        <p:cTn id="108" dur="250" fill="hold"/>
                                        <p:tgtEl>
                                          <p:spTgt spid="216"/>
                                        </p:tgtEl>
                                        <p:attrNameLst>
                                          <p:attrName>ppt_h</p:attrName>
                                        </p:attrNameLst>
                                      </p:cBhvr>
                                      <p:tavLst>
                                        <p:tav tm="0">
                                          <p:val>
                                            <p:fltVal val="0"/>
                                          </p:val>
                                        </p:tav>
                                        <p:tav tm="100000">
                                          <p:val>
                                            <p:strVal val="#ppt_h"/>
                                          </p:val>
                                        </p:tav>
                                      </p:tavLst>
                                    </p:anim>
                                    <p:animEffect transition="in" filter="fade">
                                      <p:cBhvr>
                                        <p:cTn id="109" dur="250"/>
                                        <p:tgtEl>
                                          <p:spTgt spid="216"/>
                                        </p:tgtEl>
                                      </p:cBhvr>
                                    </p:animEffect>
                                  </p:childTnLst>
                                </p:cTn>
                              </p:par>
                            </p:childTnLst>
                          </p:cTn>
                        </p:par>
                        <p:par>
                          <p:cTn id="110" fill="hold">
                            <p:stCondLst>
                              <p:cond delay="6500"/>
                            </p:stCondLst>
                            <p:childTnLst>
                              <p:par>
                                <p:cTn id="111" presetID="16" presetClass="entr" presetSubtype="37" fill="hold" nodeType="afterEffect">
                                  <p:stCondLst>
                                    <p:cond delay="0"/>
                                  </p:stCondLst>
                                  <p:childTnLst>
                                    <p:set>
                                      <p:cBhvr>
                                        <p:cTn id="112" dur="1" fill="hold">
                                          <p:stCondLst>
                                            <p:cond delay="0"/>
                                          </p:stCondLst>
                                        </p:cTn>
                                        <p:tgtEl>
                                          <p:spTgt spid="277"/>
                                        </p:tgtEl>
                                        <p:attrNameLst>
                                          <p:attrName>style.visibility</p:attrName>
                                        </p:attrNameLst>
                                      </p:cBhvr>
                                      <p:to>
                                        <p:strVal val="visible"/>
                                      </p:to>
                                    </p:set>
                                    <p:animEffect transition="in" filter="barn(outVertical)">
                                      <p:cBhvr>
                                        <p:cTn id="113" dur="500"/>
                                        <p:tgtEl>
                                          <p:spTgt spid="277"/>
                                        </p:tgtEl>
                                      </p:cBhvr>
                                    </p:animEffect>
                                  </p:childTnLst>
                                </p:cTn>
                              </p:par>
                              <p:par>
                                <p:cTn id="114" presetID="10" presetClass="entr" presetSubtype="0" fill="hold" grpId="0" nodeType="withEffect">
                                  <p:stCondLst>
                                    <p:cond delay="0"/>
                                  </p:stCondLst>
                                  <p:childTnLst>
                                    <p:set>
                                      <p:cBhvr>
                                        <p:cTn id="115" dur="1" fill="hold">
                                          <p:stCondLst>
                                            <p:cond delay="0"/>
                                          </p:stCondLst>
                                        </p:cTn>
                                        <p:tgtEl>
                                          <p:spTgt spid="293"/>
                                        </p:tgtEl>
                                        <p:attrNameLst>
                                          <p:attrName>style.visibility</p:attrName>
                                        </p:attrNameLst>
                                      </p:cBhvr>
                                      <p:to>
                                        <p:strVal val="visible"/>
                                      </p:to>
                                    </p:set>
                                    <p:animEffect transition="in" filter="fade">
                                      <p:cBhvr>
                                        <p:cTn id="116" dur="500"/>
                                        <p:tgtEl>
                                          <p:spTgt spid="293"/>
                                        </p:tgtEl>
                                      </p:cBhvr>
                                    </p:animEffect>
                                  </p:childTnLst>
                                </p:cTn>
                              </p:par>
                            </p:childTnLst>
                          </p:cTn>
                        </p:par>
                      </p:childTnLst>
                    </p:cTn>
                  </p:par>
                  <p:par>
                    <p:cTn id="117" fill="hold">
                      <p:stCondLst>
                        <p:cond delay="indefinite"/>
                      </p:stCondLst>
                      <p:childTnLst>
                        <p:par>
                          <p:cTn id="118" fill="hold">
                            <p:stCondLst>
                              <p:cond delay="0"/>
                            </p:stCondLst>
                            <p:childTnLst>
                              <p:par>
                                <p:cTn id="119" presetID="10" presetClass="entr" presetSubtype="0" fill="hold" grpId="0" nodeType="clickEffect">
                                  <p:stCondLst>
                                    <p:cond delay="0"/>
                                  </p:stCondLst>
                                  <p:childTnLst>
                                    <p:set>
                                      <p:cBhvr>
                                        <p:cTn id="120" dur="1" fill="hold">
                                          <p:stCondLst>
                                            <p:cond delay="0"/>
                                          </p:stCondLst>
                                        </p:cTn>
                                        <p:tgtEl>
                                          <p:spTgt spid="292"/>
                                        </p:tgtEl>
                                        <p:attrNameLst>
                                          <p:attrName>style.visibility</p:attrName>
                                        </p:attrNameLst>
                                      </p:cBhvr>
                                      <p:to>
                                        <p:strVal val="visible"/>
                                      </p:to>
                                    </p:set>
                                    <p:animEffect transition="in" filter="fade">
                                      <p:cBhvr>
                                        <p:cTn id="121" dur="500"/>
                                        <p:tgtEl>
                                          <p:spTgt spid="292"/>
                                        </p:tgtEl>
                                      </p:cBhvr>
                                    </p:animEffect>
                                  </p:childTnLst>
                                </p:cTn>
                              </p:par>
                              <p:par>
                                <p:cTn id="122" presetID="10" presetClass="entr" presetSubtype="0" fill="hold" nodeType="withEffect">
                                  <p:stCondLst>
                                    <p:cond delay="0"/>
                                  </p:stCondLst>
                                  <p:childTnLst>
                                    <p:set>
                                      <p:cBhvr>
                                        <p:cTn id="123" dur="1" fill="hold">
                                          <p:stCondLst>
                                            <p:cond delay="0"/>
                                          </p:stCondLst>
                                        </p:cTn>
                                        <p:tgtEl>
                                          <p:spTgt spid="307"/>
                                        </p:tgtEl>
                                        <p:attrNameLst>
                                          <p:attrName>style.visibility</p:attrName>
                                        </p:attrNameLst>
                                      </p:cBhvr>
                                      <p:to>
                                        <p:strVal val="visible"/>
                                      </p:to>
                                    </p:set>
                                    <p:animEffect transition="in" filter="fade">
                                      <p:cBhvr>
                                        <p:cTn id="124" dur="500"/>
                                        <p:tgtEl>
                                          <p:spTgt spid="307"/>
                                        </p:tgtEl>
                                      </p:cBhvr>
                                    </p:animEffect>
                                  </p:childTnLst>
                                </p:cTn>
                              </p:par>
                              <p:par>
                                <p:cTn id="125" presetID="10" presetClass="entr" presetSubtype="0" fill="hold" nodeType="withEffect">
                                  <p:stCondLst>
                                    <p:cond delay="0"/>
                                  </p:stCondLst>
                                  <p:childTnLst>
                                    <p:set>
                                      <p:cBhvr>
                                        <p:cTn id="126" dur="1" fill="hold">
                                          <p:stCondLst>
                                            <p:cond delay="0"/>
                                          </p:stCondLst>
                                        </p:cTn>
                                        <p:tgtEl>
                                          <p:spTgt spid="251"/>
                                        </p:tgtEl>
                                        <p:attrNameLst>
                                          <p:attrName>style.visibility</p:attrName>
                                        </p:attrNameLst>
                                      </p:cBhvr>
                                      <p:to>
                                        <p:strVal val="visible"/>
                                      </p:to>
                                    </p:set>
                                    <p:animEffect transition="in" filter="fade">
                                      <p:cBhvr>
                                        <p:cTn id="127" dur="500"/>
                                        <p:tgtEl>
                                          <p:spTgt spid="251"/>
                                        </p:tgtEl>
                                      </p:cBhvr>
                                    </p:animEffect>
                                  </p:childTnLst>
                                </p:cTn>
                              </p:par>
                              <p:par>
                                <p:cTn id="128" presetID="10" presetClass="entr" presetSubtype="0" fill="hold" grpId="0" nodeType="withEffect">
                                  <p:stCondLst>
                                    <p:cond delay="0"/>
                                  </p:stCondLst>
                                  <p:childTnLst>
                                    <p:set>
                                      <p:cBhvr>
                                        <p:cTn id="129" dur="1" fill="hold">
                                          <p:stCondLst>
                                            <p:cond delay="0"/>
                                          </p:stCondLst>
                                        </p:cTn>
                                        <p:tgtEl>
                                          <p:spTgt spid="252"/>
                                        </p:tgtEl>
                                        <p:attrNameLst>
                                          <p:attrName>style.visibility</p:attrName>
                                        </p:attrNameLst>
                                      </p:cBhvr>
                                      <p:to>
                                        <p:strVal val="visible"/>
                                      </p:to>
                                    </p:set>
                                    <p:animEffect transition="in" filter="fade">
                                      <p:cBhvr>
                                        <p:cTn id="130" dur="500"/>
                                        <p:tgtEl>
                                          <p:spTgt spid="252"/>
                                        </p:tgtEl>
                                      </p:cBhvr>
                                    </p:animEffect>
                                  </p:childTnLst>
                                </p:cTn>
                              </p:par>
                            </p:childTnLst>
                          </p:cTn>
                        </p:par>
                      </p:childTnLst>
                    </p:cTn>
                  </p:par>
                  <p:par>
                    <p:cTn id="131" fill="hold">
                      <p:stCondLst>
                        <p:cond delay="indefinite"/>
                      </p:stCondLst>
                      <p:childTnLst>
                        <p:par>
                          <p:cTn id="132" fill="hold">
                            <p:stCondLst>
                              <p:cond delay="0"/>
                            </p:stCondLst>
                            <p:childTnLst>
                              <p:par>
                                <p:cTn id="133" presetID="10" presetClass="entr" presetSubtype="0" fill="hold" grpId="0" nodeType="clickEffect">
                                  <p:stCondLst>
                                    <p:cond delay="0"/>
                                  </p:stCondLst>
                                  <p:childTnLst>
                                    <p:set>
                                      <p:cBhvr>
                                        <p:cTn id="134" dur="1" fill="hold">
                                          <p:stCondLst>
                                            <p:cond delay="0"/>
                                          </p:stCondLst>
                                        </p:cTn>
                                        <p:tgtEl>
                                          <p:spTgt spid="8"/>
                                        </p:tgtEl>
                                        <p:attrNameLst>
                                          <p:attrName>style.visibility</p:attrName>
                                        </p:attrNameLst>
                                      </p:cBhvr>
                                      <p:to>
                                        <p:strVal val="visible"/>
                                      </p:to>
                                    </p:set>
                                    <p:animEffect transition="in" filter="fade">
                                      <p:cBhvr>
                                        <p:cTn id="135" dur="500"/>
                                        <p:tgtEl>
                                          <p:spTgt spid="8"/>
                                        </p:tgtEl>
                                      </p:cBhvr>
                                    </p:animEffect>
                                  </p:childTnLst>
                                </p:cTn>
                              </p:par>
                            </p:childTnLst>
                          </p:cTn>
                        </p:par>
                        <p:par>
                          <p:cTn id="136" fill="hold">
                            <p:stCondLst>
                              <p:cond delay="500"/>
                            </p:stCondLst>
                            <p:childTnLst>
                              <p:par>
                                <p:cTn id="137" presetID="10" presetClass="entr" presetSubtype="0" fill="hold" nodeType="afterEffect">
                                  <p:stCondLst>
                                    <p:cond delay="0"/>
                                  </p:stCondLst>
                                  <p:childTnLst>
                                    <p:set>
                                      <p:cBhvr>
                                        <p:cTn id="138" dur="1" fill="hold">
                                          <p:stCondLst>
                                            <p:cond delay="0"/>
                                          </p:stCondLst>
                                        </p:cTn>
                                        <p:tgtEl>
                                          <p:spTgt spid="151"/>
                                        </p:tgtEl>
                                        <p:attrNameLst>
                                          <p:attrName>style.visibility</p:attrName>
                                        </p:attrNameLst>
                                      </p:cBhvr>
                                      <p:to>
                                        <p:strVal val="visible"/>
                                      </p:to>
                                    </p:set>
                                    <p:animEffect transition="in" filter="fade">
                                      <p:cBhvr>
                                        <p:cTn id="139" dur="500"/>
                                        <p:tgtEl>
                                          <p:spTgt spid="151"/>
                                        </p:tgtEl>
                                      </p:cBhvr>
                                    </p:animEffect>
                                  </p:childTnLst>
                                </p:cTn>
                              </p:par>
                              <p:par>
                                <p:cTn id="140" presetID="10" presetClass="entr" presetSubtype="0" fill="hold" nodeType="withEffect">
                                  <p:stCondLst>
                                    <p:cond delay="0"/>
                                  </p:stCondLst>
                                  <p:childTnLst>
                                    <p:set>
                                      <p:cBhvr>
                                        <p:cTn id="141" dur="1" fill="hold">
                                          <p:stCondLst>
                                            <p:cond delay="0"/>
                                          </p:stCondLst>
                                        </p:cTn>
                                        <p:tgtEl>
                                          <p:spTgt spid="152"/>
                                        </p:tgtEl>
                                        <p:attrNameLst>
                                          <p:attrName>style.visibility</p:attrName>
                                        </p:attrNameLst>
                                      </p:cBhvr>
                                      <p:to>
                                        <p:strVal val="visible"/>
                                      </p:to>
                                    </p:set>
                                    <p:animEffect transition="in" filter="fade">
                                      <p:cBhvr>
                                        <p:cTn id="142" dur="500"/>
                                        <p:tgtEl>
                                          <p:spTgt spid="152"/>
                                        </p:tgtEl>
                                      </p:cBhvr>
                                    </p:animEffect>
                                  </p:childTnLst>
                                </p:cTn>
                              </p:par>
                            </p:childTnLst>
                          </p:cTn>
                        </p:par>
                        <p:par>
                          <p:cTn id="143" fill="hold">
                            <p:stCondLst>
                              <p:cond delay="1000"/>
                            </p:stCondLst>
                            <p:childTnLst>
                              <p:par>
                                <p:cTn id="144" presetID="22" presetClass="entr" presetSubtype="1" fill="hold" nodeType="afterEffect">
                                  <p:stCondLst>
                                    <p:cond delay="0"/>
                                  </p:stCondLst>
                                  <p:childTnLst>
                                    <p:set>
                                      <p:cBhvr>
                                        <p:cTn id="145" dur="1" fill="hold">
                                          <p:stCondLst>
                                            <p:cond delay="0"/>
                                          </p:stCondLst>
                                        </p:cTn>
                                        <p:tgtEl>
                                          <p:spTgt spid="178"/>
                                        </p:tgtEl>
                                        <p:attrNameLst>
                                          <p:attrName>style.visibility</p:attrName>
                                        </p:attrNameLst>
                                      </p:cBhvr>
                                      <p:to>
                                        <p:strVal val="visible"/>
                                      </p:to>
                                    </p:set>
                                    <p:animEffect transition="in" filter="wipe(up)">
                                      <p:cBhvr>
                                        <p:cTn id="146" dur="500"/>
                                        <p:tgtEl>
                                          <p:spTgt spid="178"/>
                                        </p:tgtEl>
                                      </p:cBhvr>
                                    </p:animEffect>
                                  </p:childTnLst>
                                </p:cTn>
                              </p:par>
                              <p:par>
                                <p:cTn id="147" presetID="10" presetClass="entr" presetSubtype="0" fill="hold" nodeType="withEffect">
                                  <p:stCondLst>
                                    <p:cond delay="0"/>
                                  </p:stCondLst>
                                  <p:childTnLst>
                                    <p:set>
                                      <p:cBhvr>
                                        <p:cTn id="148" dur="1" fill="hold">
                                          <p:stCondLst>
                                            <p:cond delay="0"/>
                                          </p:stCondLst>
                                        </p:cTn>
                                        <p:tgtEl>
                                          <p:spTgt spid="4"/>
                                        </p:tgtEl>
                                        <p:attrNameLst>
                                          <p:attrName>style.visibility</p:attrName>
                                        </p:attrNameLst>
                                      </p:cBhvr>
                                      <p:to>
                                        <p:strVal val="visible"/>
                                      </p:to>
                                    </p:set>
                                    <p:animEffect transition="in" filter="fade">
                                      <p:cBhvr>
                                        <p:cTn id="149" dur="500"/>
                                        <p:tgtEl>
                                          <p:spTgt spid="4"/>
                                        </p:tgtEl>
                                      </p:cBhvr>
                                    </p:animEffect>
                                  </p:childTnLst>
                                </p:cTn>
                              </p:par>
                              <p:par>
                                <p:cTn id="150" presetID="22" presetClass="entr" presetSubtype="1" fill="hold" nodeType="withEffect">
                                  <p:stCondLst>
                                    <p:cond delay="0"/>
                                  </p:stCondLst>
                                  <p:childTnLst>
                                    <p:set>
                                      <p:cBhvr>
                                        <p:cTn id="151" dur="1" fill="hold">
                                          <p:stCondLst>
                                            <p:cond delay="0"/>
                                          </p:stCondLst>
                                        </p:cTn>
                                        <p:tgtEl>
                                          <p:spTgt spid="181"/>
                                        </p:tgtEl>
                                        <p:attrNameLst>
                                          <p:attrName>style.visibility</p:attrName>
                                        </p:attrNameLst>
                                      </p:cBhvr>
                                      <p:to>
                                        <p:strVal val="visible"/>
                                      </p:to>
                                    </p:set>
                                    <p:animEffect transition="in" filter="wipe(up)">
                                      <p:cBhvr>
                                        <p:cTn id="152" dur="500"/>
                                        <p:tgtEl>
                                          <p:spTgt spid="181"/>
                                        </p:tgtEl>
                                      </p:cBhvr>
                                    </p:animEffect>
                                  </p:childTnLst>
                                </p:cTn>
                              </p:par>
                            </p:childTnLst>
                          </p:cTn>
                        </p:par>
                        <p:par>
                          <p:cTn id="153" fill="hold">
                            <p:stCondLst>
                              <p:cond delay="1500"/>
                            </p:stCondLst>
                            <p:childTnLst>
                              <p:par>
                                <p:cTn id="154" presetID="53" presetClass="entr" presetSubtype="16" fill="hold" grpId="0" nodeType="afterEffect">
                                  <p:stCondLst>
                                    <p:cond delay="0"/>
                                  </p:stCondLst>
                                  <p:childTnLst>
                                    <p:set>
                                      <p:cBhvr>
                                        <p:cTn id="155" dur="1" fill="hold">
                                          <p:stCondLst>
                                            <p:cond delay="0"/>
                                          </p:stCondLst>
                                        </p:cTn>
                                        <p:tgtEl>
                                          <p:spTgt spid="160"/>
                                        </p:tgtEl>
                                        <p:attrNameLst>
                                          <p:attrName>style.visibility</p:attrName>
                                        </p:attrNameLst>
                                      </p:cBhvr>
                                      <p:to>
                                        <p:strVal val="visible"/>
                                      </p:to>
                                    </p:set>
                                    <p:anim calcmode="lin" valueType="num">
                                      <p:cBhvr>
                                        <p:cTn id="156" dur="250" fill="hold"/>
                                        <p:tgtEl>
                                          <p:spTgt spid="160"/>
                                        </p:tgtEl>
                                        <p:attrNameLst>
                                          <p:attrName>ppt_w</p:attrName>
                                        </p:attrNameLst>
                                      </p:cBhvr>
                                      <p:tavLst>
                                        <p:tav tm="0">
                                          <p:val>
                                            <p:fltVal val="0"/>
                                          </p:val>
                                        </p:tav>
                                        <p:tav tm="100000">
                                          <p:val>
                                            <p:strVal val="#ppt_w"/>
                                          </p:val>
                                        </p:tav>
                                      </p:tavLst>
                                    </p:anim>
                                    <p:anim calcmode="lin" valueType="num">
                                      <p:cBhvr>
                                        <p:cTn id="157" dur="250" fill="hold"/>
                                        <p:tgtEl>
                                          <p:spTgt spid="160"/>
                                        </p:tgtEl>
                                        <p:attrNameLst>
                                          <p:attrName>ppt_h</p:attrName>
                                        </p:attrNameLst>
                                      </p:cBhvr>
                                      <p:tavLst>
                                        <p:tav tm="0">
                                          <p:val>
                                            <p:fltVal val="0"/>
                                          </p:val>
                                        </p:tav>
                                        <p:tav tm="100000">
                                          <p:val>
                                            <p:strVal val="#ppt_h"/>
                                          </p:val>
                                        </p:tav>
                                      </p:tavLst>
                                    </p:anim>
                                    <p:animEffect transition="in" filter="fade">
                                      <p:cBhvr>
                                        <p:cTn id="158" dur="250"/>
                                        <p:tgtEl>
                                          <p:spTgt spid="160"/>
                                        </p:tgtEl>
                                      </p:cBhvr>
                                    </p:animEffect>
                                  </p:childTnLst>
                                </p:cTn>
                              </p:par>
                            </p:childTnLst>
                          </p:cTn>
                        </p:par>
                        <p:par>
                          <p:cTn id="159" fill="hold">
                            <p:stCondLst>
                              <p:cond delay="1750"/>
                            </p:stCondLst>
                            <p:childTnLst>
                              <p:par>
                                <p:cTn id="160" presetID="53" presetClass="entr" presetSubtype="16" fill="hold" grpId="0" nodeType="afterEffect">
                                  <p:stCondLst>
                                    <p:cond delay="0"/>
                                  </p:stCondLst>
                                  <p:childTnLst>
                                    <p:set>
                                      <p:cBhvr>
                                        <p:cTn id="161" dur="1" fill="hold">
                                          <p:stCondLst>
                                            <p:cond delay="0"/>
                                          </p:stCondLst>
                                        </p:cTn>
                                        <p:tgtEl>
                                          <p:spTgt spid="161"/>
                                        </p:tgtEl>
                                        <p:attrNameLst>
                                          <p:attrName>style.visibility</p:attrName>
                                        </p:attrNameLst>
                                      </p:cBhvr>
                                      <p:to>
                                        <p:strVal val="visible"/>
                                      </p:to>
                                    </p:set>
                                    <p:anim calcmode="lin" valueType="num">
                                      <p:cBhvr>
                                        <p:cTn id="162" dur="250" fill="hold"/>
                                        <p:tgtEl>
                                          <p:spTgt spid="161"/>
                                        </p:tgtEl>
                                        <p:attrNameLst>
                                          <p:attrName>ppt_w</p:attrName>
                                        </p:attrNameLst>
                                      </p:cBhvr>
                                      <p:tavLst>
                                        <p:tav tm="0">
                                          <p:val>
                                            <p:fltVal val="0"/>
                                          </p:val>
                                        </p:tav>
                                        <p:tav tm="100000">
                                          <p:val>
                                            <p:strVal val="#ppt_w"/>
                                          </p:val>
                                        </p:tav>
                                      </p:tavLst>
                                    </p:anim>
                                    <p:anim calcmode="lin" valueType="num">
                                      <p:cBhvr>
                                        <p:cTn id="163" dur="250" fill="hold"/>
                                        <p:tgtEl>
                                          <p:spTgt spid="161"/>
                                        </p:tgtEl>
                                        <p:attrNameLst>
                                          <p:attrName>ppt_h</p:attrName>
                                        </p:attrNameLst>
                                      </p:cBhvr>
                                      <p:tavLst>
                                        <p:tav tm="0">
                                          <p:val>
                                            <p:fltVal val="0"/>
                                          </p:val>
                                        </p:tav>
                                        <p:tav tm="100000">
                                          <p:val>
                                            <p:strVal val="#ppt_h"/>
                                          </p:val>
                                        </p:tav>
                                      </p:tavLst>
                                    </p:anim>
                                    <p:animEffect transition="in" filter="fade">
                                      <p:cBhvr>
                                        <p:cTn id="164" dur="250"/>
                                        <p:tgtEl>
                                          <p:spTgt spid="161"/>
                                        </p:tgtEl>
                                      </p:cBhvr>
                                    </p:animEffect>
                                  </p:childTnLst>
                                </p:cTn>
                              </p:par>
                            </p:childTnLst>
                          </p:cTn>
                        </p:par>
                        <p:par>
                          <p:cTn id="165" fill="hold">
                            <p:stCondLst>
                              <p:cond delay="2000"/>
                            </p:stCondLst>
                            <p:childTnLst>
                              <p:par>
                                <p:cTn id="166" presetID="53" presetClass="entr" presetSubtype="16" fill="hold" grpId="0" nodeType="afterEffect">
                                  <p:stCondLst>
                                    <p:cond delay="0"/>
                                  </p:stCondLst>
                                  <p:childTnLst>
                                    <p:set>
                                      <p:cBhvr>
                                        <p:cTn id="167" dur="1" fill="hold">
                                          <p:stCondLst>
                                            <p:cond delay="0"/>
                                          </p:stCondLst>
                                        </p:cTn>
                                        <p:tgtEl>
                                          <p:spTgt spid="162"/>
                                        </p:tgtEl>
                                        <p:attrNameLst>
                                          <p:attrName>style.visibility</p:attrName>
                                        </p:attrNameLst>
                                      </p:cBhvr>
                                      <p:to>
                                        <p:strVal val="visible"/>
                                      </p:to>
                                    </p:set>
                                    <p:anim calcmode="lin" valueType="num">
                                      <p:cBhvr>
                                        <p:cTn id="168" dur="250" fill="hold"/>
                                        <p:tgtEl>
                                          <p:spTgt spid="162"/>
                                        </p:tgtEl>
                                        <p:attrNameLst>
                                          <p:attrName>ppt_w</p:attrName>
                                        </p:attrNameLst>
                                      </p:cBhvr>
                                      <p:tavLst>
                                        <p:tav tm="0">
                                          <p:val>
                                            <p:fltVal val="0"/>
                                          </p:val>
                                        </p:tav>
                                        <p:tav tm="100000">
                                          <p:val>
                                            <p:strVal val="#ppt_w"/>
                                          </p:val>
                                        </p:tav>
                                      </p:tavLst>
                                    </p:anim>
                                    <p:anim calcmode="lin" valueType="num">
                                      <p:cBhvr>
                                        <p:cTn id="169" dur="250" fill="hold"/>
                                        <p:tgtEl>
                                          <p:spTgt spid="162"/>
                                        </p:tgtEl>
                                        <p:attrNameLst>
                                          <p:attrName>ppt_h</p:attrName>
                                        </p:attrNameLst>
                                      </p:cBhvr>
                                      <p:tavLst>
                                        <p:tav tm="0">
                                          <p:val>
                                            <p:fltVal val="0"/>
                                          </p:val>
                                        </p:tav>
                                        <p:tav tm="100000">
                                          <p:val>
                                            <p:strVal val="#ppt_h"/>
                                          </p:val>
                                        </p:tav>
                                      </p:tavLst>
                                    </p:anim>
                                    <p:animEffect transition="in" filter="fade">
                                      <p:cBhvr>
                                        <p:cTn id="170" dur="250"/>
                                        <p:tgtEl>
                                          <p:spTgt spid="162"/>
                                        </p:tgtEl>
                                      </p:cBhvr>
                                    </p:animEffect>
                                  </p:childTnLst>
                                </p:cTn>
                              </p:par>
                            </p:childTnLst>
                          </p:cTn>
                        </p:par>
                        <p:par>
                          <p:cTn id="171" fill="hold">
                            <p:stCondLst>
                              <p:cond delay="2250"/>
                            </p:stCondLst>
                            <p:childTnLst>
                              <p:par>
                                <p:cTn id="172" presetID="53" presetClass="entr" presetSubtype="16" fill="hold" grpId="0" nodeType="afterEffect">
                                  <p:stCondLst>
                                    <p:cond delay="0"/>
                                  </p:stCondLst>
                                  <p:childTnLst>
                                    <p:set>
                                      <p:cBhvr>
                                        <p:cTn id="173" dur="1" fill="hold">
                                          <p:stCondLst>
                                            <p:cond delay="0"/>
                                          </p:stCondLst>
                                        </p:cTn>
                                        <p:tgtEl>
                                          <p:spTgt spid="164"/>
                                        </p:tgtEl>
                                        <p:attrNameLst>
                                          <p:attrName>style.visibility</p:attrName>
                                        </p:attrNameLst>
                                      </p:cBhvr>
                                      <p:to>
                                        <p:strVal val="visible"/>
                                      </p:to>
                                    </p:set>
                                    <p:anim calcmode="lin" valueType="num">
                                      <p:cBhvr>
                                        <p:cTn id="174" dur="250" fill="hold"/>
                                        <p:tgtEl>
                                          <p:spTgt spid="164"/>
                                        </p:tgtEl>
                                        <p:attrNameLst>
                                          <p:attrName>ppt_w</p:attrName>
                                        </p:attrNameLst>
                                      </p:cBhvr>
                                      <p:tavLst>
                                        <p:tav tm="0">
                                          <p:val>
                                            <p:fltVal val="0"/>
                                          </p:val>
                                        </p:tav>
                                        <p:tav tm="100000">
                                          <p:val>
                                            <p:strVal val="#ppt_w"/>
                                          </p:val>
                                        </p:tav>
                                      </p:tavLst>
                                    </p:anim>
                                    <p:anim calcmode="lin" valueType="num">
                                      <p:cBhvr>
                                        <p:cTn id="175" dur="250" fill="hold"/>
                                        <p:tgtEl>
                                          <p:spTgt spid="164"/>
                                        </p:tgtEl>
                                        <p:attrNameLst>
                                          <p:attrName>ppt_h</p:attrName>
                                        </p:attrNameLst>
                                      </p:cBhvr>
                                      <p:tavLst>
                                        <p:tav tm="0">
                                          <p:val>
                                            <p:fltVal val="0"/>
                                          </p:val>
                                        </p:tav>
                                        <p:tav tm="100000">
                                          <p:val>
                                            <p:strVal val="#ppt_h"/>
                                          </p:val>
                                        </p:tav>
                                      </p:tavLst>
                                    </p:anim>
                                    <p:animEffect transition="in" filter="fade">
                                      <p:cBhvr>
                                        <p:cTn id="176" dur="250"/>
                                        <p:tgtEl>
                                          <p:spTgt spid="1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208" grpId="0" animBg="1"/>
      <p:bldP spid="210" grpId="0" animBg="1"/>
      <p:bldP spid="215" grpId="0" animBg="1"/>
      <p:bldP spid="216" grpId="0" animBg="1"/>
      <p:bldP spid="252" grpId="0"/>
      <p:bldP spid="291" grpId="0" animBg="1"/>
      <p:bldP spid="292" grpId="0" animBg="1"/>
      <p:bldP spid="293" grpId="0" animBg="1"/>
      <p:bldP spid="160" grpId="0" animBg="1"/>
      <p:bldP spid="161" grpId="0" animBg="1"/>
      <p:bldP spid="162" grpId="0" animBg="1"/>
      <p:bldP spid="164"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Text Placeholder 4">
            <a:extLst>
              <a:ext uri="{FF2B5EF4-FFF2-40B4-BE49-F238E27FC236}">
                <a16:creationId xmlns:a16="http://schemas.microsoft.com/office/drawing/2014/main" id="{83B41427-19A8-4E88-9946-022839F07DC7}"/>
              </a:ext>
            </a:extLst>
          </p:cNvPr>
          <p:cNvSpPr txBox="1">
            <a:spLocks/>
          </p:cNvSpPr>
          <p:nvPr/>
        </p:nvSpPr>
        <p:spPr>
          <a:xfrm>
            <a:off x="588265" y="1434370"/>
            <a:ext cx="3160184" cy="4598822"/>
          </a:xfrm>
          <a:prstGeom prst="rect">
            <a:avLst/>
          </a:prstGeom>
          <a:solidFill>
            <a:schemeClr val="bg1">
              <a:lumMod val="95000"/>
            </a:schemeClr>
          </a:solidFill>
        </p:spPr>
        <p:txBody>
          <a:bodyPr vert="horz" lIns="182880" tIns="45720" rIns="18288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800000"/>
                </a:solidFill>
                <a:effectLst/>
                <a:uLnTx/>
                <a:uFillTx/>
                <a:latin typeface="Menlo" panose="020B0609030804020204" pitchFamily="49" charset="0"/>
                <a:ea typeface="+mn-ea"/>
                <a:cs typeface="+mn-cs"/>
              </a:rPr>
              <a:t>kind</a:t>
            </a:r>
            <a:r>
              <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rPr>
              <a:t>: </a:t>
            </a:r>
            <a:r>
              <a:rPr kumimoji="0" lang="en-US" sz="1200" b="0" i="0" u="none" strike="noStrike" kern="1200" cap="none" spc="0" normalizeH="0" baseline="0" noProof="0">
                <a:ln>
                  <a:noFill/>
                </a:ln>
                <a:solidFill>
                  <a:srgbClr val="0000FF"/>
                </a:solidFill>
                <a:effectLst/>
                <a:uLnTx/>
                <a:uFillTx/>
                <a:latin typeface="Menlo" panose="020B0609030804020204" pitchFamily="49" charset="0"/>
                <a:ea typeface="+mn-ea"/>
                <a:cs typeface="+mn-cs"/>
              </a:rPr>
              <a:t>Ingress</a:t>
            </a:r>
            <a:endPar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800000"/>
                </a:solidFill>
                <a:effectLst/>
                <a:uLnTx/>
                <a:uFillTx/>
                <a:latin typeface="Menlo" panose="020B0609030804020204" pitchFamily="49" charset="0"/>
                <a:ea typeface="+mn-ea"/>
                <a:cs typeface="+mn-cs"/>
              </a:rPr>
              <a:t>metadata</a:t>
            </a:r>
            <a:r>
              <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800000"/>
                </a:solidFill>
                <a:effectLst/>
                <a:uLnTx/>
                <a:uFillTx/>
                <a:latin typeface="Menlo" panose="020B0609030804020204" pitchFamily="49" charset="0"/>
                <a:ea typeface="+mn-ea"/>
                <a:cs typeface="+mn-cs"/>
              </a:rPr>
              <a:t> name</a:t>
            </a:r>
            <a:r>
              <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rPr>
              <a:t>: </a:t>
            </a:r>
            <a:r>
              <a:rPr kumimoji="0" lang="en-US" sz="1200" b="0" i="0" u="none" strike="noStrike" kern="1200" cap="none" spc="0" normalizeH="0" baseline="0" noProof="0" err="1">
                <a:ln>
                  <a:noFill/>
                </a:ln>
                <a:solidFill>
                  <a:srgbClr val="0000FF"/>
                </a:solidFill>
                <a:effectLst/>
                <a:uLnTx/>
                <a:uFillTx/>
                <a:latin typeface="Menlo" panose="020B0609030804020204" pitchFamily="49" charset="0"/>
                <a:ea typeface="+mn-ea"/>
                <a:cs typeface="+mn-cs"/>
              </a:rPr>
              <a:t>contoso</a:t>
            </a:r>
            <a:r>
              <a:rPr kumimoji="0" lang="en-US" sz="1200" b="0" i="0" u="none" strike="noStrike" kern="1200" cap="none" spc="0" normalizeH="0" baseline="0" noProof="0">
                <a:ln>
                  <a:noFill/>
                </a:ln>
                <a:solidFill>
                  <a:srgbClr val="0000FF"/>
                </a:solidFill>
                <a:effectLst/>
                <a:uLnTx/>
                <a:uFillTx/>
                <a:latin typeface="Menlo" panose="020B0609030804020204" pitchFamily="49" charset="0"/>
                <a:ea typeface="+mn-ea"/>
                <a:cs typeface="+mn-cs"/>
              </a:rPr>
              <a:t>-ingress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   </a:t>
            </a:r>
            <a:r>
              <a:rPr kumimoji="0" lang="en-US" sz="1200" b="0" i="0" u="none" strike="noStrike" kern="1200" cap="none" spc="0" normalizeH="0" baseline="0" noProof="0">
                <a:ln>
                  <a:noFill/>
                </a:ln>
                <a:solidFill>
                  <a:srgbClr val="800000"/>
                </a:solidFill>
                <a:effectLst/>
                <a:uLnTx/>
                <a:uFillTx/>
                <a:latin typeface="Menlo" panose="020B0609030804020204" pitchFamily="49" charset="0"/>
                <a:ea typeface="+mn-ea"/>
                <a:cs typeface="+mn-cs"/>
              </a:rPr>
              <a:t>annotations:</a:t>
            </a: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 </a:t>
            </a:r>
            <a:r>
              <a:rPr kumimoji="0" lang="en-US" sz="1200" b="0" i="0" u="none" strike="noStrike" kern="1200" cap="none" spc="0" normalizeH="0" baseline="0" noProof="0" err="1">
                <a:ln>
                  <a:noFill/>
                </a:ln>
                <a:solidFill>
                  <a:srgbClr val="0000FF"/>
                </a:solidFill>
                <a:effectLst/>
                <a:uLnTx/>
                <a:uFillTx/>
                <a:latin typeface="Menlo" panose="020B0609030804020204" pitchFamily="49" charset="0"/>
                <a:ea typeface="+mn-ea"/>
                <a:cs typeface="+mn-cs"/>
              </a:rPr>
              <a:t>kubernetes.io</a:t>
            </a:r>
            <a:r>
              <a:rPr kumimoji="0" lang="en-US" sz="1200" b="0" i="0" u="none" strike="noStrike" kern="1200" cap="none" spc="0" normalizeH="0" baseline="0" noProof="0">
                <a:ln>
                  <a:noFill/>
                </a:ln>
                <a:solidFill>
                  <a:srgbClr val="0000FF"/>
                </a:solidFill>
                <a:effectLst/>
                <a:uLnTx/>
                <a:uFillTx/>
                <a:latin typeface="Menlo" panose="020B0609030804020204" pitchFamily="49" charset="0"/>
                <a:ea typeface="+mn-ea"/>
                <a:cs typeface="+mn-cs"/>
              </a:rPr>
              <a:t>/</a:t>
            </a:r>
            <a:r>
              <a:rPr kumimoji="0" lang="en-US" sz="1200" b="0" i="0" u="none" strike="noStrike" kern="1200" cap="none" spc="0" normalizeH="0" baseline="0" noProof="0" err="1">
                <a:ln>
                  <a:noFill/>
                </a:ln>
                <a:solidFill>
                  <a:srgbClr val="0000FF"/>
                </a:solidFill>
                <a:effectLst/>
                <a:uLnTx/>
                <a:uFillTx/>
                <a:latin typeface="Menlo" panose="020B0609030804020204" pitchFamily="49" charset="0"/>
                <a:ea typeface="+mn-ea"/>
                <a:cs typeface="+mn-cs"/>
              </a:rPr>
              <a:t>ingress.class</a:t>
            </a:r>
            <a:r>
              <a:rPr kumimoji="0" lang="en-US" sz="1200" b="0" i="0" u="none" strike="noStrike" kern="1200" cap="none" spc="0" normalizeH="0" baseline="0" noProof="0">
                <a:ln>
                  <a:noFill/>
                </a:ln>
                <a:solidFill>
                  <a:srgbClr val="0000FF"/>
                </a:solidFill>
                <a:effectLst/>
                <a:uLnTx/>
                <a:uFillTx/>
                <a:latin typeface="Menlo" panose="020B0609030804020204" pitchFamily="49" charset="0"/>
                <a:ea typeface="+mn-ea"/>
                <a:cs typeface="+mn-cs"/>
              </a:rPr>
              <a:t>: ”</a:t>
            </a:r>
            <a:r>
              <a:rPr kumimoji="0" lang="en-US" sz="1200" b="0" i="0" u="none" strike="noStrike" kern="1200" cap="none" spc="0" normalizeH="0" baseline="0" noProof="0" err="1">
                <a:ln>
                  <a:noFill/>
                </a:ln>
                <a:solidFill>
                  <a:srgbClr val="0000FF"/>
                </a:solidFill>
                <a:effectLst/>
                <a:uLnTx/>
                <a:uFillTx/>
                <a:latin typeface="Menlo" panose="020B0609030804020204" pitchFamily="49" charset="0"/>
                <a:ea typeface="+mn-ea"/>
                <a:cs typeface="+mn-cs"/>
              </a:rPr>
              <a:t>PublicIngress</a:t>
            </a:r>
            <a:r>
              <a:rPr kumimoji="0" lang="en-US" sz="1200" b="0" i="0" u="none" strike="noStrike" kern="1200" cap="none" spc="0" normalizeH="0" baseline="0" noProof="0">
                <a:ln>
                  <a:noFill/>
                </a:ln>
                <a:solidFill>
                  <a:srgbClr val="0000FF"/>
                </a:solidFill>
                <a:effectLst/>
                <a:uLnTx/>
                <a:uFillTx/>
                <a:latin typeface="Menlo" panose="020B060903080402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800000"/>
                </a:solidFill>
                <a:effectLst/>
                <a:uLnTx/>
                <a:uFillTx/>
                <a:latin typeface="Menlo" panose="020B0609030804020204" pitchFamily="49" charset="0"/>
                <a:ea typeface="+mn-ea"/>
                <a:cs typeface="+mn-cs"/>
              </a:rPr>
              <a:t>spec</a:t>
            </a:r>
            <a:r>
              <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800000"/>
                </a:solidFill>
                <a:effectLst/>
                <a:uLnTx/>
                <a:uFillTx/>
                <a:latin typeface="Menlo" panose="020B0609030804020204" pitchFamily="49" charset="0"/>
                <a:ea typeface="+mn-ea"/>
                <a:cs typeface="+mn-cs"/>
              </a:rPr>
              <a:t> </a:t>
            </a:r>
            <a:r>
              <a:rPr kumimoji="0" lang="en-US" sz="1200" b="0" i="0" u="none" strike="noStrike" kern="1200" cap="none" spc="0" normalizeH="0" baseline="0" noProof="0" err="1">
                <a:ln>
                  <a:noFill/>
                </a:ln>
                <a:solidFill>
                  <a:srgbClr val="800000"/>
                </a:solidFill>
                <a:effectLst/>
                <a:uLnTx/>
                <a:uFillTx/>
                <a:latin typeface="Menlo" panose="020B0609030804020204" pitchFamily="49" charset="0"/>
                <a:ea typeface="+mn-ea"/>
                <a:cs typeface="+mn-cs"/>
              </a:rPr>
              <a:t>tls</a:t>
            </a:r>
            <a:r>
              <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rPr>
              <a:t> - </a:t>
            </a:r>
            <a:r>
              <a:rPr kumimoji="0" lang="en-US" sz="1200" b="0" i="0" u="none" strike="noStrike" kern="1200" cap="none" spc="0" normalizeH="0" baseline="0" noProof="0">
                <a:ln>
                  <a:noFill/>
                </a:ln>
                <a:solidFill>
                  <a:srgbClr val="800000"/>
                </a:solidFill>
                <a:effectLst/>
                <a:uLnTx/>
                <a:uFillTx/>
                <a:latin typeface="Menlo" panose="020B0609030804020204" pitchFamily="49" charset="0"/>
                <a:ea typeface="+mn-ea"/>
                <a:cs typeface="+mn-cs"/>
              </a:rPr>
              <a:t>hosts</a:t>
            </a:r>
            <a:r>
              <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rPr>
              <a:t>   - </a:t>
            </a:r>
            <a:r>
              <a:rPr kumimoji="0" lang="en-US" sz="1200" b="0" i="0" u="none" strike="noStrike" kern="1200" cap="none" spc="0" normalizeH="0" baseline="0" noProof="0" err="1">
                <a:ln>
                  <a:noFill/>
                </a:ln>
                <a:solidFill>
                  <a:srgbClr val="0000FF"/>
                </a:solidFill>
                <a:effectLst/>
                <a:uLnTx/>
                <a:uFillTx/>
                <a:latin typeface="Menlo" panose="020B0609030804020204" pitchFamily="49" charset="0"/>
                <a:ea typeface="+mn-ea"/>
                <a:cs typeface="+mn-cs"/>
              </a:rPr>
              <a:t>contoso.com</a:t>
            </a:r>
            <a:endPar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800000"/>
                </a:solidFill>
                <a:effectLst/>
                <a:uLnTx/>
                <a:uFillTx/>
                <a:latin typeface="Menlo" panose="020B0609030804020204" pitchFamily="49" charset="0"/>
                <a:ea typeface="+mn-ea"/>
                <a:cs typeface="+mn-cs"/>
              </a:rPr>
              <a:t>   </a:t>
            </a:r>
            <a:r>
              <a:rPr kumimoji="0" lang="en-US" sz="1200" b="0" i="0" u="none" strike="noStrike" kern="1200" cap="none" spc="0" normalizeH="0" baseline="0" noProof="0" err="1">
                <a:ln>
                  <a:noFill/>
                </a:ln>
                <a:solidFill>
                  <a:srgbClr val="800000"/>
                </a:solidFill>
                <a:effectLst/>
                <a:uLnTx/>
                <a:uFillTx/>
                <a:latin typeface="Menlo" panose="020B0609030804020204" pitchFamily="49" charset="0"/>
                <a:ea typeface="+mn-ea"/>
                <a:cs typeface="+mn-cs"/>
              </a:rPr>
              <a:t>secretName</a:t>
            </a:r>
            <a:r>
              <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rPr>
              <a:t>: </a:t>
            </a:r>
            <a:r>
              <a:rPr kumimoji="0" lang="en-US" sz="1200" b="0" i="0" u="none" strike="noStrike" kern="1200" cap="none" spc="0" normalizeH="0" baseline="0" noProof="0" err="1">
                <a:ln>
                  <a:noFill/>
                </a:ln>
                <a:solidFill>
                  <a:srgbClr val="0000FF"/>
                </a:solidFill>
                <a:effectLst/>
                <a:uLnTx/>
                <a:uFillTx/>
                <a:latin typeface="Menlo" panose="020B0609030804020204" pitchFamily="49" charset="0"/>
                <a:ea typeface="+mn-ea"/>
                <a:cs typeface="+mn-cs"/>
              </a:rPr>
              <a:t>contoso</a:t>
            </a:r>
            <a:r>
              <a:rPr kumimoji="0" lang="en-US" sz="1200" b="0" i="0" u="none" strike="noStrike" kern="1200" cap="none" spc="0" normalizeH="0" baseline="0" noProof="0">
                <a:ln>
                  <a:noFill/>
                </a:ln>
                <a:solidFill>
                  <a:srgbClr val="0000FF"/>
                </a:solidFill>
                <a:effectLst/>
                <a:uLnTx/>
                <a:uFillTx/>
                <a:latin typeface="Menlo" panose="020B0609030804020204" pitchFamily="49" charset="0"/>
                <a:ea typeface="+mn-ea"/>
                <a:cs typeface="+mn-cs"/>
              </a:rPr>
              <a:t>-secret</a:t>
            </a:r>
            <a:endPar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800000"/>
                </a:solidFill>
                <a:effectLst/>
                <a:uLnTx/>
                <a:uFillTx/>
                <a:latin typeface="Menlo" panose="020B0609030804020204" pitchFamily="49" charset="0"/>
                <a:ea typeface="+mn-ea"/>
                <a:cs typeface="+mn-cs"/>
              </a:rPr>
              <a:t> rules</a:t>
            </a:r>
            <a:r>
              <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rPr>
              <a:t>   - </a:t>
            </a:r>
            <a:r>
              <a:rPr kumimoji="0" lang="en-US" sz="1200" b="0" i="0" u="none" strike="noStrike" kern="1200" cap="none" spc="0" normalizeH="0" baseline="0" noProof="0">
                <a:ln>
                  <a:noFill/>
                </a:ln>
                <a:solidFill>
                  <a:srgbClr val="800000"/>
                </a:solidFill>
                <a:effectLst/>
                <a:uLnTx/>
                <a:uFillTx/>
                <a:latin typeface="Menlo" panose="020B0609030804020204" pitchFamily="49" charset="0"/>
                <a:ea typeface="+mn-ea"/>
                <a:cs typeface="+mn-cs"/>
              </a:rPr>
              <a:t>host</a:t>
            </a:r>
            <a:r>
              <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rPr>
              <a:t>: </a:t>
            </a:r>
            <a:r>
              <a:rPr kumimoji="0" lang="en-US" sz="1200" b="0" i="0" u="none" strike="noStrike" kern="1200" cap="none" spc="0" normalizeH="0" baseline="0" noProof="0" err="1">
                <a:ln>
                  <a:noFill/>
                </a:ln>
                <a:solidFill>
                  <a:srgbClr val="0000FF"/>
                </a:solidFill>
                <a:effectLst/>
                <a:uLnTx/>
                <a:uFillTx/>
                <a:latin typeface="Menlo" panose="020B0609030804020204" pitchFamily="49" charset="0"/>
                <a:ea typeface="+mn-ea"/>
                <a:cs typeface="+mn-cs"/>
              </a:rPr>
              <a:t>contoso.com</a:t>
            </a:r>
            <a:endPar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800000"/>
                </a:solidFill>
                <a:effectLst/>
                <a:uLnTx/>
                <a:uFillTx/>
                <a:latin typeface="Menlo" panose="020B0609030804020204" pitchFamily="49" charset="0"/>
                <a:ea typeface="+mn-ea"/>
                <a:cs typeface="+mn-cs"/>
              </a:rPr>
              <a:t>     http</a:t>
            </a:r>
            <a:r>
              <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800000"/>
                </a:solidFill>
                <a:effectLst/>
                <a:uLnTx/>
                <a:uFillTx/>
                <a:latin typeface="Menlo" panose="020B0609030804020204" pitchFamily="49" charset="0"/>
                <a:ea typeface="+mn-ea"/>
                <a:cs typeface="+mn-cs"/>
              </a:rPr>
              <a:t>      paths</a:t>
            </a:r>
            <a:r>
              <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rPr>
              <a:t>      - </a:t>
            </a:r>
            <a:r>
              <a:rPr kumimoji="0" lang="en-US" sz="1200" b="0" i="0" u="none" strike="noStrike" kern="1200" cap="none" spc="0" normalizeH="0" baseline="0" noProof="0">
                <a:ln>
                  <a:noFill/>
                </a:ln>
                <a:solidFill>
                  <a:srgbClr val="800000"/>
                </a:solidFill>
                <a:effectLst/>
                <a:uLnTx/>
                <a:uFillTx/>
                <a:latin typeface="Menlo" panose="020B0609030804020204" pitchFamily="49" charset="0"/>
                <a:ea typeface="+mn-ea"/>
                <a:cs typeface="+mn-cs"/>
              </a:rPr>
              <a:t>path</a:t>
            </a:r>
            <a:r>
              <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rPr>
              <a:t>: </a:t>
            </a:r>
            <a:r>
              <a:rPr kumimoji="0" lang="en-US" sz="1200" b="0" i="0" u="none" strike="noStrike" kern="1200" cap="none" spc="0" normalizeH="0" baseline="0" noProof="0">
                <a:ln>
                  <a:noFill/>
                </a:ln>
                <a:solidFill>
                  <a:srgbClr val="0000FF"/>
                </a:solidFill>
                <a:effectLst/>
                <a:uLnTx/>
                <a:uFillTx/>
                <a:latin typeface="Menlo" panose="020B0609030804020204" pitchFamily="49" charset="0"/>
                <a:ea typeface="+mn-ea"/>
                <a:cs typeface="+mn-cs"/>
              </a:rPr>
              <a:t>/a</a:t>
            </a:r>
            <a:endPar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800000"/>
                </a:solidFill>
                <a:effectLst/>
                <a:uLnTx/>
                <a:uFillTx/>
                <a:latin typeface="Menlo" panose="020B0609030804020204" pitchFamily="49" charset="0"/>
                <a:ea typeface="+mn-ea"/>
                <a:cs typeface="+mn-cs"/>
              </a:rPr>
              <a:t>        backend</a:t>
            </a:r>
            <a:r>
              <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800000"/>
                </a:solidFill>
                <a:effectLst/>
                <a:uLnTx/>
                <a:uFillTx/>
                <a:latin typeface="Menlo" panose="020B0609030804020204" pitchFamily="49" charset="0"/>
                <a:ea typeface="+mn-ea"/>
                <a:cs typeface="+mn-cs"/>
              </a:rPr>
              <a:t>         </a:t>
            </a:r>
            <a:r>
              <a:rPr kumimoji="0" lang="en-US" sz="1200" b="0" i="0" u="none" strike="noStrike" kern="1200" cap="none" spc="0" normalizeH="0" baseline="0" noProof="0" err="1">
                <a:ln>
                  <a:noFill/>
                </a:ln>
                <a:solidFill>
                  <a:srgbClr val="800000"/>
                </a:solidFill>
                <a:effectLst/>
                <a:uLnTx/>
                <a:uFillTx/>
                <a:latin typeface="Menlo" panose="020B0609030804020204" pitchFamily="49" charset="0"/>
                <a:ea typeface="+mn-ea"/>
                <a:cs typeface="+mn-cs"/>
              </a:rPr>
              <a:t>serviceName</a:t>
            </a:r>
            <a:r>
              <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rPr>
              <a:t>: </a:t>
            </a:r>
            <a:r>
              <a:rPr kumimoji="0" lang="en-US" sz="1200" b="0" i="0" u="none" strike="noStrike" kern="1200" cap="none" spc="0" normalizeH="0" baseline="0" noProof="0" err="1">
                <a:ln>
                  <a:noFill/>
                </a:ln>
                <a:solidFill>
                  <a:srgbClr val="0000FF"/>
                </a:solidFill>
                <a:effectLst/>
                <a:uLnTx/>
                <a:uFillTx/>
                <a:latin typeface="Menlo" panose="020B0609030804020204" pitchFamily="49" charset="0"/>
                <a:ea typeface="+mn-ea"/>
                <a:cs typeface="+mn-cs"/>
              </a:rPr>
              <a:t>servicea</a:t>
            </a:r>
            <a:endPar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800000"/>
                </a:solidFill>
                <a:effectLst/>
                <a:uLnTx/>
                <a:uFillTx/>
                <a:latin typeface="Menlo" panose="020B0609030804020204" pitchFamily="49" charset="0"/>
                <a:ea typeface="+mn-ea"/>
                <a:cs typeface="+mn-cs"/>
              </a:rPr>
              <a:t>         </a:t>
            </a:r>
            <a:r>
              <a:rPr kumimoji="0" lang="en-US" sz="1200" b="0" i="0" u="none" strike="noStrike" kern="1200" cap="none" spc="0" normalizeH="0" baseline="0" noProof="0" err="1">
                <a:ln>
                  <a:noFill/>
                </a:ln>
                <a:solidFill>
                  <a:srgbClr val="800000"/>
                </a:solidFill>
                <a:effectLst/>
                <a:uLnTx/>
                <a:uFillTx/>
                <a:latin typeface="Menlo" panose="020B0609030804020204" pitchFamily="49" charset="0"/>
                <a:ea typeface="+mn-ea"/>
                <a:cs typeface="+mn-cs"/>
              </a:rPr>
              <a:t>servicePort</a:t>
            </a:r>
            <a:r>
              <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rPr>
              <a:t>: </a:t>
            </a:r>
            <a:r>
              <a:rPr kumimoji="0" lang="en-US" sz="1200" b="0" i="0" u="none" strike="noStrike" kern="1200" cap="none" spc="0" normalizeH="0" baseline="0" noProof="0">
                <a:ln>
                  <a:noFill/>
                </a:ln>
                <a:solidFill>
                  <a:srgbClr val="09885A"/>
                </a:solidFill>
                <a:effectLst/>
                <a:uLnTx/>
                <a:uFillTx/>
                <a:latin typeface="Menlo" panose="020B0609030804020204" pitchFamily="49" charset="0"/>
                <a:ea typeface="+mn-ea"/>
                <a:cs typeface="+mn-cs"/>
              </a:rPr>
              <a:t>80</a:t>
            </a:r>
            <a:endPar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rPr>
              <a:t>      - </a:t>
            </a:r>
            <a:r>
              <a:rPr kumimoji="0" lang="en-US" sz="1200" b="0" i="0" u="none" strike="noStrike" kern="1200" cap="none" spc="0" normalizeH="0" baseline="0" noProof="0">
                <a:ln>
                  <a:noFill/>
                </a:ln>
                <a:solidFill>
                  <a:srgbClr val="800000"/>
                </a:solidFill>
                <a:effectLst/>
                <a:uLnTx/>
                <a:uFillTx/>
                <a:latin typeface="Menlo" panose="020B0609030804020204" pitchFamily="49" charset="0"/>
                <a:ea typeface="+mn-ea"/>
                <a:cs typeface="+mn-cs"/>
              </a:rPr>
              <a:t>path</a:t>
            </a:r>
            <a:r>
              <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rPr>
              <a:t>: </a:t>
            </a:r>
            <a:r>
              <a:rPr kumimoji="0" lang="en-US" sz="1200" b="0" i="0" u="none" strike="noStrike" kern="1200" cap="none" spc="0" normalizeH="0" baseline="0" noProof="0">
                <a:ln>
                  <a:noFill/>
                </a:ln>
                <a:solidFill>
                  <a:srgbClr val="0000FF"/>
                </a:solidFill>
                <a:effectLst/>
                <a:uLnTx/>
                <a:uFillTx/>
                <a:latin typeface="Menlo" panose="020B0609030804020204" pitchFamily="49" charset="0"/>
                <a:ea typeface="+mn-ea"/>
                <a:cs typeface="+mn-cs"/>
              </a:rPr>
              <a:t>/b</a:t>
            </a:r>
            <a:endPar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800000"/>
                </a:solidFill>
                <a:effectLst/>
                <a:uLnTx/>
                <a:uFillTx/>
                <a:latin typeface="Menlo" panose="020B0609030804020204" pitchFamily="49" charset="0"/>
                <a:ea typeface="+mn-ea"/>
                <a:cs typeface="+mn-cs"/>
              </a:rPr>
              <a:t>        backend</a:t>
            </a:r>
            <a:r>
              <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800000"/>
                </a:solidFill>
                <a:effectLst/>
                <a:uLnTx/>
                <a:uFillTx/>
                <a:latin typeface="Menlo" panose="020B0609030804020204" pitchFamily="49" charset="0"/>
                <a:ea typeface="+mn-ea"/>
                <a:cs typeface="+mn-cs"/>
              </a:rPr>
              <a:t>         </a:t>
            </a:r>
            <a:r>
              <a:rPr kumimoji="0" lang="en-US" sz="1200" b="0" i="0" u="none" strike="noStrike" kern="1200" cap="none" spc="0" normalizeH="0" baseline="0" noProof="0" err="1">
                <a:ln>
                  <a:noFill/>
                </a:ln>
                <a:solidFill>
                  <a:srgbClr val="800000"/>
                </a:solidFill>
                <a:effectLst/>
                <a:uLnTx/>
                <a:uFillTx/>
                <a:latin typeface="Menlo" panose="020B0609030804020204" pitchFamily="49" charset="0"/>
                <a:ea typeface="+mn-ea"/>
                <a:cs typeface="+mn-cs"/>
              </a:rPr>
              <a:t>serviceName</a:t>
            </a:r>
            <a:r>
              <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rPr>
              <a:t>: </a:t>
            </a:r>
            <a:r>
              <a:rPr kumimoji="0" lang="en-US" sz="1200" b="0" i="0" u="none" strike="noStrike" kern="1200" cap="none" spc="0" normalizeH="0" baseline="0" noProof="0" err="1">
                <a:ln>
                  <a:noFill/>
                </a:ln>
                <a:solidFill>
                  <a:srgbClr val="0000FF"/>
                </a:solidFill>
                <a:effectLst/>
                <a:uLnTx/>
                <a:uFillTx/>
                <a:latin typeface="Menlo" panose="020B0609030804020204" pitchFamily="49" charset="0"/>
                <a:ea typeface="+mn-ea"/>
                <a:cs typeface="+mn-cs"/>
              </a:rPr>
              <a:t>serviceb</a:t>
            </a:r>
            <a:endPar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800000"/>
                </a:solidFill>
                <a:effectLst/>
                <a:uLnTx/>
                <a:uFillTx/>
                <a:latin typeface="Menlo" panose="020B0609030804020204" pitchFamily="49" charset="0"/>
                <a:ea typeface="+mn-ea"/>
                <a:cs typeface="+mn-cs"/>
              </a:rPr>
              <a:t>         </a:t>
            </a:r>
            <a:r>
              <a:rPr kumimoji="0" lang="en-US" sz="1200" b="0" i="0" u="none" strike="noStrike" kern="1200" cap="none" spc="0" normalizeH="0" baseline="0" noProof="0" err="1">
                <a:ln>
                  <a:noFill/>
                </a:ln>
                <a:solidFill>
                  <a:srgbClr val="800000"/>
                </a:solidFill>
                <a:effectLst/>
                <a:uLnTx/>
                <a:uFillTx/>
                <a:latin typeface="Menlo" panose="020B0609030804020204" pitchFamily="49" charset="0"/>
                <a:ea typeface="+mn-ea"/>
                <a:cs typeface="+mn-cs"/>
              </a:rPr>
              <a:t>servicePort</a:t>
            </a:r>
            <a:r>
              <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rPr>
              <a:t>: </a:t>
            </a:r>
            <a:r>
              <a:rPr kumimoji="0" lang="en-US" sz="1200" b="0" i="0" u="none" strike="noStrike" kern="1200" cap="none" spc="0" normalizeH="0" baseline="0" noProof="0">
                <a:ln>
                  <a:noFill/>
                </a:ln>
                <a:solidFill>
                  <a:srgbClr val="09885A"/>
                </a:solidFill>
                <a:effectLst/>
                <a:uLnTx/>
                <a:uFillTx/>
                <a:latin typeface="Menlo" panose="020B0609030804020204" pitchFamily="49" charset="0"/>
                <a:ea typeface="+mn-ea"/>
                <a:cs typeface="+mn-cs"/>
              </a:rPr>
              <a:t>80</a:t>
            </a:r>
            <a:endPar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rPr>
            </a:br>
            <a:endPar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endParaRPr>
          </a:p>
        </p:txBody>
      </p:sp>
      <p:sp>
        <p:nvSpPr>
          <p:cNvPr id="83" name="Title 16">
            <a:extLst>
              <a:ext uri="{FF2B5EF4-FFF2-40B4-BE49-F238E27FC236}">
                <a16:creationId xmlns:a16="http://schemas.microsoft.com/office/drawing/2014/main" id="{257D58CD-5731-47CD-AB19-D6AD0935185C}"/>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1" i="0" u="none" strike="noStrike" kern="1200" cap="none" spc="-50" normalizeH="0" baseline="0" noProof="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Ingress</a:t>
            </a:r>
          </a:p>
        </p:txBody>
      </p:sp>
      <p:sp>
        <p:nvSpPr>
          <p:cNvPr id="74" name="Rectangle: Rounded Corners 73">
            <a:extLst>
              <a:ext uri="{FF2B5EF4-FFF2-40B4-BE49-F238E27FC236}">
                <a16:creationId xmlns:a16="http://schemas.microsoft.com/office/drawing/2014/main" id="{710159AA-3F1A-4D4E-8A50-25729E236A81}"/>
              </a:ext>
            </a:extLst>
          </p:cNvPr>
          <p:cNvSpPr/>
          <p:nvPr/>
        </p:nvSpPr>
        <p:spPr bwMode="auto">
          <a:xfrm>
            <a:off x="4658373" y="2593386"/>
            <a:ext cx="5754586" cy="3712342"/>
          </a:xfrm>
          <a:prstGeom prst="roundRect">
            <a:avLst>
              <a:gd name="adj" fmla="val 3125"/>
            </a:avLst>
          </a:prstGeom>
          <a:solidFill>
            <a:srgbClr val="0078D4">
              <a:alpha val="1000"/>
            </a:srgbClr>
          </a:solidFill>
          <a:ln w="12700" cap="flat" cmpd="sng" algn="ctr">
            <a:solidFill>
              <a:srgbClr val="0078D4"/>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a:ln>
                <a:noFill/>
              </a:ln>
              <a:solidFill>
                <a:srgbClr val="505050"/>
              </a:solidFill>
              <a:effectLst/>
              <a:uLnTx/>
              <a:uFillTx/>
              <a:latin typeface="Segoe UI"/>
              <a:ea typeface="+mn-ea"/>
              <a:cs typeface="Segoe UI" pitchFamily="34" charset="0"/>
            </a:endParaRPr>
          </a:p>
        </p:txBody>
      </p:sp>
      <p:sp>
        <p:nvSpPr>
          <p:cNvPr id="75" name="Title 1">
            <a:extLst>
              <a:ext uri="{FF2B5EF4-FFF2-40B4-BE49-F238E27FC236}">
                <a16:creationId xmlns:a16="http://schemas.microsoft.com/office/drawing/2014/main" id="{186DB34D-709F-4420-B3D9-92EE57A1F0A0}"/>
              </a:ext>
            </a:extLst>
          </p:cNvPr>
          <p:cNvSpPr txBox="1">
            <a:spLocks/>
          </p:cNvSpPr>
          <p:nvPr/>
        </p:nvSpPr>
        <p:spPr>
          <a:xfrm>
            <a:off x="4658373" y="2393010"/>
            <a:ext cx="2337232"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t>Azure AKS </a:t>
            </a:r>
            <a:r>
              <a:rPr kumimoji="0" lang="en-US" sz="1000" b="0" i="0" u="none" strike="noStrike" kern="1200" cap="none" spc="0" normalizeH="0" baseline="0" noProof="0" err="1">
                <a:ln w="3175">
                  <a:noFill/>
                </a:ln>
                <a:solidFill>
                  <a:srgbClr val="3C3C41"/>
                </a:solidFill>
                <a:effectLst/>
                <a:uLnTx/>
                <a:uFillTx/>
                <a:latin typeface="Segoe UI Semibold" panose="020B0702040204020203" pitchFamily="34" charset="0"/>
                <a:ea typeface="+mn-ea"/>
                <a:cs typeface="Segoe UI Semibold" panose="020B0702040204020203" pitchFamily="34" charset="0"/>
              </a:rPr>
              <a:t>VNet</a:t>
            </a:r>
            <a:endParaRPr kumimoji="0" lang="en-US" sz="10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endParaRPr>
          </a:p>
        </p:txBody>
      </p:sp>
      <p:sp>
        <p:nvSpPr>
          <p:cNvPr id="76" name="Rectangle 75">
            <a:extLst>
              <a:ext uri="{FF2B5EF4-FFF2-40B4-BE49-F238E27FC236}">
                <a16:creationId xmlns:a16="http://schemas.microsoft.com/office/drawing/2014/main" id="{8984549F-8816-4BB7-8F2D-857B5EAC31E0}"/>
              </a:ext>
            </a:extLst>
          </p:cNvPr>
          <p:cNvSpPr/>
          <p:nvPr/>
        </p:nvSpPr>
        <p:spPr>
          <a:xfrm>
            <a:off x="10149978" y="2385256"/>
            <a:ext cx="466381" cy="42231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7" name="Picture 76" descr="A close up of a sign&#10;&#10;Description generated with high confidence">
            <a:extLst>
              <a:ext uri="{FF2B5EF4-FFF2-40B4-BE49-F238E27FC236}">
                <a16:creationId xmlns:a16="http://schemas.microsoft.com/office/drawing/2014/main" id="{488FDA9C-519D-4ED1-B590-4B798E3345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38569" y="2410969"/>
            <a:ext cx="358395" cy="358395"/>
          </a:xfrm>
          <a:prstGeom prst="rect">
            <a:avLst/>
          </a:prstGeom>
        </p:spPr>
      </p:pic>
      <p:sp>
        <p:nvSpPr>
          <p:cNvPr id="196" name="Rectangle: Rounded Corners 195">
            <a:extLst>
              <a:ext uri="{FF2B5EF4-FFF2-40B4-BE49-F238E27FC236}">
                <a16:creationId xmlns:a16="http://schemas.microsoft.com/office/drawing/2014/main" id="{6F928A21-DC02-41D4-8344-9A2FC54CA01F}"/>
              </a:ext>
            </a:extLst>
          </p:cNvPr>
          <p:cNvSpPr/>
          <p:nvPr/>
        </p:nvSpPr>
        <p:spPr bwMode="auto">
          <a:xfrm>
            <a:off x="4959414" y="4092016"/>
            <a:ext cx="5152504" cy="2097083"/>
          </a:xfrm>
          <a:prstGeom prst="roundRect">
            <a:avLst>
              <a:gd name="adj" fmla="val 3125"/>
            </a:avLst>
          </a:prstGeom>
          <a:solidFill>
            <a:srgbClr val="0078D4">
              <a:alpha val="1000"/>
            </a:srgbClr>
          </a:solidFill>
          <a:ln w="12700" cap="flat" cmpd="sng" algn="ctr">
            <a:solidFill>
              <a:srgbClr val="0078D4"/>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a:ln>
                <a:noFill/>
              </a:ln>
              <a:solidFill>
                <a:srgbClr val="505050"/>
              </a:solidFill>
              <a:effectLst/>
              <a:uLnTx/>
              <a:uFillTx/>
              <a:latin typeface="Segoe UI"/>
              <a:ea typeface="+mn-ea"/>
              <a:cs typeface="Segoe UI" pitchFamily="34" charset="0"/>
            </a:endParaRPr>
          </a:p>
        </p:txBody>
      </p:sp>
      <p:sp>
        <p:nvSpPr>
          <p:cNvPr id="197" name="Title 1">
            <a:extLst>
              <a:ext uri="{FF2B5EF4-FFF2-40B4-BE49-F238E27FC236}">
                <a16:creationId xmlns:a16="http://schemas.microsoft.com/office/drawing/2014/main" id="{A6B18ED8-DF93-4CA9-A9A7-43B27661ECB0}"/>
              </a:ext>
            </a:extLst>
          </p:cNvPr>
          <p:cNvSpPr txBox="1">
            <a:spLocks/>
          </p:cNvSpPr>
          <p:nvPr/>
        </p:nvSpPr>
        <p:spPr>
          <a:xfrm>
            <a:off x="4959414" y="3923981"/>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t>AKS subnet</a:t>
            </a:r>
          </a:p>
        </p:txBody>
      </p:sp>
      <p:sp>
        <p:nvSpPr>
          <p:cNvPr id="194" name="Rectangle: Rounded Corners 193">
            <a:extLst>
              <a:ext uri="{FF2B5EF4-FFF2-40B4-BE49-F238E27FC236}">
                <a16:creationId xmlns:a16="http://schemas.microsoft.com/office/drawing/2014/main" id="{A5E43483-650C-480D-BA85-3600D7F5FAF4}"/>
              </a:ext>
            </a:extLst>
          </p:cNvPr>
          <p:cNvSpPr/>
          <p:nvPr/>
        </p:nvSpPr>
        <p:spPr bwMode="auto">
          <a:xfrm>
            <a:off x="5214625" y="4326301"/>
            <a:ext cx="4642083" cy="1706891"/>
          </a:xfrm>
          <a:prstGeom prst="roundRect">
            <a:avLst>
              <a:gd name="adj" fmla="val 3125"/>
            </a:avLst>
          </a:prstGeom>
          <a:solidFill>
            <a:srgbClr val="F9FBFD"/>
          </a:solidFill>
          <a:ln w="12700" cap="flat" cmpd="sng" algn="ctr">
            <a:solidFill>
              <a:srgbClr val="0078D4"/>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a:ln>
                <a:noFill/>
              </a:ln>
              <a:solidFill>
                <a:srgbClr val="505050"/>
              </a:solidFill>
              <a:effectLst/>
              <a:uLnTx/>
              <a:uFillTx/>
              <a:latin typeface="Segoe UI"/>
              <a:ea typeface="+mn-ea"/>
              <a:cs typeface="Segoe UI" pitchFamily="34" charset="0"/>
            </a:endParaRPr>
          </a:p>
        </p:txBody>
      </p:sp>
      <p:sp>
        <p:nvSpPr>
          <p:cNvPr id="195" name="Title 1">
            <a:extLst>
              <a:ext uri="{FF2B5EF4-FFF2-40B4-BE49-F238E27FC236}">
                <a16:creationId xmlns:a16="http://schemas.microsoft.com/office/drawing/2014/main" id="{796F65BE-C36E-4954-963F-7C2829CF4DBE}"/>
              </a:ext>
            </a:extLst>
          </p:cNvPr>
          <p:cNvSpPr txBox="1">
            <a:spLocks/>
          </p:cNvSpPr>
          <p:nvPr/>
        </p:nvSpPr>
        <p:spPr>
          <a:xfrm>
            <a:off x="5214625" y="4157675"/>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t>AKS cluster</a:t>
            </a:r>
          </a:p>
        </p:txBody>
      </p:sp>
      <p:grpSp>
        <p:nvGrpSpPr>
          <p:cNvPr id="82" name="Group 81">
            <a:extLst>
              <a:ext uri="{FF2B5EF4-FFF2-40B4-BE49-F238E27FC236}">
                <a16:creationId xmlns:a16="http://schemas.microsoft.com/office/drawing/2014/main" id="{402A741E-2CE8-413E-B2FB-313D1A23428B}"/>
              </a:ext>
            </a:extLst>
          </p:cNvPr>
          <p:cNvGrpSpPr/>
          <p:nvPr/>
        </p:nvGrpSpPr>
        <p:grpSpPr>
          <a:xfrm>
            <a:off x="4786271" y="4966141"/>
            <a:ext cx="348833" cy="348833"/>
            <a:chOff x="5782974" y="3277554"/>
            <a:chExt cx="780290" cy="780290"/>
          </a:xfrm>
        </p:grpSpPr>
        <p:sp>
          <p:nvSpPr>
            <p:cNvPr id="192" name="Rectangle 191">
              <a:extLst>
                <a:ext uri="{FF2B5EF4-FFF2-40B4-BE49-F238E27FC236}">
                  <a16:creationId xmlns:a16="http://schemas.microsoft.com/office/drawing/2014/main" id="{67B7BBF4-6AF0-4629-A5B2-592FE7923842}"/>
                </a:ext>
              </a:extLst>
            </p:cNvPr>
            <p:cNvSpPr/>
            <p:nvPr/>
          </p:nvSpPr>
          <p:spPr>
            <a:xfrm>
              <a:off x="5952781" y="3510708"/>
              <a:ext cx="451691" cy="264405"/>
            </a:xfrm>
            <a:prstGeom prst="rect">
              <a:avLst/>
            </a:prstGeom>
            <a:solidFill>
              <a:srgbClr val="FCFD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93" name="Picture 192" descr="A picture containing vector graphics&#10;&#10;Description generated with high confidence">
              <a:extLst>
                <a:ext uri="{FF2B5EF4-FFF2-40B4-BE49-F238E27FC236}">
                  <a16:creationId xmlns:a16="http://schemas.microsoft.com/office/drawing/2014/main" id="{12CFDE4E-6A18-4BDA-ABA2-784E2AB8490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82974" y="3277554"/>
              <a:ext cx="780290" cy="780290"/>
            </a:xfrm>
            <a:prstGeom prst="rect">
              <a:avLst/>
            </a:prstGeom>
          </p:spPr>
        </p:pic>
      </p:grpSp>
      <p:sp>
        <p:nvSpPr>
          <p:cNvPr id="95" name="globe_2" title="Icon of a sphere made of lines">
            <a:extLst>
              <a:ext uri="{FF2B5EF4-FFF2-40B4-BE49-F238E27FC236}">
                <a16:creationId xmlns:a16="http://schemas.microsoft.com/office/drawing/2014/main" id="{34EE3526-B026-4C54-BD94-049C6C4D2DC1}"/>
              </a:ext>
            </a:extLst>
          </p:cNvPr>
          <p:cNvSpPr>
            <a:spLocks noChangeAspect="1" noEditPoints="1"/>
          </p:cNvSpPr>
          <p:nvPr/>
        </p:nvSpPr>
        <p:spPr bwMode="auto">
          <a:xfrm>
            <a:off x="8584781" y="2750717"/>
            <a:ext cx="247658" cy="247658"/>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Calibri" panose="020F0502020204030204"/>
              <a:ea typeface="+mn-ea"/>
              <a:cs typeface="+mn-cs"/>
            </a:endParaRPr>
          </a:p>
        </p:txBody>
      </p:sp>
      <p:sp>
        <p:nvSpPr>
          <p:cNvPr id="121" name="Rectangle: Rounded Corners 117">
            <a:extLst>
              <a:ext uri="{FF2B5EF4-FFF2-40B4-BE49-F238E27FC236}">
                <a16:creationId xmlns:a16="http://schemas.microsoft.com/office/drawing/2014/main" id="{D0DB3578-54DC-45E9-A003-28C1D9322A5E}"/>
              </a:ext>
            </a:extLst>
          </p:cNvPr>
          <p:cNvSpPr/>
          <p:nvPr/>
        </p:nvSpPr>
        <p:spPr bwMode="auto">
          <a:xfrm>
            <a:off x="8275508" y="908612"/>
            <a:ext cx="866205" cy="868680"/>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Segoe UI" pitchFamily="34" charset="0"/>
            </a:endParaRPr>
          </a:p>
        </p:txBody>
      </p:sp>
      <p:sp>
        <p:nvSpPr>
          <p:cNvPr id="122" name="Title 1">
            <a:extLst>
              <a:ext uri="{FF2B5EF4-FFF2-40B4-BE49-F238E27FC236}">
                <a16:creationId xmlns:a16="http://schemas.microsoft.com/office/drawing/2014/main" id="{6EECA61B-80DE-474E-B8AF-0A3E2847E73A}"/>
              </a:ext>
            </a:extLst>
          </p:cNvPr>
          <p:cNvSpPr txBox="1">
            <a:spLocks/>
          </p:cNvSpPr>
          <p:nvPr/>
        </p:nvSpPr>
        <p:spPr>
          <a:xfrm>
            <a:off x="8275508" y="552272"/>
            <a:ext cx="866205"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On-premises infrastructure</a:t>
            </a:r>
          </a:p>
        </p:txBody>
      </p:sp>
      <p:grpSp>
        <p:nvGrpSpPr>
          <p:cNvPr id="123" name="Group 122">
            <a:extLst>
              <a:ext uri="{FF2B5EF4-FFF2-40B4-BE49-F238E27FC236}">
                <a16:creationId xmlns:a16="http://schemas.microsoft.com/office/drawing/2014/main" id="{F709DD25-25E5-493C-988C-8BFE13AE075F}"/>
              </a:ext>
            </a:extLst>
          </p:cNvPr>
          <p:cNvGrpSpPr/>
          <p:nvPr/>
        </p:nvGrpSpPr>
        <p:grpSpPr>
          <a:xfrm>
            <a:off x="8453966" y="995277"/>
            <a:ext cx="509288" cy="695351"/>
            <a:chOff x="9518397" y="779511"/>
            <a:chExt cx="509288" cy="695351"/>
          </a:xfrm>
        </p:grpSpPr>
        <p:sp>
          <p:nvSpPr>
            <p:cNvPr id="133" name="Rectangle: Rounded Corners 118">
              <a:extLst>
                <a:ext uri="{FF2B5EF4-FFF2-40B4-BE49-F238E27FC236}">
                  <a16:creationId xmlns:a16="http://schemas.microsoft.com/office/drawing/2014/main" id="{EA7C1FA0-7B22-4456-A000-2F9BD3DDB437}"/>
                </a:ext>
              </a:extLst>
            </p:cNvPr>
            <p:cNvSpPr/>
            <p:nvPr/>
          </p:nvSpPr>
          <p:spPr bwMode="auto">
            <a:xfrm>
              <a:off x="9571873" y="1072526"/>
              <a:ext cx="402336" cy="402336"/>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Segoe UI" pitchFamily="34" charset="0"/>
              </a:endParaRPr>
            </a:p>
          </p:txBody>
        </p:sp>
        <p:grpSp>
          <p:nvGrpSpPr>
            <p:cNvPr id="135" name="Group 134">
              <a:extLst>
                <a:ext uri="{FF2B5EF4-FFF2-40B4-BE49-F238E27FC236}">
                  <a16:creationId xmlns:a16="http://schemas.microsoft.com/office/drawing/2014/main" id="{91F3D1CF-C4B8-46FC-9F13-C5F5A8746005}"/>
                </a:ext>
              </a:extLst>
            </p:cNvPr>
            <p:cNvGrpSpPr/>
            <p:nvPr/>
          </p:nvGrpSpPr>
          <p:grpSpPr>
            <a:xfrm>
              <a:off x="9518397" y="779511"/>
              <a:ext cx="509288" cy="622525"/>
              <a:chOff x="10002887" y="3686634"/>
              <a:chExt cx="509288" cy="622525"/>
            </a:xfrm>
          </p:grpSpPr>
          <p:sp>
            <p:nvSpPr>
              <p:cNvPr id="144" name="Title 1">
                <a:extLst>
                  <a:ext uri="{FF2B5EF4-FFF2-40B4-BE49-F238E27FC236}">
                    <a16:creationId xmlns:a16="http://schemas.microsoft.com/office/drawing/2014/main" id="{4BF52B5C-AD8A-41FA-9B8A-9C09E27E28EC}"/>
                  </a:ext>
                </a:extLst>
              </p:cNvPr>
              <p:cNvSpPr txBox="1">
                <a:spLocks/>
              </p:cNvSpPr>
              <p:nvPr/>
            </p:nvSpPr>
            <p:spPr>
              <a:xfrm>
                <a:off x="10002887" y="3686634"/>
                <a:ext cx="509288"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Enterprise system</a:t>
                </a:r>
              </a:p>
            </p:txBody>
          </p:sp>
          <p:sp>
            <p:nvSpPr>
              <p:cNvPr id="167" name="Freeform 9">
                <a:extLst>
                  <a:ext uri="{FF2B5EF4-FFF2-40B4-BE49-F238E27FC236}">
                    <a16:creationId xmlns:a16="http://schemas.microsoft.com/office/drawing/2014/main" id="{B521A142-8EC9-4AE6-BEF2-7C7527E719F5}"/>
                  </a:ext>
                </a:extLst>
              </p:cNvPr>
              <p:cNvSpPr>
                <a:spLocks noChangeAspect="1" noEditPoints="1"/>
              </p:cNvSpPr>
              <p:nvPr/>
            </p:nvSpPr>
            <p:spPr bwMode="black">
              <a:xfrm>
                <a:off x="10099248" y="4052476"/>
                <a:ext cx="316567" cy="256683"/>
              </a:xfrm>
              <a:custGeom>
                <a:avLst/>
                <a:gdLst>
                  <a:gd name="T0" fmla="*/ 600 w 1107"/>
                  <a:gd name="T1" fmla="*/ 625 h 897"/>
                  <a:gd name="T2" fmla="*/ 649 w 1107"/>
                  <a:gd name="T3" fmla="*/ 567 h 897"/>
                  <a:gd name="T4" fmla="*/ 727 w 1107"/>
                  <a:gd name="T5" fmla="*/ 482 h 897"/>
                  <a:gd name="T6" fmla="*/ 601 w 1107"/>
                  <a:gd name="T7" fmla="*/ 434 h 897"/>
                  <a:gd name="T8" fmla="*/ 628 w 1107"/>
                  <a:gd name="T9" fmla="*/ 305 h 897"/>
                  <a:gd name="T10" fmla="*/ 547 w 1107"/>
                  <a:gd name="T11" fmla="*/ 240 h 897"/>
                  <a:gd name="T12" fmla="*/ 427 w 1107"/>
                  <a:gd name="T13" fmla="*/ 287 h 897"/>
                  <a:gd name="T14" fmla="*/ 368 w 1107"/>
                  <a:gd name="T15" fmla="*/ 170 h 897"/>
                  <a:gd name="T16" fmla="*/ 285 w 1107"/>
                  <a:gd name="T17" fmla="*/ 263 h 897"/>
                  <a:gd name="T18" fmla="*/ 241 w 1107"/>
                  <a:gd name="T19" fmla="*/ 313 h 897"/>
                  <a:gd name="T20" fmla="*/ 139 w 1107"/>
                  <a:gd name="T21" fmla="*/ 281 h 897"/>
                  <a:gd name="T22" fmla="*/ 79 w 1107"/>
                  <a:gd name="T23" fmla="*/ 355 h 897"/>
                  <a:gd name="T24" fmla="*/ 132 w 1107"/>
                  <a:gd name="T25" fmla="*/ 446 h 897"/>
                  <a:gd name="T26" fmla="*/ 83 w 1107"/>
                  <a:gd name="T27" fmla="*/ 505 h 897"/>
                  <a:gd name="T28" fmla="*/ 5 w 1107"/>
                  <a:gd name="T29" fmla="*/ 590 h 897"/>
                  <a:gd name="T30" fmla="*/ 132 w 1107"/>
                  <a:gd name="T31" fmla="*/ 638 h 897"/>
                  <a:gd name="T32" fmla="*/ 145 w 1107"/>
                  <a:gd name="T33" fmla="*/ 669 h 897"/>
                  <a:gd name="T34" fmla="*/ 110 w 1107"/>
                  <a:gd name="T35" fmla="*/ 793 h 897"/>
                  <a:gd name="T36" fmla="*/ 230 w 1107"/>
                  <a:gd name="T37" fmla="*/ 781 h 897"/>
                  <a:gd name="T38" fmla="*/ 306 w 1107"/>
                  <a:gd name="T39" fmla="*/ 785 h 897"/>
                  <a:gd name="T40" fmla="*/ 346 w 1107"/>
                  <a:gd name="T41" fmla="*/ 878 h 897"/>
                  <a:gd name="T42" fmla="*/ 440 w 1107"/>
                  <a:gd name="T43" fmla="*/ 872 h 897"/>
                  <a:gd name="T44" fmla="*/ 466 w 1107"/>
                  <a:gd name="T45" fmla="*/ 764 h 897"/>
                  <a:gd name="T46" fmla="*/ 539 w 1107"/>
                  <a:gd name="T47" fmla="*/ 755 h 897"/>
                  <a:gd name="T48" fmla="*/ 659 w 1107"/>
                  <a:gd name="T49" fmla="*/ 743 h 897"/>
                  <a:gd name="T50" fmla="*/ 263 w 1107"/>
                  <a:gd name="T51" fmla="*/ 452 h 897"/>
                  <a:gd name="T52" fmla="*/ 281 w 1107"/>
                  <a:gd name="T53" fmla="*/ 633 h 897"/>
                  <a:gd name="T54" fmla="*/ 1002 w 1107"/>
                  <a:gd name="T55" fmla="*/ 332 h 897"/>
                  <a:gd name="T56" fmla="*/ 1043 w 1107"/>
                  <a:gd name="T57" fmla="*/ 304 h 897"/>
                  <a:gd name="T58" fmla="*/ 1107 w 1107"/>
                  <a:gd name="T59" fmla="*/ 266 h 897"/>
                  <a:gd name="T60" fmla="*/ 1037 w 1107"/>
                  <a:gd name="T61" fmla="*/ 213 h 897"/>
                  <a:gd name="T62" fmla="*/ 1077 w 1107"/>
                  <a:gd name="T63" fmla="*/ 138 h 897"/>
                  <a:gd name="T64" fmla="*/ 1038 w 1107"/>
                  <a:gd name="T65" fmla="*/ 83 h 897"/>
                  <a:gd name="T66" fmla="*/ 956 w 1107"/>
                  <a:gd name="T67" fmla="*/ 91 h 897"/>
                  <a:gd name="T68" fmla="*/ 940 w 1107"/>
                  <a:gd name="T69" fmla="*/ 7 h 897"/>
                  <a:gd name="T70" fmla="*/ 872 w 1107"/>
                  <a:gd name="T71" fmla="*/ 50 h 897"/>
                  <a:gd name="T72" fmla="*/ 836 w 1107"/>
                  <a:gd name="T73" fmla="*/ 74 h 897"/>
                  <a:gd name="T74" fmla="*/ 778 w 1107"/>
                  <a:gd name="T75" fmla="*/ 35 h 897"/>
                  <a:gd name="T76" fmla="*/ 728 w 1107"/>
                  <a:gd name="T77" fmla="*/ 70 h 897"/>
                  <a:gd name="T78" fmla="*/ 744 w 1107"/>
                  <a:gd name="T79" fmla="*/ 136 h 897"/>
                  <a:gd name="T80" fmla="*/ 703 w 1107"/>
                  <a:gd name="T81" fmla="*/ 164 h 897"/>
                  <a:gd name="T82" fmla="*/ 640 w 1107"/>
                  <a:gd name="T83" fmla="*/ 203 h 897"/>
                  <a:gd name="T84" fmla="*/ 710 w 1107"/>
                  <a:gd name="T85" fmla="*/ 255 h 897"/>
                  <a:gd name="T86" fmla="*/ 712 w 1107"/>
                  <a:gd name="T87" fmla="*/ 277 h 897"/>
                  <a:gd name="T88" fmla="*/ 668 w 1107"/>
                  <a:gd name="T89" fmla="*/ 347 h 897"/>
                  <a:gd name="T90" fmla="*/ 745 w 1107"/>
                  <a:gd name="T91" fmla="*/ 361 h 897"/>
                  <a:gd name="T92" fmla="*/ 791 w 1107"/>
                  <a:gd name="T93" fmla="*/ 377 h 897"/>
                  <a:gd name="T94" fmla="*/ 799 w 1107"/>
                  <a:gd name="T95" fmla="*/ 443 h 897"/>
                  <a:gd name="T96" fmla="*/ 859 w 1107"/>
                  <a:gd name="T97" fmla="*/ 456 h 897"/>
                  <a:gd name="T98" fmla="*/ 894 w 1107"/>
                  <a:gd name="T99" fmla="*/ 393 h 897"/>
                  <a:gd name="T100" fmla="*/ 941 w 1107"/>
                  <a:gd name="T101" fmla="*/ 401 h 897"/>
                  <a:gd name="T102" fmla="*/ 1018 w 1107"/>
                  <a:gd name="T103" fmla="*/ 415 h 897"/>
                  <a:gd name="T104" fmla="*/ 825 w 1107"/>
                  <a:gd name="T105" fmla="*/ 164 h 897"/>
                  <a:gd name="T106" fmla="*/ 803 w 1107"/>
                  <a:gd name="T107" fmla="*/ 279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7" h="897">
                    <a:moveTo>
                      <a:pt x="654" y="716"/>
                    </a:moveTo>
                    <a:cubicBezTo>
                      <a:pt x="616" y="670"/>
                      <a:pt x="616" y="670"/>
                      <a:pt x="616" y="670"/>
                    </a:cubicBezTo>
                    <a:cubicBezTo>
                      <a:pt x="593" y="654"/>
                      <a:pt x="603" y="638"/>
                      <a:pt x="600" y="625"/>
                    </a:cubicBezTo>
                    <a:cubicBezTo>
                      <a:pt x="600" y="625"/>
                      <a:pt x="600" y="625"/>
                      <a:pt x="600" y="625"/>
                    </a:cubicBezTo>
                    <a:cubicBezTo>
                      <a:pt x="605" y="617"/>
                      <a:pt x="611" y="609"/>
                      <a:pt x="608" y="596"/>
                    </a:cubicBezTo>
                    <a:cubicBezTo>
                      <a:pt x="618" y="580"/>
                      <a:pt x="623" y="572"/>
                      <a:pt x="649" y="567"/>
                    </a:cubicBezTo>
                    <a:cubicBezTo>
                      <a:pt x="715" y="553"/>
                      <a:pt x="715" y="553"/>
                      <a:pt x="715" y="553"/>
                    </a:cubicBezTo>
                    <a:cubicBezTo>
                      <a:pt x="728" y="550"/>
                      <a:pt x="733" y="542"/>
                      <a:pt x="730" y="529"/>
                    </a:cubicBezTo>
                    <a:cubicBezTo>
                      <a:pt x="727" y="482"/>
                      <a:pt x="727" y="482"/>
                      <a:pt x="727" y="482"/>
                    </a:cubicBezTo>
                    <a:cubicBezTo>
                      <a:pt x="724" y="469"/>
                      <a:pt x="717" y="463"/>
                      <a:pt x="701" y="453"/>
                    </a:cubicBezTo>
                    <a:cubicBezTo>
                      <a:pt x="641" y="459"/>
                      <a:pt x="641" y="459"/>
                      <a:pt x="641" y="459"/>
                    </a:cubicBezTo>
                    <a:cubicBezTo>
                      <a:pt x="620" y="457"/>
                      <a:pt x="604" y="447"/>
                      <a:pt x="601" y="434"/>
                    </a:cubicBezTo>
                    <a:cubicBezTo>
                      <a:pt x="598" y="421"/>
                      <a:pt x="590" y="416"/>
                      <a:pt x="580" y="397"/>
                    </a:cubicBezTo>
                    <a:cubicBezTo>
                      <a:pt x="577" y="384"/>
                      <a:pt x="574" y="371"/>
                      <a:pt x="584" y="355"/>
                    </a:cubicBezTo>
                    <a:cubicBezTo>
                      <a:pt x="628" y="305"/>
                      <a:pt x="628" y="305"/>
                      <a:pt x="628" y="305"/>
                    </a:cubicBezTo>
                    <a:cubicBezTo>
                      <a:pt x="634" y="297"/>
                      <a:pt x="631" y="284"/>
                      <a:pt x="623" y="279"/>
                    </a:cubicBezTo>
                    <a:cubicBezTo>
                      <a:pt x="581" y="240"/>
                      <a:pt x="581" y="240"/>
                      <a:pt x="581" y="240"/>
                    </a:cubicBezTo>
                    <a:cubicBezTo>
                      <a:pt x="573" y="235"/>
                      <a:pt x="560" y="238"/>
                      <a:pt x="547" y="240"/>
                    </a:cubicBezTo>
                    <a:cubicBezTo>
                      <a:pt x="503" y="291"/>
                      <a:pt x="503" y="291"/>
                      <a:pt x="503" y="291"/>
                    </a:cubicBezTo>
                    <a:cubicBezTo>
                      <a:pt x="484" y="302"/>
                      <a:pt x="471" y="304"/>
                      <a:pt x="463" y="299"/>
                    </a:cubicBezTo>
                    <a:cubicBezTo>
                      <a:pt x="456" y="294"/>
                      <a:pt x="435" y="292"/>
                      <a:pt x="427" y="287"/>
                    </a:cubicBezTo>
                    <a:cubicBezTo>
                      <a:pt x="419" y="282"/>
                      <a:pt x="403" y="271"/>
                      <a:pt x="400" y="258"/>
                    </a:cubicBezTo>
                    <a:cubicBezTo>
                      <a:pt x="386" y="193"/>
                      <a:pt x="386" y="193"/>
                      <a:pt x="386" y="193"/>
                    </a:cubicBezTo>
                    <a:cubicBezTo>
                      <a:pt x="384" y="180"/>
                      <a:pt x="368" y="170"/>
                      <a:pt x="368" y="170"/>
                    </a:cubicBezTo>
                    <a:cubicBezTo>
                      <a:pt x="308" y="176"/>
                      <a:pt x="308" y="176"/>
                      <a:pt x="308" y="176"/>
                    </a:cubicBezTo>
                    <a:cubicBezTo>
                      <a:pt x="308" y="176"/>
                      <a:pt x="289" y="187"/>
                      <a:pt x="292" y="200"/>
                    </a:cubicBezTo>
                    <a:cubicBezTo>
                      <a:pt x="285" y="263"/>
                      <a:pt x="285" y="263"/>
                      <a:pt x="285" y="263"/>
                    </a:cubicBezTo>
                    <a:cubicBezTo>
                      <a:pt x="291" y="289"/>
                      <a:pt x="277" y="292"/>
                      <a:pt x="272" y="300"/>
                    </a:cubicBezTo>
                    <a:cubicBezTo>
                      <a:pt x="272" y="300"/>
                      <a:pt x="272" y="300"/>
                      <a:pt x="267" y="308"/>
                    </a:cubicBezTo>
                    <a:cubicBezTo>
                      <a:pt x="259" y="302"/>
                      <a:pt x="246" y="305"/>
                      <a:pt x="241" y="313"/>
                    </a:cubicBezTo>
                    <a:cubicBezTo>
                      <a:pt x="236" y="321"/>
                      <a:pt x="236" y="321"/>
                      <a:pt x="236" y="321"/>
                    </a:cubicBezTo>
                    <a:cubicBezTo>
                      <a:pt x="223" y="324"/>
                      <a:pt x="210" y="327"/>
                      <a:pt x="194" y="317"/>
                    </a:cubicBezTo>
                    <a:cubicBezTo>
                      <a:pt x="139" y="281"/>
                      <a:pt x="139" y="281"/>
                      <a:pt x="139" y="281"/>
                    </a:cubicBezTo>
                    <a:cubicBezTo>
                      <a:pt x="131" y="276"/>
                      <a:pt x="110" y="273"/>
                      <a:pt x="104" y="281"/>
                    </a:cubicBezTo>
                    <a:cubicBezTo>
                      <a:pt x="79" y="321"/>
                      <a:pt x="79" y="321"/>
                      <a:pt x="79" y="321"/>
                    </a:cubicBezTo>
                    <a:cubicBezTo>
                      <a:pt x="66" y="324"/>
                      <a:pt x="68" y="337"/>
                      <a:pt x="79" y="355"/>
                    </a:cubicBezTo>
                    <a:cubicBezTo>
                      <a:pt x="121" y="394"/>
                      <a:pt x="121" y="394"/>
                      <a:pt x="121" y="394"/>
                    </a:cubicBezTo>
                    <a:cubicBezTo>
                      <a:pt x="140" y="417"/>
                      <a:pt x="135" y="425"/>
                      <a:pt x="132" y="446"/>
                    </a:cubicBezTo>
                    <a:cubicBezTo>
                      <a:pt x="132" y="446"/>
                      <a:pt x="132" y="446"/>
                      <a:pt x="132" y="446"/>
                    </a:cubicBezTo>
                    <a:cubicBezTo>
                      <a:pt x="127" y="454"/>
                      <a:pt x="122" y="462"/>
                      <a:pt x="117" y="470"/>
                    </a:cubicBezTo>
                    <a:cubicBezTo>
                      <a:pt x="117" y="470"/>
                      <a:pt x="117" y="470"/>
                      <a:pt x="117" y="470"/>
                    </a:cubicBezTo>
                    <a:cubicBezTo>
                      <a:pt x="120" y="483"/>
                      <a:pt x="109" y="499"/>
                      <a:pt x="83" y="505"/>
                    </a:cubicBezTo>
                    <a:cubicBezTo>
                      <a:pt x="23" y="511"/>
                      <a:pt x="23" y="511"/>
                      <a:pt x="23" y="511"/>
                    </a:cubicBezTo>
                    <a:cubicBezTo>
                      <a:pt x="10" y="514"/>
                      <a:pt x="0" y="529"/>
                      <a:pt x="2" y="543"/>
                    </a:cubicBezTo>
                    <a:cubicBezTo>
                      <a:pt x="5" y="590"/>
                      <a:pt x="5" y="590"/>
                      <a:pt x="5" y="590"/>
                    </a:cubicBezTo>
                    <a:cubicBezTo>
                      <a:pt x="8" y="603"/>
                      <a:pt x="16" y="608"/>
                      <a:pt x="37" y="610"/>
                    </a:cubicBezTo>
                    <a:cubicBezTo>
                      <a:pt x="92" y="612"/>
                      <a:pt x="92" y="612"/>
                      <a:pt x="92" y="612"/>
                    </a:cubicBezTo>
                    <a:cubicBezTo>
                      <a:pt x="113" y="614"/>
                      <a:pt x="129" y="625"/>
                      <a:pt x="132" y="638"/>
                    </a:cubicBezTo>
                    <a:cubicBezTo>
                      <a:pt x="132" y="638"/>
                      <a:pt x="132" y="638"/>
                      <a:pt x="132" y="638"/>
                    </a:cubicBezTo>
                    <a:cubicBezTo>
                      <a:pt x="140" y="643"/>
                      <a:pt x="142" y="656"/>
                      <a:pt x="150" y="661"/>
                    </a:cubicBezTo>
                    <a:cubicBezTo>
                      <a:pt x="145" y="669"/>
                      <a:pt x="145" y="669"/>
                      <a:pt x="145" y="669"/>
                    </a:cubicBezTo>
                    <a:cubicBezTo>
                      <a:pt x="153" y="674"/>
                      <a:pt x="156" y="687"/>
                      <a:pt x="140" y="711"/>
                    </a:cubicBezTo>
                    <a:cubicBezTo>
                      <a:pt x="109" y="759"/>
                      <a:pt x="109" y="759"/>
                      <a:pt x="109" y="759"/>
                    </a:cubicBezTo>
                    <a:cubicBezTo>
                      <a:pt x="99" y="775"/>
                      <a:pt x="102" y="788"/>
                      <a:pt x="110" y="793"/>
                    </a:cubicBezTo>
                    <a:cubicBezTo>
                      <a:pt x="152" y="832"/>
                      <a:pt x="152" y="832"/>
                      <a:pt x="152" y="832"/>
                    </a:cubicBezTo>
                    <a:cubicBezTo>
                      <a:pt x="160" y="837"/>
                      <a:pt x="173" y="834"/>
                      <a:pt x="178" y="826"/>
                    </a:cubicBezTo>
                    <a:cubicBezTo>
                      <a:pt x="230" y="781"/>
                      <a:pt x="230" y="781"/>
                      <a:pt x="230" y="781"/>
                    </a:cubicBezTo>
                    <a:cubicBezTo>
                      <a:pt x="248" y="770"/>
                      <a:pt x="261" y="767"/>
                      <a:pt x="269" y="772"/>
                    </a:cubicBezTo>
                    <a:cubicBezTo>
                      <a:pt x="269" y="772"/>
                      <a:pt x="269" y="772"/>
                      <a:pt x="269" y="772"/>
                    </a:cubicBezTo>
                    <a:cubicBezTo>
                      <a:pt x="282" y="769"/>
                      <a:pt x="298" y="779"/>
                      <a:pt x="306" y="785"/>
                    </a:cubicBezTo>
                    <a:cubicBezTo>
                      <a:pt x="306" y="785"/>
                      <a:pt x="306" y="785"/>
                      <a:pt x="306" y="785"/>
                    </a:cubicBezTo>
                    <a:cubicBezTo>
                      <a:pt x="319" y="782"/>
                      <a:pt x="327" y="787"/>
                      <a:pt x="332" y="813"/>
                    </a:cubicBezTo>
                    <a:cubicBezTo>
                      <a:pt x="346" y="878"/>
                      <a:pt x="346" y="878"/>
                      <a:pt x="346" y="878"/>
                    </a:cubicBezTo>
                    <a:cubicBezTo>
                      <a:pt x="349" y="892"/>
                      <a:pt x="357" y="897"/>
                      <a:pt x="370" y="894"/>
                    </a:cubicBezTo>
                    <a:cubicBezTo>
                      <a:pt x="425" y="896"/>
                      <a:pt x="425" y="896"/>
                      <a:pt x="425" y="896"/>
                    </a:cubicBezTo>
                    <a:cubicBezTo>
                      <a:pt x="430" y="888"/>
                      <a:pt x="443" y="885"/>
                      <a:pt x="440" y="872"/>
                    </a:cubicBezTo>
                    <a:cubicBezTo>
                      <a:pt x="440" y="804"/>
                      <a:pt x="440" y="804"/>
                      <a:pt x="440" y="804"/>
                    </a:cubicBezTo>
                    <a:cubicBezTo>
                      <a:pt x="442" y="783"/>
                      <a:pt x="460" y="772"/>
                      <a:pt x="466" y="764"/>
                    </a:cubicBezTo>
                    <a:cubicBezTo>
                      <a:pt x="466" y="764"/>
                      <a:pt x="466" y="764"/>
                      <a:pt x="466" y="764"/>
                    </a:cubicBezTo>
                    <a:cubicBezTo>
                      <a:pt x="479" y="761"/>
                      <a:pt x="492" y="758"/>
                      <a:pt x="497" y="750"/>
                    </a:cubicBezTo>
                    <a:cubicBezTo>
                      <a:pt x="497" y="750"/>
                      <a:pt x="497" y="750"/>
                      <a:pt x="497" y="750"/>
                    </a:cubicBezTo>
                    <a:cubicBezTo>
                      <a:pt x="510" y="747"/>
                      <a:pt x="523" y="745"/>
                      <a:pt x="539" y="755"/>
                    </a:cubicBezTo>
                    <a:cubicBezTo>
                      <a:pt x="594" y="791"/>
                      <a:pt x="594" y="791"/>
                      <a:pt x="594" y="791"/>
                    </a:cubicBezTo>
                    <a:cubicBezTo>
                      <a:pt x="602" y="796"/>
                      <a:pt x="623" y="798"/>
                      <a:pt x="628" y="790"/>
                    </a:cubicBezTo>
                    <a:cubicBezTo>
                      <a:pt x="659" y="743"/>
                      <a:pt x="659" y="743"/>
                      <a:pt x="659" y="743"/>
                    </a:cubicBezTo>
                    <a:cubicBezTo>
                      <a:pt x="659" y="743"/>
                      <a:pt x="669" y="727"/>
                      <a:pt x="654" y="716"/>
                    </a:cubicBezTo>
                    <a:close/>
                    <a:moveTo>
                      <a:pt x="281" y="633"/>
                    </a:moveTo>
                    <a:cubicBezTo>
                      <a:pt x="223" y="584"/>
                      <a:pt x="219" y="502"/>
                      <a:pt x="263" y="452"/>
                    </a:cubicBezTo>
                    <a:cubicBezTo>
                      <a:pt x="313" y="393"/>
                      <a:pt x="399" y="382"/>
                      <a:pt x="457" y="431"/>
                    </a:cubicBezTo>
                    <a:cubicBezTo>
                      <a:pt x="507" y="475"/>
                      <a:pt x="518" y="561"/>
                      <a:pt x="469" y="619"/>
                    </a:cubicBezTo>
                    <a:cubicBezTo>
                      <a:pt x="420" y="678"/>
                      <a:pt x="339" y="682"/>
                      <a:pt x="281" y="633"/>
                    </a:cubicBezTo>
                    <a:close/>
                    <a:moveTo>
                      <a:pt x="1019" y="398"/>
                    </a:moveTo>
                    <a:cubicBezTo>
                      <a:pt x="1004" y="362"/>
                      <a:pt x="1004" y="362"/>
                      <a:pt x="1004" y="362"/>
                    </a:cubicBezTo>
                    <a:cubicBezTo>
                      <a:pt x="992" y="348"/>
                      <a:pt x="1002" y="340"/>
                      <a:pt x="1002" y="332"/>
                    </a:cubicBezTo>
                    <a:cubicBezTo>
                      <a:pt x="1002" y="332"/>
                      <a:pt x="1002" y="332"/>
                      <a:pt x="1002" y="332"/>
                    </a:cubicBezTo>
                    <a:cubicBezTo>
                      <a:pt x="1007" y="328"/>
                      <a:pt x="1011" y="324"/>
                      <a:pt x="1012" y="315"/>
                    </a:cubicBezTo>
                    <a:cubicBezTo>
                      <a:pt x="1021" y="307"/>
                      <a:pt x="1026" y="303"/>
                      <a:pt x="1043" y="304"/>
                    </a:cubicBezTo>
                    <a:cubicBezTo>
                      <a:pt x="1086" y="307"/>
                      <a:pt x="1086" y="307"/>
                      <a:pt x="1086" y="307"/>
                    </a:cubicBezTo>
                    <a:cubicBezTo>
                      <a:pt x="1095" y="308"/>
                      <a:pt x="1099" y="304"/>
                      <a:pt x="1100" y="295"/>
                    </a:cubicBezTo>
                    <a:cubicBezTo>
                      <a:pt x="1107" y="266"/>
                      <a:pt x="1107" y="266"/>
                      <a:pt x="1107" y="266"/>
                    </a:cubicBezTo>
                    <a:cubicBezTo>
                      <a:pt x="1107" y="257"/>
                      <a:pt x="1103" y="252"/>
                      <a:pt x="1095" y="243"/>
                    </a:cubicBezTo>
                    <a:cubicBezTo>
                      <a:pt x="1057" y="236"/>
                      <a:pt x="1057" y="236"/>
                      <a:pt x="1057" y="236"/>
                    </a:cubicBezTo>
                    <a:cubicBezTo>
                      <a:pt x="1044" y="231"/>
                      <a:pt x="1036" y="222"/>
                      <a:pt x="1037" y="213"/>
                    </a:cubicBezTo>
                    <a:cubicBezTo>
                      <a:pt x="1038" y="205"/>
                      <a:pt x="1034" y="200"/>
                      <a:pt x="1030" y="187"/>
                    </a:cubicBezTo>
                    <a:cubicBezTo>
                      <a:pt x="1031" y="178"/>
                      <a:pt x="1032" y="170"/>
                      <a:pt x="1041" y="162"/>
                    </a:cubicBezTo>
                    <a:cubicBezTo>
                      <a:pt x="1077" y="138"/>
                      <a:pt x="1077" y="138"/>
                      <a:pt x="1077" y="138"/>
                    </a:cubicBezTo>
                    <a:cubicBezTo>
                      <a:pt x="1082" y="134"/>
                      <a:pt x="1083" y="126"/>
                      <a:pt x="1079" y="121"/>
                    </a:cubicBezTo>
                    <a:cubicBezTo>
                      <a:pt x="1059" y="89"/>
                      <a:pt x="1059" y="89"/>
                      <a:pt x="1059" y="89"/>
                    </a:cubicBezTo>
                    <a:cubicBezTo>
                      <a:pt x="1055" y="85"/>
                      <a:pt x="1047" y="84"/>
                      <a:pt x="1038" y="83"/>
                    </a:cubicBezTo>
                    <a:cubicBezTo>
                      <a:pt x="1002" y="107"/>
                      <a:pt x="1002" y="107"/>
                      <a:pt x="1002" y="107"/>
                    </a:cubicBezTo>
                    <a:cubicBezTo>
                      <a:pt x="989" y="110"/>
                      <a:pt x="980" y="110"/>
                      <a:pt x="976" y="105"/>
                    </a:cubicBezTo>
                    <a:cubicBezTo>
                      <a:pt x="972" y="100"/>
                      <a:pt x="960" y="95"/>
                      <a:pt x="956" y="91"/>
                    </a:cubicBezTo>
                    <a:cubicBezTo>
                      <a:pt x="952" y="86"/>
                      <a:pt x="944" y="77"/>
                      <a:pt x="944" y="68"/>
                    </a:cubicBezTo>
                    <a:cubicBezTo>
                      <a:pt x="948" y="25"/>
                      <a:pt x="948" y="25"/>
                      <a:pt x="948" y="25"/>
                    </a:cubicBezTo>
                    <a:cubicBezTo>
                      <a:pt x="948" y="17"/>
                      <a:pt x="940" y="7"/>
                      <a:pt x="940" y="7"/>
                    </a:cubicBezTo>
                    <a:cubicBezTo>
                      <a:pt x="902" y="0"/>
                      <a:pt x="902" y="0"/>
                      <a:pt x="902" y="0"/>
                    </a:cubicBezTo>
                    <a:cubicBezTo>
                      <a:pt x="902" y="0"/>
                      <a:pt x="889" y="4"/>
                      <a:pt x="888" y="12"/>
                    </a:cubicBezTo>
                    <a:cubicBezTo>
                      <a:pt x="872" y="50"/>
                      <a:pt x="872" y="50"/>
                      <a:pt x="872" y="50"/>
                    </a:cubicBezTo>
                    <a:cubicBezTo>
                      <a:pt x="871" y="67"/>
                      <a:pt x="862" y="67"/>
                      <a:pt x="858" y="71"/>
                    </a:cubicBezTo>
                    <a:cubicBezTo>
                      <a:pt x="858" y="71"/>
                      <a:pt x="858" y="71"/>
                      <a:pt x="853" y="75"/>
                    </a:cubicBezTo>
                    <a:cubicBezTo>
                      <a:pt x="849" y="70"/>
                      <a:pt x="840" y="70"/>
                      <a:pt x="836" y="74"/>
                    </a:cubicBezTo>
                    <a:cubicBezTo>
                      <a:pt x="831" y="78"/>
                      <a:pt x="831" y="78"/>
                      <a:pt x="831" y="78"/>
                    </a:cubicBezTo>
                    <a:cubicBezTo>
                      <a:pt x="822" y="77"/>
                      <a:pt x="814" y="76"/>
                      <a:pt x="806" y="67"/>
                    </a:cubicBezTo>
                    <a:cubicBezTo>
                      <a:pt x="778" y="35"/>
                      <a:pt x="778" y="35"/>
                      <a:pt x="778" y="35"/>
                    </a:cubicBezTo>
                    <a:cubicBezTo>
                      <a:pt x="774" y="30"/>
                      <a:pt x="762" y="25"/>
                      <a:pt x="757" y="29"/>
                    </a:cubicBezTo>
                    <a:cubicBezTo>
                      <a:pt x="734" y="49"/>
                      <a:pt x="734" y="49"/>
                      <a:pt x="734" y="49"/>
                    </a:cubicBezTo>
                    <a:cubicBezTo>
                      <a:pt x="725" y="49"/>
                      <a:pt x="725" y="57"/>
                      <a:pt x="728" y="70"/>
                    </a:cubicBezTo>
                    <a:cubicBezTo>
                      <a:pt x="747" y="102"/>
                      <a:pt x="747" y="102"/>
                      <a:pt x="747" y="102"/>
                    </a:cubicBezTo>
                    <a:cubicBezTo>
                      <a:pt x="754" y="120"/>
                      <a:pt x="750" y="124"/>
                      <a:pt x="744" y="136"/>
                    </a:cubicBezTo>
                    <a:cubicBezTo>
                      <a:pt x="744" y="136"/>
                      <a:pt x="744" y="136"/>
                      <a:pt x="744" y="136"/>
                    </a:cubicBezTo>
                    <a:cubicBezTo>
                      <a:pt x="740" y="140"/>
                      <a:pt x="735" y="144"/>
                      <a:pt x="731" y="148"/>
                    </a:cubicBezTo>
                    <a:cubicBezTo>
                      <a:pt x="731" y="148"/>
                      <a:pt x="731" y="148"/>
                      <a:pt x="731" y="148"/>
                    </a:cubicBezTo>
                    <a:cubicBezTo>
                      <a:pt x="730" y="157"/>
                      <a:pt x="721" y="165"/>
                      <a:pt x="703" y="164"/>
                    </a:cubicBezTo>
                    <a:cubicBezTo>
                      <a:pt x="665" y="157"/>
                      <a:pt x="665" y="157"/>
                      <a:pt x="665" y="157"/>
                    </a:cubicBezTo>
                    <a:cubicBezTo>
                      <a:pt x="656" y="156"/>
                      <a:pt x="647" y="164"/>
                      <a:pt x="647" y="173"/>
                    </a:cubicBezTo>
                    <a:cubicBezTo>
                      <a:pt x="640" y="203"/>
                      <a:pt x="640" y="203"/>
                      <a:pt x="640" y="203"/>
                    </a:cubicBezTo>
                    <a:cubicBezTo>
                      <a:pt x="639" y="211"/>
                      <a:pt x="643" y="216"/>
                      <a:pt x="656" y="221"/>
                    </a:cubicBezTo>
                    <a:cubicBezTo>
                      <a:pt x="690" y="232"/>
                      <a:pt x="690" y="232"/>
                      <a:pt x="690" y="232"/>
                    </a:cubicBezTo>
                    <a:cubicBezTo>
                      <a:pt x="702" y="237"/>
                      <a:pt x="710" y="246"/>
                      <a:pt x="710" y="255"/>
                    </a:cubicBezTo>
                    <a:cubicBezTo>
                      <a:pt x="710" y="255"/>
                      <a:pt x="710" y="255"/>
                      <a:pt x="710" y="255"/>
                    </a:cubicBezTo>
                    <a:cubicBezTo>
                      <a:pt x="714" y="260"/>
                      <a:pt x="713" y="268"/>
                      <a:pt x="717" y="273"/>
                    </a:cubicBezTo>
                    <a:cubicBezTo>
                      <a:pt x="712" y="277"/>
                      <a:pt x="712" y="277"/>
                      <a:pt x="712" y="277"/>
                    </a:cubicBezTo>
                    <a:cubicBezTo>
                      <a:pt x="716" y="281"/>
                      <a:pt x="716" y="290"/>
                      <a:pt x="702" y="302"/>
                    </a:cubicBezTo>
                    <a:cubicBezTo>
                      <a:pt x="674" y="326"/>
                      <a:pt x="674" y="326"/>
                      <a:pt x="674" y="326"/>
                    </a:cubicBezTo>
                    <a:cubicBezTo>
                      <a:pt x="665" y="334"/>
                      <a:pt x="664" y="343"/>
                      <a:pt x="668" y="347"/>
                    </a:cubicBezTo>
                    <a:cubicBezTo>
                      <a:pt x="687" y="379"/>
                      <a:pt x="687" y="379"/>
                      <a:pt x="687" y="379"/>
                    </a:cubicBezTo>
                    <a:cubicBezTo>
                      <a:pt x="691" y="383"/>
                      <a:pt x="700" y="384"/>
                      <a:pt x="704" y="380"/>
                    </a:cubicBezTo>
                    <a:cubicBezTo>
                      <a:pt x="745" y="361"/>
                      <a:pt x="745" y="361"/>
                      <a:pt x="745" y="361"/>
                    </a:cubicBezTo>
                    <a:cubicBezTo>
                      <a:pt x="758" y="358"/>
                      <a:pt x="767" y="358"/>
                      <a:pt x="771" y="363"/>
                    </a:cubicBezTo>
                    <a:cubicBezTo>
                      <a:pt x="771" y="363"/>
                      <a:pt x="771" y="363"/>
                      <a:pt x="771" y="363"/>
                    </a:cubicBezTo>
                    <a:cubicBezTo>
                      <a:pt x="779" y="364"/>
                      <a:pt x="787" y="373"/>
                      <a:pt x="791" y="377"/>
                    </a:cubicBezTo>
                    <a:cubicBezTo>
                      <a:pt x="791" y="377"/>
                      <a:pt x="791" y="377"/>
                      <a:pt x="791" y="377"/>
                    </a:cubicBezTo>
                    <a:cubicBezTo>
                      <a:pt x="800" y="378"/>
                      <a:pt x="804" y="383"/>
                      <a:pt x="802" y="400"/>
                    </a:cubicBezTo>
                    <a:cubicBezTo>
                      <a:pt x="799" y="443"/>
                      <a:pt x="799" y="443"/>
                      <a:pt x="799" y="443"/>
                    </a:cubicBezTo>
                    <a:cubicBezTo>
                      <a:pt x="798" y="451"/>
                      <a:pt x="802" y="456"/>
                      <a:pt x="811" y="457"/>
                    </a:cubicBezTo>
                    <a:cubicBezTo>
                      <a:pt x="845" y="468"/>
                      <a:pt x="845" y="468"/>
                      <a:pt x="845" y="468"/>
                    </a:cubicBezTo>
                    <a:cubicBezTo>
                      <a:pt x="849" y="464"/>
                      <a:pt x="858" y="464"/>
                      <a:pt x="859" y="456"/>
                    </a:cubicBezTo>
                    <a:cubicBezTo>
                      <a:pt x="871" y="413"/>
                      <a:pt x="871" y="413"/>
                      <a:pt x="871" y="413"/>
                    </a:cubicBezTo>
                    <a:cubicBezTo>
                      <a:pt x="876" y="401"/>
                      <a:pt x="889" y="397"/>
                      <a:pt x="894" y="393"/>
                    </a:cubicBezTo>
                    <a:cubicBezTo>
                      <a:pt x="894" y="393"/>
                      <a:pt x="894" y="393"/>
                      <a:pt x="894" y="393"/>
                    </a:cubicBezTo>
                    <a:cubicBezTo>
                      <a:pt x="902" y="394"/>
                      <a:pt x="911" y="395"/>
                      <a:pt x="916" y="391"/>
                    </a:cubicBezTo>
                    <a:cubicBezTo>
                      <a:pt x="916" y="391"/>
                      <a:pt x="916" y="391"/>
                      <a:pt x="916" y="391"/>
                    </a:cubicBezTo>
                    <a:cubicBezTo>
                      <a:pt x="924" y="391"/>
                      <a:pt x="933" y="392"/>
                      <a:pt x="941" y="401"/>
                    </a:cubicBezTo>
                    <a:cubicBezTo>
                      <a:pt x="969" y="433"/>
                      <a:pt x="969" y="433"/>
                      <a:pt x="969" y="433"/>
                    </a:cubicBezTo>
                    <a:cubicBezTo>
                      <a:pt x="973" y="438"/>
                      <a:pt x="985" y="443"/>
                      <a:pt x="990" y="439"/>
                    </a:cubicBezTo>
                    <a:cubicBezTo>
                      <a:pt x="1018" y="415"/>
                      <a:pt x="1018" y="415"/>
                      <a:pt x="1018" y="415"/>
                    </a:cubicBezTo>
                    <a:cubicBezTo>
                      <a:pt x="1018" y="415"/>
                      <a:pt x="1027" y="407"/>
                      <a:pt x="1019" y="398"/>
                    </a:cubicBezTo>
                    <a:close/>
                    <a:moveTo>
                      <a:pt x="803" y="279"/>
                    </a:moveTo>
                    <a:cubicBezTo>
                      <a:pt x="776" y="238"/>
                      <a:pt x="788" y="187"/>
                      <a:pt x="825" y="164"/>
                    </a:cubicBezTo>
                    <a:cubicBezTo>
                      <a:pt x="866" y="136"/>
                      <a:pt x="921" y="144"/>
                      <a:pt x="948" y="185"/>
                    </a:cubicBezTo>
                    <a:cubicBezTo>
                      <a:pt x="972" y="221"/>
                      <a:pt x="963" y="277"/>
                      <a:pt x="922" y="304"/>
                    </a:cubicBezTo>
                    <a:cubicBezTo>
                      <a:pt x="881" y="332"/>
                      <a:pt x="830" y="320"/>
                      <a:pt x="803" y="279"/>
                    </a:cubicBezTo>
                    <a:close/>
                  </a:path>
                </a:pathLst>
              </a:custGeom>
              <a:solidFill>
                <a:srgbClr val="000000"/>
              </a:solidFill>
              <a:ln>
                <a:noFill/>
              </a:ln>
            </p:spPr>
            <p:txBody>
              <a:bodyPr vert="horz" wrap="square" lIns="68574" tIns="34287" rIns="68574" bIns="34287"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pic>
        <p:nvPicPr>
          <p:cNvPr id="124" name="Picture 123" descr="A picture containing object&#10;&#10;Description generated with high confidence">
            <a:extLst>
              <a:ext uri="{FF2B5EF4-FFF2-40B4-BE49-F238E27FC236}">
                <a16:creationId xmlns:a16="http://schemas.microsoft.com/office/drawing/2014/main" id="{07FC99E9-2FB2-477F-913A-A837965F126A}"/>
              </a:ext>
            </a:extLst>
          </p:cNvPr>
          <p:cNvPicPr>
            <a:picLocks noChangeAspect="1"/>
          </p:cNvPicPr>
          <p:nvPr/>
        </p:nvPicPr>
        <p:blipFill rotWithShape="1">
          <a:blip r:embed="rId5">
            <a:extLst>
              <a:ext uri="{28A0092B-C50C-407E-A947-70E740481C1C}">
                <a14:useLocalDpi xmlns:a14="http://schemas.microsoft.com/office/drawing/2010/main" val="0"/>
              </a:ext>
            </a:extLst>
          </a:blip>
          <a:srcRect t="14000" b="14519"/>
          <a:stretch/>
        </p:blipFill>
        <p:spPr>
          <a:xfrm>
            <a:off x="8548358" y="2052637"/>
            <a:ext cx="320504" cy="243840"/>
          </a:xfrm>
          <a:prstGeom prst="rect">
            <a:avLst/>
          </a:prstGeom>
          <a:noFill/>
        </p:spPr>
      </p:pic>
      <p:sp>
        <p:nvSpPr>
          <p:cNvPr id="125" name="Title 1">
            <a:extLst>
              <a:ext uri="{FF2B5EF4-FFF2-40B4-BE49-F238E27FC236}">
                <a16:creationId xmlns:a16="http://schemas.microsoft.com/office/drawing/2014/main" id="{8868D7B2-D5F8-4EAC-A202-2D011B057F46}"/>
              </a:ext>
            </a:extLst>
          </p:cNvPr>
          <p:cNvSpPr txBox="1">
            <a:spLocks/>
          </p:cNvSpPr>
          <p:nvPr/>
        </p:nvSpPr>
        <p:spPr>
          <a:xfrm>
            <a:off x="8936813" y="2097613"/>
            <a:ext cx="1283969"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Azure Express Route </a:t>
            </a:r>
          </a:p>
        </p:txBody>
      </p:sp>
      <p:cxnSp>
        <p:nvCxnSpPr>
          <p:cNvPr id="128" name="Straight Arrow Connector 127">
            <a:extLst>
              <a:ext uri="{FF2B5EF4-FFF2-40B4-BE49-F238E27FC236}">
                <a16:creationId xmlns:a16="http://schemas.microsoft.com/office/drawing/2014/main" id="{170E2099-263E-4794-AC46-876144B70CD7}"/>
              </a:ext>
            </a:extLst>
          </p:cNvPr>
          <p:cNvCxnSpPr>
            <a:cxnSpLocks/>
            <a:stCxn id="121" idx="2"/>
            <a:endCxn id="124" idx="0"/>
          </p:cNvCxnSpPr>
          <p:nvPr/>
        </p:nvCxnSpPr>
        <p:spPr>
          <a:xfrm flipH="1">
            <a:off x="8708610" y="1777292"/>
            <a:ext cx="1" cy="275345"/>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1" name="Straight Arrow Connector 130">
            <a:extLst>
              <a:ext uri="{FF2B5EF4-FFF2-40B4-BE49-F238E27FC236}">
                <a16:creationId xmlns:a16="http://schemas.microsoft.com/office/drawing/2014/main" id="{9DAAC77C-4109-4958-8F8A-11D3DE6FE911}"/>
              </a:ext>
            </a:extLst>
          </p:cNvPr>
          <p:cNvCxnSpPr>
            <a:cxnSpLocks/>
            <a:endCxn id="95" idx="1"/>
          </p:cNvCxnSpPr>
          <p:nvPr/>
        </p:nvCxnSpPr>
        <p:spPr>
          <a:xfrm>
            <a:off x="8708610" y="2274807"/>
            <a:ext cx="370" cy="47591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8" name="Straight Arrow Connector 197">
            <a:extLst>
              <a:ext uri="{FF2B5EF4-FFF2-40B4-BE49-F238E27FC236}">
                <a16:creationId xmlns:a16="http://schemas.microsoft.com/office/drawing/2014/main" id="{38185C64-1054-4657-B737-40B72470E272}"/>
              </a:ext>
            </a:extLst>
          </p:cNvPr>
          <p:cNvCxnSpPr>
            <a:cxnSpLocks/>
            <a:stCxn id="95" idx="3"/>
          </p:cNvCxnSpPr>
          <p:nvPr/>
        </p:nvCxnSpPr>
        <p:spPr>
          <a:xfrm flipH="1">
            <a:off x="8708611" y="2998375"/>
            <a:ext cx="369" cy="53933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9" name="Title 1">
            <a:extLst>
              <a:ext uri="{FF2B5EF4-FFF2-40B4-BE49-F238E27FC236}">
                <a16:creationId xmlns:a16="http://schemas.microsoft.com/office/drawing/2014/main" id="{0A123C57-D8C2-4DD4-B4D6-C57DA626EAB9}"/>
              </a:ext>
            </a:extLst>
          </p:cNvPr>
          <p:cNvSpPr txBox="1">
            <a:spLocks/>
          </p:cNvSpPr>
          <p:nvPr/>
        </p:nvSpPr>
        <p:spPr>
          <a:xfrm>
            <a:off x="7865879" y="2812991"/>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t>Private IP</a:t>
            </a:r>
          </a:p>
        </p:txBody>
      </p:sp>
      <p:sp>
        <p:nvSpPr>
          <p:cNvPr id="84" name="Rectangle: Rounded Corners 83">
            <a:extLst>
              <a:ext uri="{FF2B5EF4-FFF2-40B4-BE49-F238E27FC236}">
                <a16:creationId xmlns:a16="http://schemas.microsoft.com/office/drawing/2014/main" id="{E899AEE8-4098-4431-BD90-114C34C24182}"/>
              </a:ext>
            </a:extLst>
          </p:cNvPr>
          <p:cNvSpPr/>
          <p:nvPr/>
        </p:nvSpPr>
        <p:spPr bwMode="auto">
          <a:xfrm>
            <a:off x="8376745" y="4595153"/>
            <a:ext cx="1238508" cy="261502"/>
          </a:xfrm>
          <a:prstGeom prst="roundRect">
            <a:avLst>
              <a:gd name="adj" fmla="val 3125"/>
            </a:avLst>
          </a:prstGeom>
          <a:solidFill>
            <a:srgbClr val="FFFFFF"/>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t>serviceC.contoso.com</a:t>
            </a:r>
          </a:p>
        </p:txBody>
      </p:sp>
      <p:sp>
        <p:nvSpPr>
          <p:cNvPr id="200" name="Rectangle: Rounded Corners 199">
            <a:extLst>
              <a:ext uri="{FF2B5EF4-FFF2-40B4-BE49-F238E27FC236}">
                <a16:creationId xmlns:a16="http://schemas.microsoft.com/office/drawing/2014/main" id="{C5C760FE-D35A-40A6-815A-744E1D4DBC3F}"/>
              </a:ext>
            </a:extLst>
          </p:cNvPr>
          <p:cNvSpPr/>
          <p:nvPr/>
        </p:nvSpPr>
        <p:spPr bwMode="auto">
          <a:xfrm>
            <a:off x="5456079" y="4595153"/>
            <a:ext cx="2743200" cy="261502"/>
          </a:xfrm>
          <a:prstGeom prst="roundRect">
            <a:avLst>
              <a:gd name="adj" fmla="val 3125"/>
            </a:avLst>
          </a:prstGeom>
          <a:solidFill>
            <a:srgbClr val="FFFFFF"/>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endPar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endParaRPr>
          </a:p>
        </p:txBody>
      </p:sp>
      <p:sp>
        <p:nvSpPr>
          <p:cNvPr id="5" name="Rectangle 4">
            <a:extLst>
              <a:ext uri="{FF2B5EF4-FFF2-40B4-BE49-F238E27FC236}">
                <a16:creationId xmlns:a16="http://schemas.microsoft.com/office/drawing/2014/main" id="{22895B69-2B71-422D-8F21-294179173D05}"/>
              </a:ext>
            </a:extLst>
          </p:cNvPr>
          <p:cNvSpPr/>
          <p:nvPr/>
        </p:nvSpPr>
        <p:spPr>
          <a:xfrm>
            <a:off x="5630545" y="4618182"/>
            <a:ext cx="891591" cy="215444"/>
          </a:xfrm>
          <a:prstGeom prst="rect">
            <a:avLst/>
          </a:prstGeom>
        </p:spPr>
        <p:txBody>
          <a:bodyPr wrap="none">
            <a:sp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t>contoso.com/A</a:t>
            </a:r>
          </a:p>
        </p:txBody>
      </p:sp>
      <p:sp>
        <p:nvSpPr>
          <p:cNvPr id="201" name="Rectangle 200">
            <a:extLst>
              <a:ext uri="{FF2B5EF4-FFF2-40B4-BE49-F238E27FC236}">
                <a16:creationId xmlns:a16="http://schemas.microsoft.com/office/drawing/2014/main" id="{9C736C47-0A62-45A5-9C21-9EA36315B380}"/>
              </a:ext>
            </a:extLst>
          </p:cNvPr>
          <p:cNvSpPr/>
          <p:nvPr/>
        </p:nvSpPr>
        <p:spPr>
          <a:xfrm>
            <a:off x="7142544" y="4618182"/>
            <a:ext cx="885179" cy="215444"/>
          </a:xfrm>
          <a:prstGeom prst="rect">
            <a:avLst/>
          </a:prstGeom>
        </p:spPr>
        <p:txBody>
          <a:bodyPr wrap="none">
            <a:sp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t>contoso.com/B</a:t>
            </a:r>
          </a:p>
        </p:txBody>
      </p:sp>
      <p:sp>
        <p:nvSpPr>
          <p:cNvPr id="206" name="Rectangle: Rounded Corners 205">
            <a:extLst>
              <a:ext uri="{FF2B5EF4-FFF2-40B4-BE49-F238E27FC236}">
                <a16:creationId xmlns:a16="http://schemas.microsoft.com/office/drawing/2014/main" id="{E68A1E41-8F69-455E-ADC8-9193AE3817EA}"/>
              </a:ext>
            </a:extLst>
          </p:cNvPr>
          <p:cNvSpPr/>
          <p:nvPr/>
        </p:nvSpPr>
        <p:spPr bwMode="auto">
          <a:xfrm>
            <a:off x="5456079" y="5043255"/>
            <a:ext cx="1238508" cy="261502"/>
          </a:xfrm>
          <a:prstGeom prst="roundRect">
            <a:avLst>
              <a:gd name="adj" fmla="val 3125"/>
            </a:avLst>
          </a:prstGeom>
          <a:solidFill>
            <a:srgbClr val="FFFFFF"/>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err="1">
                <a:ln w="3175">
                  <a:noFill/>
                </a:ln>
                <a:solidFill>
                  <a:srgbClr val="3C3C41"/>
                </a:solidFill>
                <a:effectLst/>
                <a:uLnTx/>
                <a:uFillTx/>
                <a:latin typeface="Segoe UI Semibold" panose="020B0702040204020203" pitchFamily="34" charset="0"/>
                <a:ea typeface="+mn-ea"/>
                <a:cs typeface="Segoe UI Semibold" panose="020B0702040204020203" pitchFamily="34" charset="0"/>
              </a:rPr>
              <a:t>ServiceA</a:t>
            </a:r>
            <a:endPar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endParaRPr>
          </a:p>
        </p:txBody>
      </p:sp>
      <p:sp>
        <p:nvSpPr>
          <p:cNvPr id="207" name="Rectangle: Rounded Corners 206">
            <a:extLst>
              <a:ext uri="{FF2B5EF4-FFF2-40B4-BE49-F238E27FC236}">
                <a16:creationId xmlns:a16="http://schemas.microsoft.com/office/drawing/2014/main" id="{7B372C33-651D-4245-82CE-CA70575183F0}"/>
              </a:ext>
            </a:extLst>
          </p:cNvPr>
          <p:cNvSpPr/>
          <p:nvPr/>
        </p:nvSpPr>
        <p:spPr bwMode="auto">
          <a:xfrm>
            <a:off x="6960771" y="5043255"/>
            <a:ext cx="1238508" cy="261502"/>
          </a:xfrm>
          <a:prstGeom prst="roundRect">
            <a:avLst>
              <a:gd name="adj" fmla="val 3125"/>
            </a:avLst>
          </a:prstGeom>
          <a:solidFill>
            <a:srgbClr val="FFFFFF"/>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err="1">
                <a:ln w="3175">
                  <a:noFill/>
                </a:ln>
                <a:solidFill>
                  <a:srgbClr val="3C3C41"/>
                </a:solidFill>
                <a:effectLst/>
                <a:uLnTx/>
                <a:uFillTx/>
                <a:latin typeface="Segoe UI Semibold" panose="020B0702040204020203" pitchFamily="34" charset="0"/>
                <a:ea typeface="+mn-ea"/>
                <a:cs typeface="Segoe UI Semibold" panose="020B0702040204020203" pitchFamily="34" charset="0"/>
              </a:rPr>
              <a:t>ServiceB</a:t>
            </a:r>
            <a:endPar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endParaRPr>
          </a:p>
        </p:txBody>
      </p:sp>
      <p:sp>
        <p:nvSpPr>
          <p:cNvPr id="208" name="Rectangle: Rounded Corners 207">
            <a:extLst>
              <a:ext uri="{FF2B5EF4-FFF2-40B4-BE49-F238E27FC236}">
                <a16:creationId xmlns:a16="http://schemas.microsoft.com/office/drawing/2014/main" id="{B4AA460A-44CD-4761-8E0E-B2989940168D}"/>
              </a:ext>
            </a:extLst>
          </p:cNvPr>
          <p:cNvSpPr/>
          <p:nvPr/>
        </p:nvSpPr>
        <p:spPr bwMode="auto">
          <a:xfrm>
            <a:off x="8376745" y="5043255"/>
            <a:ext cx="1238508" cy="261502"/>
          </a:xfrm>
          <a:prstGeom prst="roundRect">
            <a:avLst>
              <a:gd name="adj" fmla="val 3125"/>
            </a:avLst>
          </a:prstGeom>
          <a:solidFill>
            <a:srgbClr val="FFFFFF"/>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err="1">
                <a:ln w="3175">
                  <a:noFill/>
                </a:ln>
                <a:solidFill>
                  <a:srgbClr val="3C3C41"/>
                </a:solidFill>
                <a:effectLst/>
                <a:uLnTx/>
                <a:uFillTx/>
                <a:latin typeface="Segoe UI Semibold" panose="020B0702040204020203" pitchFamily="34" charset="0"/>
                <a:ea typeface="+mn-ea"/>
                <a:cs typeface="Segoe UI Semibold" panose="020B0702040204020203" pitchFamily="34" charset="0"/>
              </a:rPr>
              <a:t>ServiceC</a:t>
            </a:r>
            <a:endPar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endParaRPr>
          </a:p>
        </p:txBody>
      </p:sp>
      <p:cxnSp>
        <p:nvCxnSpPr>
          <p:cNvPr id="209" name="Straight Arrow Connector 208">
            <a:extLst>
              <a:ext uri="{FF2B5EF4-FFF2-40B4-BE49-F238E27FC236}">
                <a16:creationId xmlns:a16="http://schemas.microsoft.com/office/drawing/2014/main" id="{A5CB2ACB-DCDC-424E-BF1D-71E215FB851D}"/>
              </a:ext>
            </a:extLst>
          </p:cNvPr>
          <p:cNvCxnSpPr>
            <a:cxnSpLocks/>
          </p:cNvCxnSpPr>
          <p:nvPr/>
        </p:nvCxnSpPr>
        <p:spPr>
          <a:xfrm>
            <a:off x="8995999" y="4856655"/>
            <a:ext cx="0" cy="1866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0" name="Straight Arrow Connector 209">
            <a:extLst>
              <a:ext uri="{FF2B5EF4-FFF2-40B4-BE49-F238E27FC236}">
                <a16:creationId xmlns:a16="http://schemas.microsoft.com/office/drawing/2014/main" id="{2B885FB3-511B-40FE-BFA6-E70570F6AF97}"/>
              </a:ext>
            </a:extLst>
          </p:cNvPr>
          <p:cNvCxnSpPr>
            <a:cxnSpLocks/>
          </p:cNvCxnSpPr>
          <p:nvPr/>
        </p:nvCxnSpPr>
        <p:spPr>
          <a:xfrm>
            <a:off x="7580025" y="4856655"/>
            <a:ext cx="0" cy="1866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1" name="Straight Arrow Connector 210">
            <a:extLst>
              <a:ext uri="{FF2B5EF4-FFF2-40B4-BE49-F238E27FC236}">
                <a16:creationId xmlns:a16="http://schemas.microsoft.com/office/drawing/2014/main" id="{3E733AD9-0E12-4DA7-8A9C-E965C4BEAFFE}"/>
              </a:ext>
            </a:extLst>
          </p:cNvPr>
          <p:cNvCxnSpPr>
            <a:cxnSpLocks/>
          </p:cNvCxnSpPr>
          <p:nvPr/>
        </p:nvCxnSpPr>
        <p:spPr>
          <a:xfrm>
            <a:off x="6075333" y="4856655"/>
            <a:ext cx="0" cy="1866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27F82D90-F636-46AF-8E4B-1C5DA29EB347}"/>
              </a:ext>
            </a:extLst>
          </p:cNvPr>
          <p:cNvGrpSpPr/>
          <p:nvPr/>
        </p:nvGrpSpPr>
        <p:grpSpPr>
          <a:xfrm>
            <a:off x="6960771" y="5557159"/>
            <a:ext cx="1238508" cy="366173"/>
            <a:chOff x="6790879" y="5602291"/>
            <a:chExt cx="1238508" cy="366173"/>
          </a:xfrm>
        </p:grpSpPr>
        <p:sp>
          <p:nvSpPr>
            <p:cNvPr id="214" name="Rectangle: Rounded Corners 213">
              <a:extLst>
                <a:ext uri="{FF2B5EF4-FFF2-40B4-BE49-F238E27FC236}">
                  <a16:creationId xmlns:a16="http://schemas.microsoft.com/office/drawing/2014/main" id="{01984641-3797-4B05-9FFE-1F04081D26E2}"/>
                </a:ext>
              </a:extLst>
            </p:cNvPr>
            <p:cNvSpPr/>
            <p:nvPr/>
          </p:nvSpPr>
          <p:spPr bwMode="auto">
            <a:xfrm>
              <a:off x="6790879" y="5602291"/>
              <a:ext cx="365760" cy="366173"/>
            </a:xfrm>
            <a:prstGeom prst="roundRect">
              <a:avLst>
                <a:gd name="adj" fmla="val 3125"/>
              </a:avLst>
            </a:prstGeom>
            <a:solidFill>
              <a:srgbClr val="FFFFFF"/>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endPar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endParaRPr>
            </a:p>
          </p:txBody>
        </p:sp>
        <p:sp>
          <p:nvSpPr>
            <p:cNvPr id="215" name="Rectangle: Rounded Corners 214">
              <a:extLst>
                <a:ext uri="{FF2B5EF4-FFF2-40B4-BE49-F238E27FC236}">
                  <a16:creationId xmlns:a16="http://schemas.microsoft.com/office/drawing/2014/main" id="{F1CD4FE6-C810-403C-8109-DC60820D4D99}"/>
                </a:ext>
              </a:extLst>
            </p:cNvPr>
            <p:cNvSpPr/>
            <p:nvPr/>
          </p:nvSpPr>
          <p:spPr bwMode="auto">
            <a:xfrm>
              <a:off x="7227253" y="5602291"/>
              <a:ext cx="365760" cy="366173"/>
            </a:xfrm>
            <a:prstGeom prst="roundRect">
              <a:avLst>
                <a:gd name="adj" fmla="val 3125"/>
              </a:avLst>
            </a:prstGeom>
            <a:solidFill>
              <a:srgbClr val="FFFFFF"/>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endPar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endParaRPr>
            </a:p>
          </p:txBody>
        </p:sp>
        <p:sp>
          <p:nvSpPr>
            <p:cNvPr id="216" name="Rectangle: Rounded Corners 215">
              <a:extLst>
                <a:ext uri="{FF2B5EF4-FFF2-40B4-BE49-F238E27FC236}">
                  <a16:creationId xmlns:a16="http://schemas.microsoft.com/office/drawing/2014/main" id="{59C923DD-0151-4FD4-A515-7EDA7A22AFD8}"/>
                </a:ext>
              </a:extLst>
            </p:cNvPr>
            <p:cNvSpPr/>
            <p:nvPr/>
          </p:nvSpPr>
          <p:spPr bwMode="auto">
            <a:xfrm>
              <a:off x="7663627" y="5602291"/>
              <a:ext cx="365760" cy="366173"/>
            </a:xfrm>
            <a:prstGeom prst="roundRect">
              <a:avLst>
                <a:gd name="adj" fmla="val 3125"/>
              </a:avLst>
            </a:prstGeom>
            <a:solidFill>
              <a:srgbClr val="FFFFFF"/>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endPar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endParaRPr>
            </a:p>
          </p:txBody>
        </p:sp>
        <p:sp>
          <p:nvSpPr>
            <p:cNvPr id="220" name="Freeform: Shape 219">
              <a:extLst>
                <a:ext uri="{FF2B5EF4-FFF2-40B4-BE49-F238E27FC236}">
                  <a16:creationId xmlns:a16="http://schemas.microsoft.com/office/drawing/2014/main" id="{3D5B7CFA-06A9-4D8D-B0FB-6A546286433A}"/>
                </a:ext>
              </a:extLst>
            </p:cNvPr>
            <p:cNvSpPr/>
            <p:nvPr/>
          </p:nvSpPr>
          <p:spPr>
            <a:xfrm>
              <a:off x="6868013" y="5669488"/>
              <a:ext cx="211492" cy="23177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21" name="Freeform: Shape 220">
              <a:extLst>
                <a:ext uri="{FF2B5EF4-FFF2-40B4-BE49-F238E27FC236}">
                  <a16:creationId xmlns:a16="http://schemas.microsoft.com/office/drawing/2014/main" id="{FE9AA066-ECB4-4EB8-BF4A-C9B7DC4D8D4A}"/>
                </a:ext>
              </a:extLst>
            </p:cNvPr>
            <p:cNvSpPr/>
            <p:nvPr/>
          </p:nvSpPr>
          <p:spPr>
            <a:xfrm>
              <a:off x="7304387" y="5669488"/>
              <a:ext cx="211492" cy="23177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22" name="Freeform: Shape 221">
              <a:extLst>
                <a:ext uri="{FF2B5EF4-FFF2-40B4-BE49-F238E27FC236}">
                  <a16:creationId xmlns:a16="http://schemas.microsoft.com/office/drawing/2014/main" id="{9AA2EDF0-16CD-4975-9D7E-960DDF85CE23}"/>
                </a:ext>
              </a:extLst>
            </p:cNvPr>
            <p:cNvSpPr/>
            <p:nvPr/>
          </p:nvSpPr>
          <p:spPr>
            <a:xfrm>
              <a:off x="7740761" y="5669488"/>
              <a:ext cx="211492" cy="23177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223" name="Group 222">
            <a:extLst>
              <a:ext uri="{FF2B5EF4-FFF2-40B4-BE49-F238E27FC236}">
                <a16:creationId xmlns:a16="http://schemas.microsoft.com/office/drawing/2014/main" id="{622DD5FC-2BE6-4968-9944-1FA76E15FD83}"/>
              </a:ext>
            </a:extLst>
          </p:cNvPr>
          <p:cNvGrpSpPr/>
          <p:nvPr/>
        </p:nvGrpSpPr>
        <p:grpSpPr>
          <a:xfrm>
            <a:off x="8376745" y="5557159"/>
            <a:ext cx="1238508" cy="366173"/>
            <a:chOff x="6790879" y="5602291"/>
            <a:chExt cx="1238508" cy="366173"/>
          </a:xfrm>
        </p:grpSpPr>
        <p:sp>
          <p:nvSpPr>
            <p:cNvPr id="224" name="Rectangle: Rounded Corners 223">
              <a:extLst>
                <a:ext uri="{FF2B5EF4-FFF2-40B4-BE49-F238E27FC236}">
                  <a16:creationId xmlns:a16="http://schemas.microsoft.com/office/drawing/2014/main" id="{C67420B5-7668-43D6-94EB-169191B26F0E}"/>
                </a:ext>
              </a:extLst>
            </p:cNvPr>
            <p:cNvSpPr/>
            <p:nvPr/>
          </p:nvSpPr>
          <p:spPr bwMode="auto">
            <a:xfrm>
              <a:off x="6790879" y="5602291"/>
              <a:ext cx="365760" cy="366173"/>
            </a:xfrm>
            <a:prstGeom prst="roundRect">
              <a:avLst>
                <a:gd name="adj" fmla="val 3125"/>
              </a:avLst>
            </a:prstGeom>
            <a:solidFill>
              <a:srgbClr val="FFFFFF"/>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endPar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endParaRPr>
            </a:p>
          </p:txBody>
        </p:sp>
        <p:sp>
          <p:nvSpPr>
            <p:cNvPr id="225" name="Rectangle: Rounded Corners 224">
              <a:extLst>
                <a:ext uri="{FF2B5EF4-FFF2-40B4-BE49-F238E27FC236}">
                  <a16:creationId xmlns:a16="http://schemas.microsoft.com/office/drawing/2014/main" id="{35EA80C9-6F78-4BA7-9951-820B7EC65C83}"/>
                </a:ext>
              </a:extLst>
            </p:cNvPr>
            <p:cNvSpPr/>
            <p:nvPr/>
          </p:nvSpPr>
          <p:spPr bwMode="auto">
            <a:xfrm>
              <a:off x="7227253" y="5602291"/>
              <a:ext cx="365760" cy="366173"/>
            </a:xfrm>
            <a:prstGeom prst="roundRect">
              <a:avLst>
                <a:gd name="adj" fmla="val 3125"/>
              </a:avLst>
            </a:prstGeom>
            <a:solidFill>
              <a:srgbClr val="FFFFFF"/>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endPar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endParaRPr>
            </a:p>
          </p:txBody>
        </p:sp>
        <p:sp>
          <p:nvSpPr>
            <p:cNvPr id="226" name="Rectangle: Rounded Corners 225">
              <a:extLst>
                <a:ext uri="{FF2B5EF4-FFF2-40B4-BE49-F238E27FC236}">
                  <a16:creationId xmlns:a16="http://schemas.microsoft.com/office/drawing/2014/main" id="{0E1B87A2-0DAF-405A-B202-61060C9CE658}"/>
                </a:ext>
              </a:extLst>
            </p:cNvPr>
            <p:cNvSpPr/>
            <p:nvPr/>
          </p:nvSpPr>
          <p:spPr bwMode="auto">
            <a:xfrm>
              <a:off x="7663627" y="5602291"/>
              <a:ext cx="365760" cy="366173"/>
            </a:xfrm>
            <a:prstGeom prst="roundRect">
              <a:avLst>
                <a:gd name="adj" fmla="val 3125"/>
              </a:avLst>
            </a:prstGeom>
            <a:solidFill>
              <a:srgbClr val="FFFFFF"/>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endPar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endParaRPr>
            </a:p>
          </p:txBody>
        </p:sp>
        <p:sp>
          <p:nvSpPr>
            <p:cNvPr id="227" name="Freeform: Shape 226">
              <a:extLst>
                <a:ext uri="{FF2B5EF4-FFF2-40B4-BE49-F238E27FC236}">
                  <a16:creationId xmlns:a16="http://schemas.microsoft.com/office/drawing/2014/main" id="{2AA68BA1-01B3-4101-9B60-B780D856C203}"/>
                </a:ext>
              </a:extLst>
            </p:cNvPr>
            <p:cNvSpPr/>
            <p:nvPr/>
          </p:nvSpPr>
          <p:spPr>
            <a:xfrm>
              <a:off x="6868013" y="5669488"/>
              <a:ext cx="211492" cy="23177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28" name="Freeform: Shape 227">
              <a:extLst>
                <a:ext uri="{FF2B5EF4-FFF2-40B4-BE49-F238E27FC236}">
                  <a16:creationId xmlns:a16="http://schemas.microsoft.com/office/drawing/2014/main" id="{AA0A8E5D-EB67-4710-A3E8-C7FEAAE556C8}"/>
                </a:ext>
              </a:extLst>
            </p:cNvPr>
            <p:cNvSpPr/>
            <p:nvPr/>
          </p:nvSpPr>
          <p:spPr>
            <a:xfrm>
              <a:off x="7304387" y="5669488"/>
              <a:ext cx="211492" cy="23177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29" name="Freeform: Shape 228">
              <a:extLst>
                <a:ext uri="{FF2B5EF4-FFF2-40B4-BE49-F238E27FC236}">
                  <a16:creationId xmlns:a16="http://schemas.microsoft.com/office/drawing/2014/main" id="{38D06942-546D-4341-9D46-7873439FFF03}"/>
                </a:ext>
              </a:extLst>
            </p:cNvPr>
            <p:cNvSpPr/>
            <p:nvPr/>
          </p:nvSpPr>
          <p:spPr>
            <a:xfrm>
              <a:off x="7740761" y="5669488"/>
              <a:ext cx="211492" cy="23177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230" name="Group 229">
            <a:extLst>
              <a:ext uri="{FF2B5EF4-FFF2-40B4-BE49-F238E27FC236}">
                <a16:creationId xmlns:a16="http://schemas.microsoft.com/office/drawing/2014/main" id="{E2B27135-C508-4E93-AF1F-5AC49A6A5759}"/>
              </a:ext>
            </a:extLst>
          </p:cNvPr>
          <p:cNvGrpSpPr/>
          <p:nvPr/>
        </p:nvGrpSpPr>
        <p:grpSpPr>
          <a:xfrm>
            <a:off x="5892453" y="5557159"/>
            <a:ext cx="802134" cy="366173"/>
            <a:chOff x="7227253" y="5602291"/>
            <a:chExt cx="802134" cy="366173"/>
          </a:xfrm>
        </p:grpSpPr>
        <p:sp>
          <p:nvSpPr>
            <p:cNvPr id="232" name="Rectangle: Rounded Corners 231">
              <a:extLst>
                <a:ext uri="{FF2B5EF4-FFF2-40B4-BE49-F238E27FC236}">
                  <a16:creationId xmlns:a16="http://schemas.microsoft.com/office/drawing/2014/main" id="{E1370C23-BE6C-46C0-9BE4-374B3DEA9914}"/>
                </a:ext>
              </a:extLst>
            </p:cNvPr>
            <p:cNvSpPr/>
            <p:nvPr/>
          </p:nvSpPr>
          <p:spPr bwMode="auto">
            <a:xfrm>
              <a:off x="7227253" y="5602291"/>
              <a:ext cx="365760" cy="366173"/>
            </a:xfrm>
            <a:prstGeom prst="roundRect">
              <a:avLst>
                <a:gd name="adj" fmla="val 3125"/>
              </a:avLst>
            </a:prstGeom>
            <a:solidFill>
              <a:srgbClr val="FFFFFF"/>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endPar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endParaRPr>
            </a:p>
          </p:txBody>
        </p:sp>
        <p:sp>
          <p:nvSpPr>
            <p:cNvPr id="233" name="Rectangle: Rounded Corners 232">
              <a:extLst>
                <a:ext uri="{FF2B5EF4-FFF2-40B4-BE49-F238E27FC236}">
                  <a16:creationId xmlns:a16="http://schemas.microsoft.com/office/drawing/2014/main" id="{A15EE57F-5CA2-4558-BEBB-25D8227C0C96}"/>
                </a:ext>
              </a:extLst>
            </p:cNvPr>
            <p:cNvSpPr/>
            <p:nvPr/>
          </p:nvSpPr>
          <p:spPr bwMode="auto">
            <a:xfrm>
              <a:off x="7663627" y="5602291"/>
              <a:ext cx="365760" cy="366173"/>
            </a:xfrm>
            <a:prstGeom prst="roundRect">
              <a:avLst>
                <a:gd name="adj" fmla="val 3125"/>
              </a:avLst>
            </a:prstGeom>
            <a:solidFill>
              <a:srgbClr val="FFFFFF"/>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endPar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endParaRPr>
            </a:p>
          </p:txBody>
        </p:sp>
        <p:sp>
          <p:nvSpPr>
            <p:cNvPr id="235" name="Freeform: Shape 234">
              <a:extLst>
                <a:ext uri="{FF2B5EF4-FFF2-40B4-BE49-F238E27FC236}">
                  <a16:creationId xmlns:a16="http://schemas.microsoft.com/office/drawing/2014/main" id="{1602EB43-29B9-4014-8198-7AAAD7CF18A9}"/>
                </a:ext>
              </a:extLst>
            </p:cNvPr>
            <p:cNvSpPr/>
            <p:nvPr/>
          </p:nvSpPr>
          <p:spPr>
            <a:xfrm>
              <a:off x="7304387" y="5669488"/>
              <a:ext cx="211492" cy="23177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36" name="Freeform: Shape 235">
              <a:extLst>
                <a:ext uri="{FF2B5EF4-FFF2-40B4-BE49-F238E27FC236}">
                  <a16:creationId xmlns:a16="http://schemas.microsoft.com/office/drawing/2014/main" id="{1A73969A-7408-4A19-B80A-4156AE984410}"/>
                </a:ext>
              </a:extLst>
            </p:cNvPr>
            <p:cNvSpPr/>
            <p:nvPr/>
          </p:nvSpPr>
          <p:spPr>
            <a:xfrm>
              <a:off x="7740761" y="5669488"/>
              <a:ext cx="211492" cy="23177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cxnSp>
        <p:nvCxnSpPr>
          <p:cNvPr id="13" name="Straight Arrow Connector 12">
            <a:extLst>
              <a:ext uri="{FF2B5EF4-FFF2-40B4-BE49-F238E27FC236}">
                <a16:creationId xmlns:a16="http://schemas.microsoft.com/office/drawing/2014/main" id="{C24841CF-CA0C-4F4B-A21B-124853B3DEDE}"/>
              </a:ext>
            </a:extLst>
          </p:cNvPr>
          <p:cNvCxnSpPr>
            <a:stCxn id="206" idx="2"/>
            <a:endCxn id="232" idx="0"/>
          </p:cNvCxnSpPr>
          <p:nvPr/>
        </p:nvCxnSpPr>
        <p:spPr>
          <a:xfrm>
            <a:off x="6075333" y="5304757"/>
            <a:ext cx="0" cy="25240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7" name="Straight Arrow Connector 236">
            <a:extLst>
              <a:ext uri="{FF2B5EF4-FFF2-40B4-BE49-F238E27FC236}">
                <a16:creationId xmlns:a16="http://schemas.microsoft.com/office/drawing/2014/main" id="{4F678228-9D48-4911-A2EF-F54EF69BFA28}"/>
              </a:ext>
            </a:extLst>
          </p:cNvPr>
          <p:cNvCxnSpPr>
            <a:cxnSpLocks/>
            <a:stCxn id="207" idx="2"/>
            <a:endCxn id="215" idx="0"/>
          </p:cNvCxnSpPr>
          <p:nvPr/>
        </p:nvCxnSpPr>
        <p:spPr>
          <a:xfrm>
            <a:off x="7580025" y="5304757"/>
            <a:ext cx="0" cy="25240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8" name="Straight Arrow Connector 237">
            <a:extLst>
              <a:ext uri="{FF2B5EF4-FFF2-40B4-BE49-F238E27FC236}">
                <a16:creationId xmlns:a16="http://schemas.microsoft.com/office/drawing/2014/main" id="{43455DF6-6B04-4D54-B21F-F305CD7FAE23}"/>
              </a:ext>
            </a:extLst>
          </p:cNvPr>
          <p:cNvCxnSpPr>
            <a:cxnSpLocks/>
            <a:stCxn id="208" idx="2"/>
            <a:endCxn id="225" idx="0"/>
          </p:cNvCxnSpPr>
          <p:nvPr/>
        </p:nvCxnSpPr>
        <p:spPr>
          <a:xfrm>
            <a:off x="8995999" y="5304757"/>
            <a:ext cx="0" cy="25240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nector: Elbow 18">
            <a:extLst>
              <a:ext uri="{FF2B5EF4-FFF2-40B4-BE49-F238E27FC236}">
                <a16:creationId xmlns:a16="http://schemas.microsoft.com/office/drawing/2014/main" id="{26DF5C6F-3E4F-4EF2-931E-5DD6E88D57AD}"/>
              </a:ext>
            </a:extLst>
          </p:cNvPr>
          <p:cNvCxnSpPr>
            <a:stCxn id="206" idx="2"/>
            <a:endCxn id="233" idx="0"/>
          </p:cNvCxnSpPr>
          <p:nvPr/>
        </p:nvCxnSpPr>
        <p:spPr>
          <a:xfrm rot="16200000" flipH="1">
            <a:off x="6167319" y="5212771"/>
            <a:ext cx="252402" cy="436374"/>
          </a:xfrm>
          <a:prstGeom prst="bentConnector3">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9" name="Connector: Elbow 238">
            <a:extLst>
              <a:ext uri="{FF2B5EF4-FFF2-40B4-BE49-F238E27FC236}">
                <a16:creationId xmlns:a16="http://schemas.microsoft.com/office/drawing/2014/main" id="{633CA3FA-EB95-4DB2-90CF-2F6B81BE2AFC}"/>
              </a:ext>
            </a:extLst>
          </p:cNvPr>
          <p:cNvCxnSpPr>
            <a:cxnSpLocks/>
            <a:stCxn id="207" idx="2"/>
            <a:endCxn id="214" idx="0"/>
          </p:cNvCxnSpPr>
          <p:nvPr/>
        </p:nvCxnSpPr>
        <p:spPr>
          <a:xfrm rot="5400000">
            <a:off x="7235637" y="5212771"/>
            <a:ext cx="252402" cy="436374"/>
          </a:xfrm>
          <a:prstGeom prst="bentConnector3">
            <a:avLst>
              <a:gd name="adj1" fmla="val 50000"/>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0" name="Connector: Elbow 239">
            <a:extLst>
              <a:ext uri="{FF2B5EF4-FFF2-40B4-BE49-F238E27FC236}">
                <a16:creationId xmlns:a16="http://schemas.microsoft.com/office/drawing/2014/main" id="{3C27D815-7B9A-467A-AD0B-336D287FA464}"/>
              </a:ext>
            </a:extLst>
          </p:cNvPr>
          <p:cNvCxnSpPr>
            <a:cxnSpLocks/>
            <a:stCxn id="207" idx="2"/>
            <a:endCxn id="216" idx="0"/>
          </p:cNvCxnSpPr>
          <p:nvPr/>
        </p:nvCxnSpPr>
        <p:spPr>
          <a:xfrm rot="16200000" flipH="1">
            <a:off x="7672011" y="5212771"/>
            <a:ext cx="252402" cy="436374"/>
          </a:xfrm>
          <a:prstGeom prst="bentConnector3">
            <a:avLst>
              <a:gd name="adj1" fmla="val 50000"/>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1" name="Connector: Elbow 240">
            <a:extLst>
              <a:ext uri="{FF2B5EF4-FFF2-40B4-BE49-F238E27FC236}">
                <a16:creationId xmlns:a16="http://schemas.microsoft.com/office/drawing/2014/main" id="{F1983233-DCE5-40CD-B0A9-B1D81B402ED0}"/>
              </a:ext>
            </a:extLst>
          </p:cNvPr>
          <p:cNvCxnSpPr>
            <a:cxnSpLocks/>
            <a:stCxn id="208" idx="2"/>
            <a:endCxn id="224" idx="0"/>
          </p:cNvCxnSpPr>
          <p:nvPr/>
        </p:nvCxnSpPr>
        <p:spPr>
          <a:xfrm rot="5400000">
            <a:off x="8651611" y="5212771"/>
            <a:ext cx="252402" cy="436374"/>
          </a:xfrm>
          <a:prstGeom prst="bentConnector3">
            <a:avLst>
              <a:gd name="adj1" fmla="val 50000"/>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2" name="Connector: Elbow 241">
            <a:extLst>
              <a:ext uri="{FF2B5EF4-FFF2-40B4-BE49-F238E27FC236}">
                <a16:creationId xmlns:a16="http://schemas.microsoft.com/office/drawing/2014/main" id="{847570E8-9718-4751-B28C-42F579074F32}"/>
              </a:ext>
            </a:extLst>
          </p:cNvPr>
          <p:cNvCxnSpPr>
            <a:cxnSpLocks/>
            <a:stCxn id="208" idx="2"/>
            <a:endCxn id="226" idx="0"/>
          </p:cNvCxnSpPr>
          <p:nvPr/>
        </p:nvCxnSpPr>
        <p:spPr>
          <a:xfrm rot="16200000" flipH="1">
            <a:off x="9087985" y="5212771"/>
            <a:ext cx="252402" cy="436374"/>
          </a:xfrm>
          <a:prstGeom prst="bentConnector3">
            <a:avLst>
              <a:gd name="adj1" fmla="val 50000"/>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4" name="Title 1">
            <a:extLst>
              <a:ext uri="{FF2B5EF4-FFF2-40B4-BE49-F238E27FC236}">
                <a16:creationId xmlns:a16="http://schemas.microsoft.com/office/drawing/2014/main" id="{F1C49572-E0C3-4F42-A7C0-AD7F9CC7DA0A}"/>
              </a:ext>
            </a:extLst>
          </p:cNvPr>
          <p:cNvSpPr txBox="1">
            <a:spLocks/>
          </p:cNvSpPr>
          <p:nvPr/>
        </p:nvSpPr>
        <p:spPr>
          <a:xfrm>
            <a:off x="5297252" y="4394538"/>
            <a:ext cx="695694"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err="1">
                <a:ln w="3175">
                  <a:noFill/>
                </a:ln>
                <a:solidFill>
                  <a:srgbClr val="3C3C41"/>
                </a:solidFill>
                <a:effectLst/>
                <a:uLnTx/>
                <a:uFillTx/>
                <a:latin typeface="Segoe UI Semibold" panose="020B0702040204020203" pitchFamily="34" charset="0"/>
                <a:ea typeface="+mn-ea"/>
                <a:cs typeface="Segoe UI Semibold" panose="020B0702040204020203" pitchFamily="34" charset="0"/>
              </a:rPr>
              <a:t>PublicIngress</a:t>
            </a:r>
            <a:endPar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endParaRPr>
          </a:p>
        </p:txBody>
      </p:sp>
      <p:sp>
        <p:nvSpPr>
          <p:cNvPr id="245" name="Title 1">
            <a:extLst>
              <a:ext uri="{FF2B5EF4-FFF2-40B4-BE49-F238E27FC236}">
                <a16:creationId xmlns:a16="http://schemas.microsoft.com/office/drawing/2014/main" id="{529374A5-CC80-4E3A-8B3E-873D6AB023A6}"/>
              </a:ext>
            </a:extLst>
          </p:cNvPr>
          <p:cNvSpPr txBox="1">
            <a:spLocks/>
          </p:cNvSpPr>
          <p:nvPr/>
        </p:nvSpPr>
        <p:spPr>
          <a:xfrm>
            <a:off x="9085219" y="4394538"/>
            <a:ext cx="695694"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err="1">
                <a:ln w="3175">
                  <a:noFill/>
                </a:ln>
                <a:solidFill>
                  <a:srgbClr val="3C3C41"/>
                </a:solidFill>
                <a:effectLst/>
                <a:uLnTx/>
                <a:uFillTx/>
                <a:latin typeface="Segoe UI Semibold" panose="020B0702040204020203" pitchFamily="34" charset="0"/>
                <a:ea typeface="+mn-ea"/>
                <a:cs typeface="Segoe UI Semibold" panose="020B0702040204020203" pitchFamily="34" charset="0"/>
              </a:rPr>
              <a:t>PrivateIngress</a:t>
            </a:r>
            <a:endPar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endParaRPr>
          </a:p>
        </p:txBody>
      </p:sp>
      <p:grpSp>
        <p:nvGrpSpPr>
          <p:cNvPr id="247" name="Group 246">
            <a:extLst>
              <a:ext uri="{FF2B5EF4-FFF2-40B4-BE49-F238E27FC236}">
                <a16:creationId xmlns:a16="http://schemas.microsoft.com/office/drawing/2014/main" id="{829EB8E3-46D5-4345-9F55-ED1DC9C1E9D5}"/>
              </a:ext>
            </a:extLst>
          </p:cNvPr>
          <p:cNvGrpSpPr/>
          <p:nvPr/>
        </p:nvGrpSpPr>
        <p:grpSpPr>
          <a:xfrm>
            <a:off x="7865879" y="3537705"/>
            <a:ext cx="1002538" cy="1049329"/>
            <a:chOff x="7770629" y="3758283"/>
            <a:chExt cx="1002538" cy="1049329"/>
          </a:xfrm>
        </p:grpSpPr>
        <p:pic>
          <p:nvPicPr>
            <p:cNvPr id="79" name="Graphic 78">
              <a:extLst>
                <a:ext uri="{FF2B5EF4-FFF2-40B4-BE49-F238E27FC236}">
                  <a16:creationId xmlns:a16="http://schemas.microsoft.com/office/drawing/2014/main" id="{86B3791E-04A5-48D9-BCA4-8B25C9C5710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453554" y="3758283"/>
              <a:ext cx="319613" cy="319613"/>
            </a:xfrm>
            <a:prstGeom prst="rect">
              <a:avLst/>
            </a:prstGeom>
          </p:spPr>
        </p:pic>
        <p:sp>
          <p:nvSpPr>
            <p:cNvPr id="93" name="Title 1">
              <a:extLst>
                <a:ext uri="{FF2B5EF4-FFF2-40B4-BE49-F238E27FC236}">
                  <a16:creationId xmlns:a16="http://schemas.microsoft.com/office/drawing/2014/main" id="{7132C249-78C1-43E8-A654-11BD298A2796}"/>
                </a:ext>
              </a:extLst>
            </p:cNvPr>
            <p:cNvSpPr txBox="1">
              <a:spLocks/>
            </p:cNvSpPr>
            <p:nvPr/>
          </p:nvSpPr>
          <p:spPr>
            <a:xfrm>
              <a:off x="7770629" y="3856534"/>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t>Internal LB</a:t>
              </a:r>
            </a:p>
          </p:txBody>
        </p:sp>
        <p:cxnSp>
          <p:nvCxnSpPr>
            <p:cNvPr id="246" name="Straight Arrow Connector 245">
              <a:extLst>
                <a:ext uri="{FF2B5EF4-FFF2-40B4-BE49-F238E27FC236}">
                  <a16:creationId xmlns:a16="http://schemas.microsoft.com/office/drawing/2014/main" id="{B77A1A49-2318-4376-A4A6-0DD9D735C053}"/>
                </a:ext>
              </a:extLst>
            </p:cNvPr>
            <p:cNvCxnSpPr>
              <a:cxnSpLocks/>
              <a:stCxn id="79" idx="2"/>
            </p:cNvCxnSpPr>
            <p:nvPr/>
          </p:nvCxnSpPr>
          <p:spPr>
            <a:xfrm>
              <a:off x="8613361" y="4077896"/>
              <a:ext cx="0" cy="729716"/>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249" name="Graphic 248">
            <a:extLst>
              <a:ext uri="{FF2B5EF4-FFF2-40B4-BE49-F238E27FC236}">
                <a16:creationId xmlns:a16="http://schemas.microsoft.com/office/drawing/2014/main" id="{1D77D513-0BFD-4C6D-9688-4E56DFE4B22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157268" y="3537705"/>
            <a:ext cx="319613" cy="319613"/>
          </a:xfrm>
          <a:prstGeom prst="rect">
            <a:avLst/>
          </a:prstGeom>
        </p:spPr>
      </p:pic>
      <p:sp>
        <p:nvSpPr>
          <p:cNvPr id="250" name="Title 1">
            <a:extLst>
              <a:ext uri="{FF2B5EF4-FFF2-40B4-BE49-F238E27FC236}">
                <a16:creationId xmlns:a16="http://schemas.microsoft.com/office/drawing/2014/main" id="{B7FAD3F1-F2B5-499C-8917-B09738964C65}"/>
              </a:ext>
            </a:extLst>
          </p:cNvPr>
          <p:cNvSpPr txBox="1">
            <a:spLocks/>
          </p:cNvSpPr>
          <p:nvPr/>
        </p:nvSpPr>
        <p:spPr>
          <a:xfrm>
            <a:off x="5471421" y="3635956"/>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t>Public LB</a:t>
            </a:r>
          </a:p>
        </p:txBody>
      </p:sp>
      <p:cxnSp>
        <p:nvCxnSpPr>
          <p:cNvPr id="251" name="Straight Arrow Connector 250">
            <a:extLst>
              <a:ext uri="{FF2B5EF4-FFF2-40B4-BE49-F238E27FC236}">
                <a16:creationId xmlns:a16="http://schemas.microsoft.com/office/drawing/2014/main" id="{1362E5FE-615C-4623-B78E-43ADDDC39D14}"/>
              </a:ext>
            </a:extLst>
          </p:cNvPr>
          <p:cNvCxnSpPr>
            <a:cxnSpLocks/>
          </p:cNvCxnSpPr>
          <p:nvPr/>
        </p:nvCxnSpPr>
        <p:spPr>
          <a:xfrm>
            <a:off x="6317074" y="3857318"/>
            <a:ext cx="0" cy="729716"/>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2" name="Freeform 13" title="Icon of a cloud">
            <a:extLst>
              <a:ext uri="{FF2B5EF4-FFF2-40B4-BE49-F238E27FC236}">
                <a16:creationId xmlns:a16="http://schemas.microsoft.com/office/drawing/2014/main" id="{45895C7B-E33B-495A-B997-0F1AB9D77F81}"/>
              </a:ext>
            </a:extLst>
          </p:cNvPr>
          <p:cNvSpPr>
            <a:spLocks noChangeAspect="1"/>
          </p:cNvSpPr>
          <p:nvPr/>
        </p:nvSpPr>
        <p:spPr bwMode="auto">
          <a:xfrm>
            <a:off x="6044356" y="1474455"/>
            <a:ext cx="545436" cy="299205"/>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Calibri" panose="020F0502020204030204"/>
              <a:ea typeface="+mn-ea"/>
              <a:cs typeface="+mn-cs"/>
            </a:endParaRPr>
          </a:p>
        </p:txBody>
      </p:sp>
      <p:cxnSp>
        <p:nvCxnSpPr>
          <p:cNvPr id="253" name="Straight Arrow Connector 252">
            <a:extLst>
              <a:ext uri="{FF2B5EF4-FFF2-40B4-BE49-F238E27FC236}">
                <a16:creationId xmlns:a16="http://schemas.microsoft.com/office/drawing/2014/main" id="{FFEFFB9F-BF18-43FF-B38F-D880D3847BFB}"/>
              </a:ext>
            </a:extLst>
          </p:cNvPr>
          <p:cNvCxnSpPr>
            <a:cxnSpLocks/>
            <a:endCxn id="249" idx="0"/>
          </p:cNvCxnSpPr>
          <p:nvPr/>
        </p:nvCxnSpPr>
        <p:spPr>
          <a:xfrm>
            <a:off x="6317075" y="1770907"/>
            <a:ext cx="0" cy="176679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6" name="Title 1">
            <a:extLst>
              <a:ext uri="{FF2B5EF4-FFF2-40B4-BE49-F238E27FC236}">
                <a16:creationId xmlns:a16="http://schemas.microsoft.com/office/drawing/2014/main" id="{9C6F74ED-52D2-4AC7-B500-2A4E5FD564AD}"/>
              </a:ext>
            </a:extLst>
          </p:cNvPr>
          <p:cNvSpPr txBox="1">
            <a:spLocks/>
          </p:cNvSpPr>
          <p:nvPr/>
        </p:nvSpPr>
        <p:spPr>
          <a:xfrm>
            <a:off x="5595772" y="3333960"/>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t>Public IP</a:t>
            </a:r>
          </a:p>
        </p:txBody>
      </p:sp>
    </p:spTree>
    <p:extLst>
      <p:ext uri="{BB962C8B-B14F-4D97-AF65-F5344CB8AC3E}">
        <p14:creationId xmlns:p14="http://schemas.microsoft.com/office/powerpoint/2010/main" val="145411001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5"/>
                                        </p:tgtEl>
                                        <p:attrNameLst>
                                          <p:attrName>style.visibility</p:attrName>
                                        </p:attrNameLst>
                                      </p:cBhvr>
                                      <p:to>
                                        <p:strVal val="visible"/>
                                      </p:to>
                                    </p:set>
                                    <p:animEffect transition="in" filter="fade">
                                      <p:cBhvr>
                                        <p:cTn id="7" dur="500"/>
                                        <p:tgtEl>
                                          <p:spTgt spid="9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1"/>
                                        </p:tgtEl>
                                        <p:attrNameLst>
                                          <p:attrName>style.visibility</p:attrName>
                                        </p:attrNameLst>
                                      </p:cBhvr>
                                      <p:to>
                                        <p:strVal val="visible"/>
                                      </p:to>
                                    </p:set>
                                    <p:animEffect transition="in" filter="fade">
                                      <p:cBhvr>
                                        <p:cTn id="10" dur="500"/>
                                        <p:tgtEl>
                                          <p:spTgt spid="12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2"/>
                                        </p:tgtEl>
                                        <p:attrNameLst>
                                          <p:attrName>style.visibility</p:attrName>
                                        </p:attrNameLst>
                                      </p:cBhvr>
                                      <p:to>
                                        <p:strVal val="visible"/>
                                      </p:to>
                                    </p:set>
                                    <p:animEffect transition="in" filter="fade">
                                      <p:cBhvr>
                                        <p:cTn id="13" dur="500"/>
                                        <p:tgtEl>
                                          <p:spTgt spid="122"/>
                                        </p:tgtEl>
                                      </p:cBhvr>
                                    </p:animEffect>
                                  </p:childTnLst>
                                </p:cTn>
                              </p:par>
                              <p:par>
                                <p:cTn id="14" presetID="10" presetClass="entr" presetSubtype="0" fill="hold" nodeType="withEffect">
                                  <p:stCondLst>
                                    <p:cond delay="0"/>
                                  </p:stCondLst>
                                  <p:childTnLst>
                                    <p:set>
                                      <p:cBhvr>
                                        <p:cTn id="15" dur="1" fill="hold">
                                          <p:stCondLst>
                                            <p:cond delay="0"/>
                                          </p:stCondLst>
                                        </p:cTn>
                                        <p:tgtEl>
                                          <p:spTgt spid="123"/>
                                        </p:tgtEl>
                                        <p:attrNameLst>
                                          <p:attrName>style.visibility</p:attrName>
                                        </p:attrNameLst>
                                      </p:cBhvr>
                                      <p:to>
                                        <p:strVal val="visible"/>
                                      </p:to>
                                    </p:set>
                                    <p:animEffect transition="in" filter="fade">
                                      <p:cBhvr>
                                        <p:cTn id="16" dur="500"/>
                                        <p:tgtEl>
                                          <p:spTgt spid="123"/>
                                        </p:tgtEl>
                                      </p:cBhvr>
                                    </p:animEffect>
                                  </p:childTnLst>
                                </p:cTn>
                              </p:par>
                              <p:par>
                                <p:cTn id="17" presetID="10" presetClass="entr" presetSubtype="0" fill="hold" nodeType="withEffect">
                                  <p:stCondLst>
                                    <p:cond delay="0"/>
                                  </p:stCondLst>
                                  <p:childTnLst>
                                    <p:set>
                                      <p:cBhvr>
                                        <p:cTn id="18" dur="1" fill="hold">
                                          <p:stCondLst>
                                            <p:cond delay="0"/>
                                          </p:stCondLst>
                                        </p:cTn>
                                        <p:tgtEl>
                                          <p:spTgt spid="124"/>
                                        </p:tgtEl>
                                        <p:attrNameLst>
                                          <p:attrName>style.visibility</p:attrName>
                                        </p:attrNameLst>
                                      </p:cBhvr>
                                      <p:to>
                                        <p:strVal val="visible"/>
                                      </p:to>
                                    </p:set>
                                    <p:animEffect transition="in" filter="fade">
                                      <p:cBhvr>
                                        <p:cTn id="19" dur="500"/>
                                        <p:tgtEl>
                                          <p:spTgt spid="12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25"/>
                                        </p:tgtEl>
                                        <p:attrNameLst>
                                          <p:attrName>style.visibility</p:attrName>
                                        </p:attrNameLst>
                                      </p:cBhvr>
                                      <p:to>
                                        <p:strVal val="visible"/>
                                      </p:to>
                                    </p:set>
                                    <p:animEffect transition="in" filter="fade">
                                      <p:cBhvr>
                                        <p:cTn id="22" dur="500"/>
                                        <p:tgtEl>
                                          <p:spTgt spid="125"/>
                                        </p:tgtEl>
                                      </p:cBhvr>
                                    </p:animEffect>
                                  </p:childTnLst>
                                </p:cTn>
                              </p:par>
                              <p:par>
                                <p:cTn id="23" presetID="10" presetClass="entr" presetSubtype="0" fill="hold" nodeType="withEffect">
                                  <p:stCondLst>
                                    <p:cond delay="0"/>
                                  </p:stCondLst>
                                  <p:childTnLst>
                                    <p:set>
                                      <p:cBhvr>
                                        <p:cTn id="24" dur="1" fill="hold">
                                          <p:stCondLst>
                                            <p:cond delay="0"/>
                                          </p:stCondLst>
                                        </p:cTn>
                                        <p:tgtEl>
                                          <p:spTgt spid="128"/>
                                        </p:tgtEl>
                                        <p:attrNameLst>
                                          <p:attrName>style.visibility</p:attrName>
                                        </p:attrNameLst>
                                      </p:cBhvr>
                                      <p:to>
                                        <p:strVal val="visible"/>
                                      </p:to>
                                    </p:set>
                                    <p:animEffect transition="in" filter="fade">
                                      <p:cBhvr>
                                        <p:cTn id="25" dur="500"/>
                                        <p:tgtEl>
                                          <p:spTgt spid="128"/>
                                        </p:tgtEl>
                                      </p:cBhvr>
                                    </p:animEffect>
                                  </p:childTnLst>
                                </p:cTn>
                              </p:par>
                              <p:par>
                                <p:cTn id="26" presetID="10" presetClass="entr" presetSubtype="0" fill="hold" nodeType="withEffect">
                                  <p:stCondLst>
                                    <p:cond delay="0"/>
                                  </p:stCondLst>
                                  <p:childTnLst>
                                    <p:set>
                                      <p:cBhvr>
                                        <p:cTn id="27" dur="1" fill="hold">
                                          <p:stCondLst>
                                            <p:cond delay="0"/>
                                          </p:stCondLst>
                                        </p:cTn>
                                        <p:tgtEl>
                                          <p:spTgt spid="131"/>
                                        </p:tgtEl>
                                        <p:attrNameLst>
                                          <p:attrName>style.visibility</p:attrName>
                                        </p:attrNameLst>
                                      </p:cBhvr>
                                      <p:to>
                                        <p:strVal val="visible"/>
                                      </p:to>
                                    </p:set>
                                    <p:animEffect transition="in" filter="fade">
                                      <p:cBhvr>
                                        <p:cTn id="28" dur="500"/>
                                        <p:tgtEl>
                                          <p:spTgt spid="131"/>
                                        </p:tgtEl>
                                      </p:cBhvr>
                                    </p:animEffect>
                                  </p:childTnLst>
                                </p:cTn>
                              </p:par>
                              <p:par>
                                <p:cTn id="29" presetID="10" presetClass="entr" presetSubtype="0" fill="hold" nodeType="withEffect">
                                  <p:stCondLst>
                                    <p:cond delay="0"/>
                                  </p:stCondLst>
                                  <p:childTnLst>
                                    <p:set>
                                      <p:cBhvr>
                                        <p:cTn id="30" dur="1" fill="hold">
                                          <p:stCondLst>
                                            <p:cond delay="0"/>
                                          </p:stCondLst>
                                        </p:cTn>
                                        <p:tgtEl>
                                          <p:spTgt spid="198"/>
                                        </p:tgtEl>
                                        <p:attrNameLst>
                                          <p:attrName>style.visibility</p:attrName>
                                        </p:attrNameLst>
                                      </p:cBhvr>
                                      <p:to>
                                        <p:strVal val="visible"/>
                                      </p:to>
                                    </p:set>
                                    <p:animEffect transition="in" filter="fade">
                                      <p:cBhvr>
                                        <p:cTn id="31" dur="500"/>
                                        <p:tgtEl>
                                          <p:spTgt spid="198"/>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99"/>
                                        </p:tgtEl>
                                        <p:attrNameLst>
                                          <p:attrName>style.visibility</p:attrName>
                                        </p:attrNameLst>
                                      </p:cBhvr>
                                      <p:to>
                                        <p:strVal val="visible"/>
                                      </p:to>
                                    </p:set>
                                    <p:animEffect transition="in" filter="fade">
                                      <p:cBhvr>
                                        <p:cTn id="34" dur="500"/>
                                        <p:tgtEl>
                                          <p:spTgt spid="199"/>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84"/>
                                        </p:tgtEl>
                                        <p:attrNameLst>
                                          <p:attrName>style.visibility</p:attrName>
                                        </p:attrNameLst>
                                      </p:cBhvr>
                                      <p:to>
                                        <p:strVal val="visible"/>
                                      </p:to>
                                    </p:set>
                                    <p:animEffect transition="in" filter="fade">
                                      <p:cBhvr>
                                        <p:cTn id="37" dur="500"/>
                                        <p:tgtEl>
                                          <p:spTgt spid="84"/>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08"/>
                                        </p:tgtEl>
                                        <p:attrNameLst>
                                          <p:attrName>style.visibility</p:attrName>
                                        </p:attrNameLst>
                                      </p:cBhvr>
                                      <p:to>
                                        <p:strVal val="visible"/>
                                      </p:to>
                                    </p:set>
                                    <p:animEffect transition="in" filter="fade">
                                      <p:cBhvr>
                                        <p:cTn id="40" dur="500"/>
                                        <p:tgtEl>
                                          <p:spTgt spid="208"/>
                                        </p:tgtEl>
                                      </p:cBhvr>
                                    </p:animEffect>
                                  </p:childTnLst>
                                </p:cTn>
                              </p:par>
                              <p:par>
                                <p:cTn id="41" presetID="10" presetClass="entr" presetSubtype="0" fill="hold" nodeType="withEffect">
                                  <p:stCondLst>
                                    <p:cond delay="0"/>
                                  </p:stCondLst>
                                  <p:childTnLst>
                                    <p:set>
                                      <p:cBhvr>
                                        <p:cTn id="42" dur="1" fill="hold">
                                          <p:stCondLst>
                                            <p:cond delay="0"/>
                                          </p:stCondLst>
                                        </p:cTn>
                                        <p:tgtEl>
                                          <p:spTgt spid="209"/>
                                        </p:tgtEl>
                                        <p:attrNameLst>
                                          <p:attrName>style.visibility</p:attrName>
                                        </p:attrNameLst>
                                      </p:cBhvr>
                                      <p:to>
                                        <p:strVal val="visible"/>
                                      </p:to>
                                    </p:set>
                                    <p:animEffect transition="in" filter="fade">
                                      <p:cBhvr>
                                        <p:cTn id="43" dur="500"/>
                                        <p:tgtEl>
                                          <p:spTgt spid="209"/>
                                        </p:tgtEl>
                                      </p:cBhvr>
                                    </p:animEffect>
                                  </p:childTnLst>
                                </p:cTn>
                              </p:par>
                              <p:par>
                                <p:cTn id="44" presetID="10" presetClass="entr" presetSubtype="0" fill="hold" nodeType="withEffect">
                                  <p:stCondLst>
                                    <p:cond delay="0"/>
                                  </p:stCondLst>
                                  <p:childTnLst>
                                    <p:set>
                                      <p:cBhvr>
                                        <p:cTn id="45" dur="1" fill="hold">
                                          <p:stCondLst>
                                            <p:cond delay="0"/>
                                          </p:stCondLst>
                                        </p:cTn>
                                        <p:tgtEl>
                                          <p:spTgt spid="223"/>
                                        </p:tgtEl>
                                        <p:attrNameLst>
                                          <p:attrName>style.visibility</p:attrName>
                                        </p:attrNameLst>
                                      </p:cBhvr>
                                      <p:to>
                                        <p:strVal val="visible"/>
                                      </p:to>
                                    </p:set>
                                    <p:animEffect transition="in" filter="fade">
                                      <p:cBhvr>
                                        <p:cTn id="46" dur="500"/>
                                        <p:tgtEl>
                                          <p:spTgt spid="223"/>
                                        </p:tgtEl>
                                      </p:cBhvr>
                                    </p:animEffect>
                                  </p:childTnLst>
                                </p:cTn>
                              </p:par>
                              <p:par>
                                <p:cTn id="47" presetID="10" presetClass="entr" presetSubtype="0" fill="hold" nodeType="withEffect">
                                  <p:stCondLst>
                                    <p:cond delay="0"/>
                                  </p:stCondLst>
                                  <p:childTnLst>
                                    <p:set>
                                      <p:cBhvr>
                                        <p:cTn id="48" dur="1" fill="hold">
                                          <p:stCondLst>
                                            <p:cond delay="0"/>
                                          </p:stCondLst>
                                        </p:cTn>
                                        <p:tgtEl>
                                          <p:spTgt spid="238"/>
                                        </p:tgtEl>
                                        <p:attrNameLst>
                                          <p:attrName>style.visibility</p:attrName>
                                        </p:attrNameLst>
                                      </p:cBhvr>
                                      <p:to>
                                        <p:strVal val="visible"/>
                                      </p:to>
                                    </p:set>
                                    <p:animEffect transition="in" filter="fade">
                                      <p:cBhvr>
                                        <p:cTn id="49" dur="500"/>
                                        <p:tgtEl>
                                          <p:spTgt spid="238"/>
                                        </p:tgtEl>
                                      </p:cBhvr>
                                    </p:animEffect>
                                  </p:childTnLst>
                                </p:cTn>
                              </p:par>
                              <p:par>
                                <p:cTn id="50" presetID="10" presetClass="entr" presetSubtype="0" fill="hold" nodeType="withEffect">
                                  <p:stCondLst>
                                    <p:cond delay="0"/>
                                  </p:stCondLst>
                                  <p:childTnLst>
                                    <p:set>
                                      <p:cBhvr>
                                        <p:cTn id="51" dur="1" fill="hold">
                                          <p:stCondLst>
                                            <p:cond delay="0"/>
                                          </p:stCondLst>
                                        </p:cTn>
                                        <p:tgtEl>
                                          <p:spTgt spid="241"/>
                                        </p:tgtEl>
                                        <p:attrNameLst>
                                          <p:attrName>style.visibility</p:attrName>
                                        </p:attrNameLst>
                                      </p:cBhvr>
                                      <p:to>
                                        <p:strVal val="visible"/>
                                      </p:to>
                                    </p:set>
                                    <p:animEffect transition="in" filter="fade">
                                      <p:cBhvr>
                                        <p:cTn id="52" dur="500"/>
                                        <p:tgtEl>
                                          <p:spTgt spid="241"/>
                                        </p:tgtEl>
                                      </p:cBhvr>
                                    </p:animEffect>
                                  </p:childTnLst>
                                </p:cTn>
                              </p:par>
                              <p:par>
                                <p:cTn id="53" presetID="10" presetClass="entr" presetSubtype="0" fill="hold" nodeType="withEffect">
                                  <p:stCondLst>
                                    <p:cond delay="0"/>
                                  </p:stCondLst>
                                  <p:childTnLst>
                                    <p:set>
                                      <p:cBhvr>
                                        <p:cTn id="54" dur="1" fill="hold">
                                          <p:stCondLst>
                                            <p:cond delay="0"/>
                                          </p:stCondLst>
                                        </p:cTn>
                                        <p:tgtEl>
                                          <p:spTgt spid="242"/>
                                        </p:tgtEl>
                                        <p:attrNameLst>
                                          <p:attrName>style.visibility</p:attrName>
                                        </p:attrNameLst>
                                      </p:cBhvr>
                                      <p:to>
                                        <p:strVal val="visible"/>
                                      </p:to>
                                    </p:set>
                                    <p:animEffect transition="in" filter="fade">
                                      <p:cBhvr>
                                        <p:cTn id="55" dur="500"/>
                                        <p:tgtEl>
                                          <p:spTgt spid="242"/>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245"/>
                                        </p:tgtEl>
                                        <p:attrNameLst>
                                          <p:attrName>style.visibility</p:attrName>
                                        </p:attrNameLst>
                                      </p:cBhvr>
                                      <p:to>
                                        <p:strVal val="visible"/>
                                      </p:to>
                                    </p:set>
                                    <p:animEffect transition="in" filter="fade">
                                      <p:cBhvr>
                                        <p:cTn id="58" dur="500"/>
                                        <p:tgtEl>
                                          <p:spTgt spid="245"/>
                                        </p:tgtEl>
                                      </p:cBhvr>
                                    </p:animEffect>
                                  </p:childTnLst>
                                </p:cTn>
                              </p:par>
                              <p:par>
                                <p:cTn id="59" presetID="10" presetClass="entr" presetSubtype="0" fill="hold" nodeType="withEffect">
                                  <p:stCondLst>
                                    <p:cond delay="0"/>
                                  </p:stCondLst>
                                  <p:childTnLst>
                                    <p:set>
                                      <p:cBhvr>
                                        <p:cTn id="60" dur="1" fill="hold">
                                          <p:stCondLst>
                                            <p:cond delay="0"/>
                                          </p:stCondLst>
                                        </p:cTn>
                                        <p:tgtEl>
                                          <p:spTgt spid="247"/>
                                        </p:tgtEl>
                                        <p:attrNameLst>
                                          <p:attrName>style.visibility</p:attrName>
                                        </p:attrNameLst>
                                      </p:cBhvr>
                                      <p:to>
                                        <p:strVal val="visible"/>
                                      </p:to>
                                    </p:set>
                                    <p:animEffect transition="in" filter="fade">
                                      <p:cBhvr>
                                        <p:cTn id="61" dur="500"/>
                                        <p:tgtEl>
                                          <p:spTgt spid="2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 grpId="0" animBg="1"/>
      <p:bldP spid="121" grpId="0" animBg="1"/>
      <p:bldP spid="122" grpId="0"/>
      <p:bldP spid="125" grpId="0"/>
      <p:bldP spid="199" grpId="0"/>
      <p:bldP spid="84" grpId="0" animBg="1"/>
      <p:bldP spid="208" grpId="0" animBg="1"/>
      <p:bldP spid="245"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6">
            <a:extLst>
              <a:ext uri="{FF2B5EF4-FFF2-40B4-BE49-F238E27FC236}">
                <a16:creationId xmlns:a16="http://schemas.microsoft.com/office/drawing/2014/main" id="{3CF61B0D-10E4-4945-A707-528967E41FD0}"/>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1" i="0" u="none" strike="noStrike" kern="1200" cap="none" spc="-50" normalizeH="0" baseline="0" noProof="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Securing Kubernetes Services with WAF</a:t>
            </a:r>
          </a:p>
        </p:txBody>
      </p:sp>
      <p:grpSp>
        <p:nvGrpSpPr>
          <p:cNvPr id="169" name="Group 168">
            <a:extLst>
              <a:ext uri="{FF2B5EF4-FFF2-40B4-BE49-F238E27FC236}">
                <a16:creationId xmlns:a16="http://schemas.microsoft.com/office/drawing/2014/main" id="{6E40286B-F22D-4D91-AE35-946CFAC73A9D}"/>
              </a:ext>
            </a:extLst>
          </p:cNvPr>
          <p:cNvGrpSpPr/>
          <p:nvPr/>
        </p:nvGrpSpPr>
        <p:grpSpPr>
          <a:xfrm>
            <a:off x="3117007" y="1471995"/>
            <a:ext cx="5957986" cy="4984659"/>
            <a:chOff x="3117007" y="1321069"/>
            <a:chExt cx="5957986" cy="4984659"/>
          </a:xfrm>
        </p:grpSpPr>
        <p:sp>
          <p:nvSpPr>
            <p:cNvPr id="84" name="Title 1">
              <a:extLst>
                <a:ext uri="{FF2B5EF4-FFF2-40B4-BE49-F238E27FC236}">
                  <a16:creationId xmlns:a16="http://schemas.microsoft.com/office/drawing/2014/main" id="{29054F62-95F9-4047-9617-87F10F13551A}"/>
                </a:ext>
              </a:extLst>
            </p:cNvPr>
            <p:cNvSpPr txBox="1">
              <a:spLocks/>
            </p:cNvSpPr>
            <p:nvPr/>
          </p:nvSpPr>
          <p:spPr>
            <a:xfrm>
              <a:off x="7349694" y="2776346"/>
              <a:ext cx="1283969"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err="1">
                  <a:ln w="3175">
                    <a:noFill/>
                  </a:ln>
                  <a:solidFill>
                    <a:srgbClr val="000000"/>
                  </a:solidFill>
                  <a:effectLst/>
                  <a:uLnTx/>
                  <a:uFillTx/>
                  <a:latin typeface="Segoe UI Semibold" panose="020B0702040204020203" pitchFamily="34" charset="0"/>
                  <a:ea typeface="+mn-ea"/>
                  <a:cs typeface="Segoe UI Semibold" panose="020B0702040204020203" pitchFamily="34" charset="0"/>
                </a:rPr>
                <a:t>VNet</a:t>
              </a: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 peering</a:t>
              </a:r>
            </a:p>
          </p:txBody>
        </p:sp>
        <p:sp>
          <p:nvSpPr>
            <p:cNvPr id="70" name="Rectangle: Rounded Corners 69">
              <a:extLst>
                <a:ext uri="{FF2B5EF4-FFF2-40B4-BE49-F238E27FC236}">
                  <a16:creationId xmlns:a16="http://schemas.microsoft.com/office/drawing/2014/main" id="{5A617F94-63AB-453B-B084-E81FE11808A1}"/>
                </a:ext>
              </a:extLst>
            </p:cNvPr>
            <p:cNvSpPr/>
            <p:nvPr/>
          </p:nvSpPr>
          <p:spPr bwMode="auto">
            <a:xfrm>
              <a:off x="3117007" y="3107228"/>
              <a:ext cx="5754586" cy="3198500"/>
            </a:xfrm>
            <a:prstGeom prst="roundRect">
              <a:avLst>
                <a:gd name="adj" fmla="val 3125"/>
              </a:avLst>
            </a:prstGeom>
            <a:solidFill>
              <a:srgbClr val="0078D4">
                <a:alpha val="1000"/>
              </a:srgbClr>
            </a:solidFill>
            <a:ln w="12700" cap="flat" cmpd="sng" algn="ctr">
              <a:solidFill>
                <a:srgbClr val="0078D4"/>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a:ln>
                  <a:noFill/>
                </a:ln>
                <a:solidFill>
                  <a:srgbClr val="505050"/>
                </a:solidFill>
                <a:effectLst/>
                <a:uLnTx/>
                <a:uFillTx/>
                <a:latin typeface="Segoe UI"/>
                <a:ea typeface="+mn-ea"/>
                <a:cs typeface="Segoe UI" pitchFamily="34" charset="0"/>
              </a:endParaRPr>
            </a:p>
          </p:txBody>
        </p:sp>
        <p:sp>
          <p:nvSpPr>
            <p:cNvPr id="71" name="Title 1">
              <a:extLst>
                <a:ext uri="{FF2B5EF4-FFF2-40B4-BE49-F238E27FC236}">
                  <a16:creationId xmlns:a16="http://schemas.microsoft.com/office/drawing/2014/main" id="{4623B62F-7DA6-4625-9CAE-9B49D92F171A}"/>
                </a:ext>
              </a:extLst>
            </p:cNvPr>
            <p:cNvSpPr txBox="1">
              <a:spLocks/>
            </p:cNvSpPr>
            <p:nvPr/>
          </p:nvSpPr>
          <p:spPr>
            <a:xfrm>
              <a:off x="3117007" y="2911170"/>
              <a:ext cx="2337232"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t>Azure AKS </a:t>
              </a:r>
              <a:r>
                <a:rPr kumimoji="0" lang="en-US" sz="1000" b="0" i="0" u="none" strike="noStrike" kern="1200" cap="none" spc="0" normalizeH="0" baseline="0" noProof="0" err="1">
                  <a:ln w="3175">
                    <a:noFill/>
                  </a:ln>
                  <a:solidFill>
                    <a:srgbClr val="3C3C41"/>
                  </a:solidFill>
                  <a:effectLst/>
                  <a:uLnTx/>
                  <a:uFillTx/>
                  <a:latin typeface="Segoe UI Semibold" panose="020B0702040204020203" pitchFamily="34" charset="0"/>
                  <a:ea typeface="+mn-ea"/>
                  <a:cs typeface="Segoe UI Semibold" panose="020B0702040204020203" pitchFamily="34" charset="0"/>
                </a:rPr>
                <a:t>VNet</a:t>
              </a:r>
              <a:endParaRPr kumimoji="0" lang="en-US" sz="10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endParaRPr>
            </a:p>
          </p:txBody>
        </p:sp>
        <p:sp>
          <p:nvSpPr>
            <p:cNvPr id="72" name="Rectangle 71">
              <a:extLst>
                <a:ext uri="{FF2B5EF4-FFF2-40B4-BE49-F238E27FC236}">
                  <a16:creationId xmlns:a16="http://schemas.microsoft.com/office/drawing/2014/main" id="{147852BF-58AC-483E-B3F5-B66BB71664C5}"/>
                </a:ext>
              </a:extLst>
            </p:cNvPr>
            <p:cNvSpPr/>
            <p:nvPr/>
          </p:nvSpPr>
          <p:spPr>
            <a:xfrm>
              <a:off x="8608612" y="2896628"/>
              <a:ext cx="466381" cy="42231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3" name="Picture 72" descr="A close up of a sign&#10;&#10;Description generated with high confidence">
              <a:extLst>
                <a:ext uri="{FF2B5EF4-FFF2-40B4-BE49-F238E27FC236}">
                  <a16:creationId xmlns:a16="http://schemas.microsoft.com/office/drawing/2014/main" id="{15C14B20-2076-46E0-86BA-2CE36B14A8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97203" y="2922341"/>
              <a:ext cx="358395" cy="358395"/>
            </a:xfrm>
            <a:prstGeom prst="rect">
              <a:avLst/>
            </a:prstGeom>
          </p:spPr>
        </p:pic>
        <p:sp>
          <p:nvSpPr>
            <p:cNvPr id="74" name="Rectangle: Rounded Corners 73">
              <a:extLst>
                <a:ext uri="{FF2B5EF4-FFF2-40B4-BE49-F238E27FC236}">
                  <a16:creationId xmlns:a16="http://schemas.microsoft.com/office/drawing/2014/main" id="{7C4411C0-93A0-4B75-A2A6-DDA2C7E2B43F}"/>
                </a:ext>
              </a:extLst>
            </p:cNvPr>
            <p:cNvSpPr/>
            <p:nvPr/>
          </p:nvSpPr>
          <p:spPr bwMode="auto">
            <a:xfrm>
              <a:off x="3418048" y="4092016"/>
              <a:ext cx="5152504" cy="2097083"/>
            </a:xfrm>
            <a:prstGeom prst="roundRect">
              <a:avLst>
                <a:gd name="adj" fmla="val 3125"/>
              </a:avLst>
            </a:prstGeom>
            <a:solidFill>
              <a:srgbClr val="0078D4">
                <a:alpha val="1000"/>
              </a:srgbClr>
            </a:solidFill>
            <a:ln w="12700" cap="flat" cmpd="sng" algn="ctr">
              <a:solidFill>
                <a:srgbClr val="0078D4"/>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a:ln>
                  <a:noFill/>
                </a:ln>
                <a:solidFill>
                  <a:srgbClr val="505050"/>
                </a:solidFill>
                <a:effectLst/>
                <a:uLnTx/>
                <a:uFillTx/>
                <a:latin typeface="Segoe UI"/>
                <a:ea typeface="+mn-ea"/>
                <a:cs typeface="Segoe UI" pitchFamily="34" charset="0"/>
              </a:endParaRPr>
            </a:p>
          </p:txBody>
        </p:sp>
        <p:sp>
          <p:nvSpPr>
            <p:cNvPr id="75" name="Title 1">
              <a:extLst>
                <a:ext uri="{FF2B5EF4-FFF2-40B4-BE49-F238E27FC236}">
                  <a16:creationId xmlns:a16="http://schemas.microsoft.com/office/drawing/2014/main" id="{F1B31251-FB78-4052-A295-A80F32E038FA}"/>
                </a:ext>
              </a:extLst>
            </p:cNvPr>
            <p:cNvSpPr txBox="1">
              <a:spLocks/>
            </p:cNvSpPr>
            <p:nvPr/>
          </p:nvSpPr>
          <p:spPr>
            <a:xfrm>
              <a:off x="3418048" y="3923981"/>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t>AKS subnet</a:t>
              </a:r>
            </a:p>
          </p:txBody>
        </p:sp>
        <p:sp>
          <p:nvSpPr>
            <p:cNvPr id="76" name="Rectangle: Rounded Corners 75">
              <a:extLst>
                <a:ext uri="{FF2B5EF4-FFF2-40B4-BE49-F238E27FC236}">
                  <a16:creationId xmlns:a16="http://schemas.microsoft.com/office/drawing/2014/main" id="{3BFB3C86-292F-4A70-B877-30FAEB81565C}"/>
                </a:ext>
              </a:extLst>
            </p:cNvPr>
            <p:cNvSpPr/>
            <p:nvPr/>
          </p:nvSpPr>
          <p:spPr bwMode="auto">
            <a:xfrm>
              <a:off x="3673259" y="4326301"/>
              <a:ext cx="4642083" cy="1706891"/>
            </a:xfrm>
            <a:prstGeom prst="roundRect">
              <a:avLst>
                <a:gd name="adj" fmla="val 3125"/>
              </a:avLst>
            </a:prstGeom>
            <a:solidFill>
              <a:srgbClr val="F9FBFD"/>
            </a:solidFill>
            <a:ln w="12700" cap="flat" cmpd="sng" algn="ctr">
              <a:solidFill>
                <a:srgbClr val="0078D4"/>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a:ln>
                  <a:noFill/>
                </a:ln>
                <a:solidFill>
                  <a:srgbClr val="505050"/>
                </a:solidFill>
                <a:effectLst/>
                <a:uLnTx/>
                <a:uFillTx/>
                <a:latin typeface="Segoe UI"/>
                <a:ea typeface="+mn-ea"/>
                <a:cs typeface="Segoe UI" pitchFamily="34" charset="0"/>
              </a:endParaRPr>
            </a:p>
          </p:txBody>
        </p:sp>
        <p:sp>
          <p:nvSpPr>
            <p:cNvPr id="77" name="Title 1">
              <a:extLst>
                <a:ext uri="{FF2B5EF4-FFF2-40B4-BE49-F238E27FC236}">
                  <a16:creationId xmlns:a16="http://schemas.microsoft.com/office/drawing/2014/main" id="{4C448A6F-5FDD-458C-80CB-BB2A289FD179}"/>
                </a:ext>
              </a:extLst>
            </p:cNvPr>
            <p:cNvSpPr txBox="1">
              <a:spLocks/>
            </p:cNvSpPr>
            <p:nvPr/>
          </p:nvSpPr>
          <p:spPr>
            <a:xfrm>
              <a:off x="3673259" y="4157675"/>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t>AKS cluster</a:t>
              </a:r>
            </a:p>
          </p:txBody>
        </p:sp>
        <p:grpSp>
          <p:nvGrpSpPr>
            <p:cNvPr id="78" name="Group 77">
              <a:extLst>
                <a:ext uri="{FF2B5EF4-FFF2-40B4-BE49-F238E27FC236}">
                  <a16:creationId xmlns:a16="http://schemas.microsoft.com/office/drawing/2014/main" id="{DCBD5CBF-29B9-44CD-807D-B3CDA09C3F13}"/>
                </a:ext>
              </a:extLst>
            </p:cNvPr>
            <p:cNvGrpSpPr/>
            <p:nvPr/>
          </p:nvGrpSpPr>
          <p:grpSpPr>
            <a:xfrm>
              <a:off x="3244905" y="4966145"/>
              <a:ext cx="348833" cy="348834"/>
              <a:chOff x="5782974" y="3277554"/>
              <a:chExt cx="780290" cy="780290"/>
            </a:xfrm>
          </p:grpSpPr>
          <p:sp>
            <p:nvSpPr>
              <p:cNvPr id="143" name="Rectangle 142">
                <a:extLst>
                  <a:ext uri="{FF2B5EF4-FFF2-40B4-BE49-F238E27FC236}">
                    <a16:creationId xmlns:a16="http://schemas.microsoft.com/office/drawing/2014/main" id="{A7B545CD-B485-4E51-8145-69D2F2183E8F}"/>
                  </a:ext>
                </a:extLst>
              </p:cNvPr>
              <p:cNvSpPr/>
              <p:nvPr/>
            </p:nvSpPr>
            <p:spPr>
              <a:xfrm>
                <a:off x="5952781" y="3510708"/>
                <a:ext cx="451691" cy="264405"/>
              </a:xfrm>
              <a:prstGeom prst="rect">
                <a:avLst/>
              </a:prstGeom>
              <a:solidFill>
                <a:srgbClr val="FCFD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44" name="Picture 143" descr="A picture containing vector graphics&#10;&#10;Description generated with high confidence">
                <a:extLst>
                  <a:ext uri="{FF2B5EF4-FFF2-40B4-BE49-F238E27FC236}">
                    <a16:creationId xmlns:a16="http://schemas.microsoft.com/office/drawing/2014/main" id="{0B80296F-9E09-4015-8E91-DF765CC80DD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82974" y="3277554"/>
                <a:ext cx="780290" cy="780290"/>
              </a:xfrm>
              <a:prstGeom prst="rect">
                <a:avLst/>
              </a:prstGeom>
            </p:spPr>
          </p:pic>
        </p:grpSp>
        <p:sp>
          <p:nvSpPr>
            <p:cNvPr id="79" name="globe_2" title="Icon of a sphere made of lines">
              <a:extLst>
                <a:ext uri="{FF2B5EF4-FFF2-40B4-BE49-F238E27FC236}">
                  <a16:creationId xmlns:a16="http://schemas.microsoft.com/office/drawing/2014/main" id="{6C614651-4CF6-431D-9A41-913639C76A01}"/>
                </a:ext>
              </a:extLst>
            </p:cNvPr>
            <p:cNvSpPr>
              <a:spLocks noChangeAspect="1" noEditPoints="1"/>
            </p:cNvSpPr>
            <p:nvPr/>
          </p:nvSpPr>
          <p:spPr bwMode="auto">
            <a:xfrm>
              <a:off x="7043415" y="3240420"/>
              <a:ext cx="247658" cy="247658"/>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Calibri" panose="020F0502020204030204"/>
                <a:ea typeface="+mn-ea"/>
                <a:cs typeface="+mn-cs"/>
              </a:endParaRPr>
            </a:p>
          </p:txBody>
        </p:sp>
        <p:cxnSp>
          <p:nvCxnSpPr>
            <p:cNvPr id="87" name="Straight Arrow Connector 86">
              <a:extLst>
                <a:ext uri="{FF2B5EF4-FFF2-40B4-BE49-F238E27FC236}">
                  <a16:creationId xmlns:a16="http://schemas.microsoft.com/office/drawing/2014/main" id="{97C5C07E-2C68-41B4-B70F-4B8C87607E0C}"/>
                </a:ext>
              </a:extLst>
            </p:cNvPr>
            <p:cNvCxnSpPr>
              <a:cxnSpLocks/>
              <a:stCxn id="79" idx="3"/>
              <a:endCxn id="99" idx="0"/>
            </p:cNvCxnSpPr>
            <p:nvPr/>
          </p:nvCxnSpPr>
          <p:spPr>
            <a:xfrm flipH="1">
              <a:off x="7167245" y="3488078"/>
              <a:ext cx="369" cy="20564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8" name="Title 1">
              <a:extLst>
                <a:ext uri="{FF2B5EF4-FFF2-40B4-BE49-F238E27FC236}">
                  <a16:creationId xmlns:a16="http://schemas.microsoft.com/office/drawing/2014/main" id="{3E68AEA7-C344-4C09-9FCD-79DDE58C0009}"/>
                </a:ext>
              </a:extLst>
            </p:cNvPr>
            <p:cNvSpPr txBox="1">
              <a:spLocks/>
            </p:cNvSpPr>
            <p:nvPr/>
          </p:nvSpPr>
          <p:spPr>
            <a:xfrm>
              <a:off x="6324513" y="3302694"/>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t>Private IP</a:t>
              </a:r>
            </a:p>
          </p:txBody>
        </p:sp>
        <p:grpSp>
          <p:nvGrpSpPr>
            <p:cNvPr id="89" name="Group 88">
              <a:extLst>
                <a:ext uri="{FF2B5EF4-FFF2-40B4-BE49-F238E27FC236}">
                  <a16:creationId xmlns:a16="http://schemas.microsoft.com/office/drawing/2014/main" id="{9EF55162-1787-45CB-8111-617C16EC48D3}"/>
                </a:ext>
              </a:extLst>
            </p:cNvPr>
            <p:cNvGrpSpPr/>
            <p:nvPr/>
          </p:nvGrpSpPr>
          <p:grpSpPr>
            <a:xfrm>
              <a:off x="3914712" y="4595153"/>
              <a:ext cx="4159175" cy="1328179"/>
              <a:chOff x="5286186" y="4754010"/>
              <a:chExt cx="4159175" cy="1328179"/>
            </a:xfrm>
          </p:grpSpPr>
          <p:sp>
            <p:nvSpPr>
              <p:cNvPr id="103" name="Rectangle: Rounded Corners 102">
                <a:extLst>
                  <a:ext uri="{FF2B5EF4-FFF2-40B4-BE49-F238E27FC236}">
                    <a16:creationId xmlns:a16="http://schemas.microsoft.com/office/drawing/2014/main" id="{98D9EBAA-D30D-4D87-A13E-97CE5772B55F}"/>
                  </a:ext>
                </a:extLst>
              </p:cNvPr>
              <p:cNvSpPr/>
              <p:nvPr/>
            </p:nvSpPr>
            <p:spPr bwMode="auto">
              <a:xfrm>
                <a:off x="5286186" y="4754010"/>
                <a:ext cx="4159165" cy="261502"/>
              </a:xfrm>
              <a:prstGeom prst="roundRect">
                <a:avLst>
                  <a:gd name="adj" fmla="val 3125"/>
                </a:avLst>
              </a:prstGeom>
              <a:solidFill>
                <a:srgbClr val="FFFFFF"/>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endPar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endParaRPr>
              </a:p>
            </p:txBody>
          </p:sp>
          <p:sp>
            <p:nvSpPr>
              <p:cNvPr id="104" name="Rectangle 103">
                <a:extLst>
                  <a:ext uri="{FF2B5EF4-FFF2-40B4-BE49-F238E27FC236}">
                    <a16:creationId xmlns:a16="http://schemas.microsoft.com/office/drawing/2014/main" id="{7572FD4F-AA43-4C76-898D-31CC64795CF0}"/>
                  </a:ext>
                </a:extLst>
              </p:cNvPr>
              <p:cNvSpPr/>
              <p:nvPr/>
            </p:nvSpPr>
            <p:spPr>
              <a:xfrm>
                <a:off x="5460653" y="4777039"/>
                <a:ext cx="891591" cy="215444"/>
              </a:xfrm>
              <a:prstGeom prst="rect">
                <a:avLst/>
              </a:prstGeom>
            </p:spPr>
            <p:txBody>
              <a:bodyPr wrap="none">
                <a:sp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t>contoso.com/A</a:t>
                </a:r>
              </a:p>
            </p:txBody>
          </p:sp>
          <p:sp>
            <p:nvSpPr>
              <p:cNvPr id="105" name="Rectangle 104">
                <a:extLst>
                  <a:ext uri="{FF2B5EF4-FFF2-40B4-BE49-F238E27FC236}">
                    <a16:creationId xmlns:a16="http://schemas.microsoft.com/office/drawing/2014/main" id="{5A1F357E-9E08-4C4F-A2CF-1F944DECE66F}"/>
                  </a:ext>
                </a:extLst>
              </p:cNvPr>
              <p:cNvSpPr/>
              <p:nvPr/>
            </p:nvSpPr>
            <p:spPr>
              <a:xfrm>
                <a:off x="6972652" y="4777039"/>
                <a:ext cx="885179" cy="215444"/>
              </a:xfrm>
              <a:prstGeom prst="rect">
                <a:avLst/>
              </a:prstGeom>
            </p:spPr>
            <p:txBody>
              <a:bodyPr wrap="none">
                <a:sp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t>contoso.com/B</a:t>
                </a:r>
              </a:p>
            </p:txBody>
          </p:sp>
          <p:sp>
            <p:nvSpPr>
              <p:cNvPr id="106" name="Rectangle: Rounded Corners 105">
                <a:extLst>
                  <a:ext uri="{FF2B5EF4-FFF2-40B4-BE49-F238E27FC236}">
                    <a16:creationId xmlns:a16="http://schemas.microsoft.com/office/drawing/2014/main" id="{6E87BE37-2458-46E4-95C0-990016483FC5}"/>
                  </a:ext>
                </a:extLst>
              </p:cNvPr>
              <p:cNvSpPr/>
              <p:nvPr/>
            </p:nvSpPr>
            <p:spPr bwMode="auto">
              <a:xfrm>
                <a:off x="5286187" y="5202112"/>
                <a:ext cx="1238508" cy="261502"/>
              </a:xfrm>
              <a:prstGeom prst="roundRect">
                <a:avLst>
                  <a:gd name="adj" fmla="val 3125"/>
                </a:avLst>
              </a:prstGeom>
              <a:solidFill>
                <a:srgbClr val="FFFFFF"/>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err="1">
                    <a:ln w="3175">
                      <a:noFill/>
                    </a:ln>
                    <a:solidFill>
                      <a:srgbClr val="3C3C41"/>
                    </a:solidFill>
                    <a:effectLst/>
                    <a:uLnTx/>
                    <a:uFillTx/>
                    <a:latin typeface="Segoe UI Semibold" panose="020B0702040204020203" pitchFamily="34" charset="0"/>
                    <a:ea typeface="+mn-ea"/>
                    <a:cs typeface="Segoe UI Semibold" panose="020B0702040204020203" pitchFamily="34" charset="0"/>
                  </a:rPr>
                  <a:t>ServiceA</a:t>
                </a:r>
                <a:endPar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endParaRPr>
              </a:p>
            </p:txBody>
          </p:sp>
          <p:sp>
            <p:nvSpPr>
              <p:cNvPr id="107" name="Rectangle: Rounded Corners 106">
                <a:extLst>
                  <a:ext uri="{FF2B5EF4-FFF2-40B4-BE49-F238E27FC236}">
                    <a16:creationId xmlns:a16="http://schemas.microsoft.com/office/drawing/2014/main" id="{E4D1B9B1-2F04-422A-A239-B40D202538ED}"/>
                  </a:ext>
                </a:extLst>
              </p:cNvPr>
              <p:cNvSpPr/>
              <p:nvPr/>
            </p:nvSpPr>
            <p:spPr bwMode="auto">
              <a:xfrm>
                <a:off x="6790879" y="5202112"/>
                <a:ext cx="1238508" cy="261502"/>
              </a:xfrm>
              <a:prstGeom prst="roundRect">
                <a:avLst>
                  <a:gd name="adj" fmla="val 3125"/>
                </a:avLst>
              </a:prstGeom>
              <a:solidFill>
                <a:srgbClr val="FFFFFF"/>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err="1">
                    <a:ln w="3175">
                      <a:noFill/>
                    </a:ln>
                    <a:solidFill>
                      <a:srgbClr val="3C3C41"/>
                    </a:solidFill>
                    <a:effectLst/>
                    <a:uLnTx/>
                    <a:uFillTx/>
                    <a:latin typeface="Segoe UI Semibold" panose="020B0702040204020203" pitchFamily="34" charset="0"/>
                    <a:ea typeface="+mn-ea"/>
                    <a:cs typeface="Segoe UI Semibold" panose="020B0702040204020203" pitchFamily="34" charset="0"/>
                  </a:rPr>
                  <a:t>ServiceB</a:t>
                </a:r>
                <a:endPar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endParaRPr>
              </a:p>
            </p:txBody>
          </p:sp>
          <p:sp>
            <p:nvSpPr>
              <p:cNvPr id="108" name="Rectangle: Rounded Corners 107">
                <a:extLst>
                  <a:ext uri="{FF2B5EF4-FFF2-40B4-BE49-F238E27FC236}">
                    <a16:creationId xmlns:a16="http://schemas.microsoft.com/office/drawing/2014/main" id="{33127D08-6E89-4C66-B1D1-257D2C7BD01B}"/>
                  </a:ext>
                </a:extLst>
              </p:cNvPr>
              <p:cNvSpPr/>
              <p:nvPr/>
            </p:nvSpPr>
            <p:spPr bwMode="auto">
              <a:xfrm>
                <a:off x="8206853" y="5202112"/>
                <a:ext cx="1238508" cy="261502"/>
              </a:xfrm>
              <a:prstGeom prst="roundRect">
                <a:avLst>
                  <a:gd name="adj" fmla="val 3125"/>
                </a:avLst>
              </a:prstGeom>
              <a:solidFill>
                <a:srgbClr val="FFFFFF"/>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err="1">
                    <a:ln w="3175">
                      <a:noFill/>
                    </a:ln>
                    <a:solidFill>
                      <a:srgbClr val="3C3C41"/>
                    </a:solidFill>
                    <a:effectLst/>
                    <a:uLnTx/>
                    <a:uFillTx/>
                    <a:latin typeface="Segoe UI Semibold" panose="020B0702040204020203" pitchFamily="34" charset="0"/>
                    <a:ea typeface="+mn-ea"/>
                    <a:cs typeface="Segoe UI Semibold" panose="020B0702040204020203" pitchFamily="34" charset="0"/>
                  </a:rPr>
                  <a:t>ServiceC</a:t>
                </a:r>
                <a:endPar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endParaRPr>
              </a:p>
            </p:txBody>
          </p:sp>
          <p:cxnSp>
            <p:nvCxnSpPr>
              <p:cNvPr id="109" name="Straight Arrow Connector 108">
                <a:extLst>
                  <a:ext uri="{FF2B5EF4-FFF2-40B4-BE49-F238E27FC236}">
                    <a16:creationId xmlns:a16="http://schemas.microsoft.com/office/drawing/2014/main" id="{F230E20D-3FFC-4705-B404-1C898D3CA0F0}"/>
                  </a:ext>
                </a:extLst>
              </p:cNvPr>
              <p:cNvCxnSpPr>
                <a:cxnSpLocks/>
              </p:cNvCxnSpPr>
              <p:nvPr/>
            </p:nvCxnSpPr>
            <p:spPr>
              <a:xfrm>
                <a:off x="8826107" y="5015512"/>
                <a:ext cx="0" cy="1866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Straight Arrow Connector 109">
                <a:extLst>
                  <a:ext uri="{FF2B5EF4-FFF2-40B4-BE49-F238E27FC236}">
                    <a16:creationId xmlns:a16="http://schemas.microsoft.com/office/drawing/2014/main" id="{C4C3C72B-B912-40F7-A0B5-E798690F8D7A}"/>
                  </a:ext>
                </a:extLst>
              </p:cNvPr>
              <p:cNvCxnSpPr>
                <a:cxnSpLocks/>
              </p:cNvCxnSpPr>
              <p:nvPr/>
            </p:nvCxnSpPr>
            <p:spPr>
              <a:xfrm>
                <a:off x="7410133" y="5015512"/>
                <a:ext cx="0" cy="1866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Straight Arrow Connector 110">
                <a:extLst>
                  <a:ext uri="{FF2B5EF4-FFF2-40B4-BE49-F238E27FC236}">
                    <a16:creationId xmlns:a16="http://schemas.microsoft.com/office/drawing/2014/main" id="{686D3B34-F3F7-4CCC-BFD2-7266604807D8}"/>
                  </a:ext>
                </a:extLst>
              </p:cNvPr>
              <p:cNvCxnSpPr>
                <a:cxnSpLocks/>
              </p:cNvCxnSpPr>
              <p:nvPr/>
            </p:nvCxnSpPr>
            <p:spPr>
              <a:xfrm>
                <a:off x="5905441" y="5015512"/>
                <a:ext cx="0" cy="1866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12" name="Group 111">
                <a:extLst>
                  <a:ext uri="{FF2B5EF4-FFF2-40B4-BE49-F238E27FC236}">
                    <a16:creationId xmlns:a16="http://schemas.microsoft.com/office/drawing/2014/main" id="{9C7C8A18-146B-4C1B-82B4-8ED276353093}"/>
                  </a:ext>
                </a:extLst>
              </p:cNvPr>
              <p:cNvGrpSpPr/>
              <p:nvPr/>
            </p:nvGrpSpPr>
            <p:grpSpPr>
              <a:xfrm>
                <a:off x="6790879" y="5716016"/>
                <a:ext cx="1238508" cy="366173"/>
                <a:chOff x="6790879" y="5602291"/>
                <a:chExt cx="1238508" cy="366173"/>
              </a:xfrm>
            </p:grpSpPr>
            <p:sp>
              <p:nvSpPr>
                <p:cNvPr id="133" name="Rectangle: Rounded Corners 132">
                  <a:extLst>
                    <a:ext uri="{FF2B5EF4-FFF2-40B4-BE49-F238E27FC236}">
                      <a16:creationId xmlns:a16="http://schemas.microsoft.com/office/drawing/2014/main" id="{27BADE97-58ED-4871-813A-B8505EBB2506}"/>
                    </a:ext>
                  </a:extLst>
                </p:cNvPr>
                <p:cNvSpPr/>
                <p:nvPr/>
              </p:nvSpPr>
              <p:spPr bwMode="auto">
                <a:xfrm>
                  <a:off x="6790879" y="5602291"/>
                  <a:ext cx="365760" cy="366173"/>
                </a:xfrm>
                <a:prstGeom prst="roundRect">
                  <a:avLst>
                    <a:gd name="adj" fmla="val 3125"/>
                  </a:avLst>
                </a:prstGeom>
                <a:solidFill>
                  <a:srgbClr val="FFFFFF"/>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endPar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endParaRPr>
                </a:p>
              </p:txBody>
            </p:sp>
            <p:sp>
              <p:nvSpPr>
                <p:cNvPr id="134" name="Rectangle: Rounded Corners 133">
                  <a:extLst>
                    <a:ext uri="{FF2B5EF4-FFF2-40B4-BE49-F238E27FC236}">
                      <a16:creationId xmlns:a16="http://schemas.microsoft.com/office/drawing/2014/main" id="{4FCFB568-5A96-4C8B-9194-3260C4E0E7FE}"/>
                    </a:ext>
                  </a:extLst>
                </p:cNvPr>
                <p:cNvSpPr/>
                <p:nvPr/>
              </p:nvSpPr>
              <p:spPr bwMode="auto">
                <a:xfrm>
                  <a:off x="7227253" y="5602291"/>
                  <a:ext cx="365760" cy="366173"/>
                </a:xfrm>
                <a:prstGeom prst="roundRect">
                  <a:avLst>
                    <a:gd name="adj" fmla="val 3125"/>
                  </a:avLst>
                </a:prstGeom>
                <a:solidFill>
                  <a:srgbClr val="FFFFFF"/>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endPar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endParaRPr>
                </a:p>
              </p:txBody>
            </p:sp>
            <p:sp>
              <p:nvSpPr>
                <p:cNvPr id="135" name="Rectangle: Rounded Corners 134">
                  <a:extLst>
                    <a:ext uri="{FF2B5EF4-FFF2-40B4-BE49-F238E27FC236}">
                      <a16:creationId xmlns:a16="http://schemas.microsoft.com/office/drawing/2014/main" id="{023E9A8D-B341-4209-B51F-D8C8A9D946ED}"/>
                    </a:ext>
                  </a:extLst>
                </p:cNvPr>
                <p:cNvSpPr/>
                <p:nvPr/>
              </p:nvSpPr>
              <p:spPr bwMode="auto">
                <a:xfrm>
                  <a:off x="7663627" y="5602291"/>
                  <a:ext cx="365760" cy="366173"/>
                </a:xfrm>
                <a:prstGeom prst="roundRect">
                  <a:avLst>
                    <a:gd name="adj" fmla="val 3125"/>
                  </a:avLst>
                </a:prstGeom>
                <a:solidFill>
                  <a:srgbClr val="FFFFFF"/>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endPar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endParaRPr>
                </a:p>
              </p:txBody>
            </p:sp>
            <p:sp>
              <p:nvSpPr>
                <p:cNvPr id="136" name="Freeform: Shape 135">
                  <a:extLst>
                    <a:ext uri="{FF2B5EF4-FFF2-40B4-BE49-F238E27FC236}">
                      <a16:creationId xmlns:a16="http://schemas.microsoft.com/office/drawing/2014/main" id="{D0714D95-1C2A-41B3-93AB-44BABDBD68D5}"/>
                    </a:ext>
                  </a:extLst>
                </p:cNvPr>
                <p:cNvSpPr/>
                <p:nvPr/>
              </p:nvSpPr>
              <p:spPr>
                <a:xfrm>
                  <a:off x="6868013" y="5669488"/>
                  <a:ext cx="211492" cy="23177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7" name="Freeform: Shape 136">
                  <a:extLst>
                    <a:ext uri="{FF2B5EF4-FFF2-40B4-BE49-F238E27FC236}">
                      <a16:creationId xmlns:a16="http://schemas.microsoft.com/office/drawing/2014/main" id="{2A510D38-2A1C-4D89-BD03-CC51C3810DDD}"/>
                    </a:ext>
                  </a:extLst>
                </p:cNvPr>
                <p:cNvSpPr/>
                <p:nvPr/>
              </p:nvSpPr>
              <p:spPr>
                <a:xfrm>
                  <a:off x="7304387" y="5669488"/>
                  <a:ext cx="211492" cy="23177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8" name="Freeform: Shape 137">
                  <a:extLst>
                    <a:ext uri="{FF2B5EF4-FFF2-40B4-BE49-F238E27FC236}">
                      <a16:creationId xmlns:a16="http://schemas.microsoft.com/office/drawing/2014/main" id="{CB902A06-E881-4397-B7F2-A9B369391D1E}"/>
                    </a:ext>
                  </a:extLst>
                </p:cNvPr>
                <p:cNvSpPr/>
                <p:nvPr/>
              </p:nvSpPr>
              <p:spPr>
                <a:xfrm>
                  <a:off x="7740761" y="5669488"/>
                  <a:ext cx="211492" cy="23177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13" name="Group 112">
                <a:extLst>
                  <a:ext uri="{FF2B5EF4-FFF2-40B4-BE49-F238E27FC236}">
                    <a16:creationId xmlns:a16="http://schemas.microsoft.com/office/drawing/2014/main" id="{15ECB65D-881D-497E-8D8B-EAE0B4BBC06D}"/>
                  </a:ext>
                </a:extLst>
              </p:cNvPr>
              <p:cNvGrpSpPr/>
              <p:nvPr/>
            </p:nvGrpSpPr>
            <p:grpSpPr>
              <a:xfrm>
                <a:off x="8206853" y="5716016"/>
                <a:ext cx="1238508" cy="366173"/>
                <a:chOff x="6790879" y="5602291"/>
                <a:chExt cx="1238508" cy="366173"/>
              </a:xfrm>
            </p:grpSpPr>
            <p:sp>
              <p:nvSpPr>
                <p:cNvPr id="127" name="Rectangle: Rounded Corners 126">
                  <a:extLst>
                    <a:ext uri="{FF2B5EF4-FFF2-40B4-BE49-F238E27FC236}">
                      <a16:creationId xmlns:a16="http://schemas.microsoft.com/office/drawing/2014/main" id="{2542E8F6-E8A8-4FF0-93CF-8E435094C26C}"/>
                    </a:ext>
                  </a:extLst>
                </p:cNvPr>
                <p:cNvSpPr/>
                <p:nvPr/>
              </p:nvSpPr>
              <p:spPr bwMode="auto">
                <a:xfrm>
                  <a:off x="6790879" y="5602291"/>
                  <a:ext cx="365760" cy="366173"/>
                </a:xfrm>
                <a:prstGeom prst="roundRect">
                  <a:avLst>
                    <a:gd name="adj" fmla="val 3125"/>
                  </a:avLst>
                </a:prstGeom>
                <a:solidFill>
                  <a:srgbClr val="FFFFFF"/>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endPar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endParaRPr>
                </a:p>
              </p:txBody>
            </p:sp>
            <p:sp>
              <p:nvSpPr>
                <p:cNvPr id="128" name="Rectangle: Rounded Corners 127">
                  <a:extLst>
                    <a:ext uri="{FF2B5EF4-FFF2-40B4-BE49-F238E27FC236}">
                      <a16:creationId xmlns:a16="http://schemas.microsoft.com/office/drawing/2014/main" id="{FF08B8AD-1BEE-43FA-B232-319FDFDC40CD}"/>
                    </a:ext>
                  </a:extLst>
                </p:cNvPr>
                <p:cNvSpPr/>
                <p:nvPr/>
              </p:nvSpPr>
              <p:spPr bwMode="auto">
                <a:xfrm>
                  <a:off x="7227253" y="5602291"/>
                  <a:ext cx="365760" cy="366173"/>
                </a:xfrm>
                <a:prstGeom prst="roundRect">
                  <a:avLst>
                    <a:gd name="adj" fmla="val 3125"/>
                  </a:avLst>
                </a:prstGeom>
                <a:solidFill>
                  <a:srgbClr val="FFFFFF"/>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endPar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endParaRPr>
                </a:p>
              </p:txBody>
            </p:sp>
            <p:sp>
              <p:nvSpPr>
                <p:cNvPr id="129" name="Rectangle: Rounded Corners 128">
                  <a:extLst>
                    <a:ext uri="{FF2B5EF4-FFF2-40B4-BE49-F238E27FC236}">
                      <a16:creationId xmlns:a16="http://schemas.microsoft.com/office/drawing/2014/main" id="{A4144C8A-4C6B-4FD0-A849-22352C4C2E80}"/>
                    </a:ext>
                  </a:extLst>
                </p:cNvPr>
                <p:cNvSpPr/>
                <p:nvPr/>
              </p:nvSpPr>
              <p:spPr bwMode="auto">
                <a:xfrm>
                  <a:off x="7663627" y="5602291"/>
                  <a:ext cx="365760" cy="366173"/>
                </a:xfrm>
                <a:prstGeom prst="roundRect">
                  <a:avLst>
                    <a:gd name="adj" fmla="val 3125"/>
                  </a:avLst>
                </a:prstGeom>
                <a:solidFill>
                  <a:srgbClr val="FFFFFF"/>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endPar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endParaRPr>
                </a:p>
              </p:txBody>
            </p:sp>
            <p:sp>
              <p:nvSpPr>
                <p:cNvPr id="130" name="Freeform: Shape 129">
                  <a:extLst>
                    <a:ext uri="{FF2B5EF4-FFF2-40B4-BE49-F238E27FC236}">
                      <a16:creationId xmlns:a16="http://schemas.microsoft.com/office/drawing/2014/main" id="{CE2C1B1C-786C-4324-A577-6F000104A7F8}"/>
                    </a:ext>
                  </a:extLst>
                </p:cNvPr>
                <p:cNvSpPr/>
                <p:nvPr/>
              </p:nvSpPr>
              <p:spPr>
                <a:xfrm>
                  <a:off x="6868013" y="5669488"/>
                  <a:ext cx="211492" cy="23177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1" name="Freeform: Shape 130">
                  <a:extLst>
                    <a:ext uri="{FF2B5EF4-FFF2-40B4-BE49-F238E27FC236}">
                      <a16:creationId xmlns:a16="http://schemas.microsoft.com/office/drawing/2014/main" id="{1D52A975-2649-469A-94D2-EF36D666AA0D}"/>
                    </a:ext>
                  </a:extLst>
                </p:cNvPr>
                <p:cNvSpPr/>
                <p:nvPr/>
              </p:nvSpPr>
              <p:spPr>
                <a:xfrm>
                  <a:off x="7304387" y="5669488"/>
                  <a:ext cx="211492" cy="23177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2" name="Freeform: Shape 131">
                  <a:extLst>
                    <a:ext uri="{FF2B5EF4-FFF2-40B4-BE49-F238E27FC236}">
                      <a16:creationId xmlns:a16="http://schemas.microsoft.com/office/drawing/2014/main" id="{80FCE8D6-124D-4EB1-853C-43A20C7E87D0}"/>
                    </a:ext>
                  </a:extLst>
                </p:cNvPr>
                <p:cNvSpPr/>
                <p:nvPr/>
              </p:nvSpPr>
              <p:spPr>
                <a:xfrm>
                  <a:off x="7740761" y="5669488"/>
                  <a:ext cx="211492" cy="23177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14" name="Group 113">
                <a:extLst>
                  <a:ext uri="{FF2B5EF4-FFF2-40B4-BE49-F238E27FC236}">
                    <a16:creationId xmlns:a16="http://schemas.microsoft.com/office/drawing/2014/main" id="{A130A955-E748-4DA1-BA89-FD5C8CE935FA}"/>
                  </a:ext>
                </a:extLst>
              </p:cNvPr>
              <p:cNvGrpSpPr/>
              <p:nvPr/>
            </p:nvGrpSpPr>
            <p:grpSpPr>
              <a:xfrm>
                <a:off x="5722561" y="5716016"/>
                <a:ext cx="802134" cy="366173"/>
                <a:chOff x="7227253" y="5602291"/>
                <a:chExt cx="802134" cy="366173"/>
              </a:xfrm>
            </p:grpSpPr>
            <p:sp>
              <p:nvSpPr>
                <p:cNvPr id="123" name="Rectangle: Rounded Corners 122">
                  <a:extLst>
                    <a:ext uri="{FF2B5EF4-FFF2-40B4-BE49-F238E27FC236}">
                      <a16:creationId xmlns:a16="http://schemas.microsoft.com/office/drawing/2014/main" id="{7A96864F-6C98-47AB-84D6-4372CE4503BA}"/>
                    </a:ext>
                  </a:extLst>
                </p:cNvPr>
                <p:cNvSpPr/>
                <p:nvPr/>
              </p:nvSpPr>
              <p:spPr bwMode="auto">
                <a:xfrm>
                  <a:off x="7227253" y="5602291"/>
                  <a:ext cx="365760" cy="366173"/>
                </a:xfrm>
                <a:prstGeom prst="roundRect">
                  <a:avLst>
                    <a:gd name="adj" fmla="val 3125"/>
                  </a:avLst>
                </a:prstGeom>
                <a:solidFill>
                  <a:srgbClr val="FFFFFF"/>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endPar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endParaRPr>
                </a:p>
              </p:txBody>
            </p:sp>
            <p:sp>
              <p:nvSpPr>
                <p:cNvPr id="124" name="Rectangle: Rounded Corners 123">
                  <a:extLst>
                    <a:ext uri="{FF2B5EF4-FFF2-40B4-BE49-F238E27FC236}">
                      <a16:creationId xmlns:a16="http://schemas.microsoft.com/office/drawing/2014/main" id="{3EE09996-542D-4279-8D2C-FC4CC6061A40}"/>
                    </a:ext>
                  </a:extLst>
                </p:cNvPr>
                <p:cNvSpPr/>
                <p:nvPr/>
              </p:nvSpPr>
              <p:spPr bwMode="auto">
                <a:xfrm>
                  <a:off x="7663627" y="5602291"/>
                  <a:ext cx="365760" cy="366173"/>
                </a:xfrm>
                <a:prstGeom prst="roundRect">
                  <a:avLst>
                    <a:gd name="adj" fmla="val 3125"/>
                  </a:avLst>
                </a:prstGeom>
                <a:solidFill>
                  <a:srgbClr val="FFFFFF"/>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endPar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endParaRPr>
                </a:p>
              </p:txBody>
            </p:sp>
            <p:sp>
              <p:nvSpPr>
                <p:cNvPr id="125" name="Freeform: Shape 124">
                  <a:extLst>
                    <a:ext uri="{FF2B5EF4-FFF2-40B4-BE49-F238E27FC236}">
                      <a16:creationId xmlns:a16="http://schemas.microsoft.com/office/drawing/2014/main" id="{C62C0C5E-9841-48CD-B22D-7D825F9D9352}"/>
                    </a:ext>
                  </a:extLst>
                </p:cNvPr>
                <p:cNvSpPr/>
                <p:nvPr/>
              </p:nvSpPr>
              <p:spPr>
                <a:xfrm>
                  <a:off x="7304387" y="5669488"/>
                  <a:ext cx="211492" cy="23177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6" name="Freeform: Shape 125">
                  <a:extLst>
                    <a:ext uri="{FF2B5EF4-FFF2-40B4-BE49-F238E27FC236}">
                      <a16:creationId xmlns:a16="http://schemas.microsoft.com/office/drawing/2014/main" id="{FEF48225-CFE9-4811-8E4E-2E3B8D89FC05}"/>
                    </a:ext>
                  </a:extLst>
                </p:cNvPr>
                <p:cNvSpPr/>
                <p:nvPr/>
              </p:nvSpPr>
              <p:spPr>
                <a:xfrm>
                  <a:off x="7740761" y="5669488"/>
                  <a:ext cx="211492" cy="23177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cxnSp>
            <p:nvCxnSpPr>
              <p:cNvPr id="115" name="Straight Arrow Connector 114">
                <a:extLst>
                  <a:ext uri="{FF2B5EF4-FFF2-40B4-BE49-F238E27FC236}">
                    <a16:creationId xmlns:a16="http://schemas.microsoft.com/office/drawing/2014/main" id="{50C14870-725F-4240-B310-479835678926}"/>
                  </a:ext>
                </a:extLst>
              </p:cNvPr>
              <p:cNvCxnSpPr>
                <a:stCxn id="106" idx="2"/>
                <a:endCxn id="123" idx="0"/>
              </p:cNvCxnSpPr>
              <p:nvPr/>
            </p:nvCxnSpPr>
            <p:spPr>
              <a:xfrm>
                <a:off x="5905441" y="5463614"/>
                <a:ext cx="0" cy="25240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Straight Arrow Connector 115">
                <a:extLst>
                  <a:ext uri="{FF2B5EF4-FFF2-40B4-BE49-F238E27FC236}">
                    <a16:creationId xmlns:a16="http://schemas.microsoft.com/office/drawing/2014/main" id="{EF11F896-95B1-4CFE-9E64-50117A6C6470}"/>
                  </a:ext>
                </a:extLst>
              </p:cNvPr>
              <p:cNvCxnSpPr>
                <a:cxnSpLocks/>
                <a:stCxn id="107" idx="2"/>
                <a:endCxn id="134" idx="0"/>
              </p:cNvCxnSpPr>
              <p:nvPr/>
            </p:nvCxnSpPr>
            <p:spPr>
              <a:xfrm>
                <a:off x="7410133" y="5463614"/>
                <a:ext cx="0" cy="25240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7" name="Straight Arrow Connector 116">
                <a:extLst>
                  <a:ext uri="{FF2B5EF4-FFF2-40B4-BE49-F238E27FC236}">
                    <a16:creationId xmlns:a16="http://schemas.microsoft.com/office/drawing/2014/main" id="{175CF68D-C9DB-49E0-9EBC-6018A1BCD53F}"/>
                  </a:ext>
                </a:extLst>
              </p:cNvPr>
              <p:cNvCxnSpPr>
                <a:cxnSpLocks/>
                <a:stCxn id="108" idx="2"/>
                <a:endCxn id="128" idx="0"/>
              </p:cNvCxnSpPr>
              <p:nvPr/>
            </p:nvCxnSpPr>
            <p:spPr>
              <a:xfrm>
                <a:off x="8826107" y="5463614"/>
                <a:ext cx="0" cy="25240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Connector: Elbow 117">
                <a:extLst>
                  <a:ext uri="{FF2B5EF4-FFF2-40B4-BE49-F238E27FC236}">
                    <a16:creationId xmlns:a16="http://schemas.microsoft.com/office/drawing/2014/main" id="{7986BCBB-643C-4F38-911E-48B2D8995944}"/>
                  </a:ext>
                </a:extLst>
              </p:cNvPr>
              <p:cNvCxnSpPr>
                <a:stCxn id="106" idx="2"/>
                <a:endCxn id="124" idx="0"/>
              </p:cNvCxnSpPr>
              <p:nvPr/>
            </p:nvCxnSpPr>
            <p:spPr>
              <a:xfrm rot="16200000" flipH="1">
                <a:off x="5997427" y="5371628"/>
                <a:ext cx="252402" cy="436374"/>
              </a:xfrm>
              <a:prstGeom prst="bentConnector3">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Connector: Elbow 118">
                <a:extLst>
                  <a:ext uri="{FF2B5EF4-FFF2-40B4-BE49-F238E27FC236}">
                    <a16:creationId xmlns:a16="http://schemas.microsoft.com/office/drawing/2014/main" id="{6663EC50-57E8-4EC4-93A3-60991C18C7A4}"/>
                  </a:ext>
                </a:extLst>
              </p:cNvPr>
              <p:cNvCxnSpPr>
                <a:cxnSpLocks/>
                <a:stCxn id="107" idx="2"/>
                <a:endCxn id="133" idx="0"/>
              </p:cNvCxnSpPr>
              <p:nvPr/>
            </p:nvCxnSpPr>
            <p:spPr>
              <a:xfrm rot="5400000">
                <a:off x="7065745" y="5371628"/>
                <a:ext cx="252402" cy="436374"/>
              </a:xfrm>
              <a:prstGeom prst="bentConnector3">
                <a:avLst>
                  <a:gd name="adj1" fmla="val 50000"/>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Connector: Elbow 119">
                <a:extLst>
                  <a:ext uri="{FF2B5EF4-FFF2-40B4-BE49-F238E27FC236}">
                    <a16:creationId xmlns:a16="http://schemas.microsoft.com/office/drawing/2014/main" id="{94375DE3-4F45-4F0C-91D4-545905DB7BEE}"/>
                  </a:ext>
                </a:extLst>
              </p:cNvPr>
              <p:cNvCxnSpPr>
                <a:cxnSpLocks/>
                <a:stCxn id="107" idx="2"/>
                <a:endCxn id="135" idx="0"/>
              </p:cNvCxnSpPr>
              <p:nvPr/>
            </p:nvCxnSpPr>
            <p:spPr>
              <a:xfrm rot="16200000" flipH="1">
                <a:off x="7502119" y="5371628"/>
                <a:ext cx="252402" cy="436374"/>
              </a:xfrm>
              <a:prstGeom prst="bentConnector3">
                <a:avLst>
                  <a:gd name="adj1" fmla="val 50000"/>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Connector: Elbow 120">
                <a:extLst>
                  <a:ext uri="{FF2B5EF4-FFF2-40B4-BE49-F238E27FC236}">
                    <a16:creationId xmlns:a16="http://schemas.microsoft.com/office/drawing/2014/main" id="{B9CD243D-BF76-4BBB-9BB3-387184B714EA}"/>
                  </a:ext>
                </a:extLst>
              </p:cNvPr>
              <p:cNvCxnSpPr>
                <a:cxnSpLocks/>
                <a:stCxn id="108" idx="2"/>
                <a:endCxn id="127" idx="0"/>
              </p:cNvCxnSpPr>
              <p:nvPr/>
            </p:nvCxnSpPr>
            <p:spPr>
              <a:xfrm rot="5400000">
                <a:off x="8481719" y="5371628"/>
                <a:ext cx="252402" cy="436374"/>
              </a:xfrm>
              <a:prstGeom prst="bentConnector3">
                <a:avLst>
                  <a:gd name="adj1" fmla="val 50000"/>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Connector: Elbow 121">
                <a:extLst>
                  <a:ext uri="{FF2B5EF4-FFF2-40B4-BE49-F238E27FC236}">
                    <a16:creationId xmlns:a16="http://schemas.microsoft.com/office/drawing/2014/main" id="{C66B552F-927B-4A23-9563-E4C80A47AB2E}"/>
                  </a:ext>
                </a:extLst>
              </p:cNvPr>
              <p:cNvCxnSpPr>
                <a:cxnSpLocks/>
                <a:stCxn id="108" idx="2"/>
                <a:endCxn id="129" idx="0"/>
              </p:cNvCxnSpPr>
              <p:nvPr/>
            </p:nvCxnSpPr>
            <p:spPr>
              <a:xfrm rot="16200000" flipH="1">
                <a:off x="8918093" y="5371628"/>
                <a:ext cx="252402" cy="436374"/>
              </a:xfrm>
              <a:prstGeom prst="bentConnector3">
                <a:avLst>
                  <a:gd name="adj1" fmla="val 50000"/>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5" name="Rectangle 144">
                <a:extLst>
                  <a:ext uri="{FF2B5EF4-FFF2-40B4-BE49-F238E27FC236}">
                    <a16:creationId xmlns:a16="http://schemas.microsoft.com/office/drawing/2014/main" id="{9D622C28-4F3A-4411-90E1-3C86BE5060E1}"/>
                  </a:ext>
                </a:extLst>
              </p:cNvPr>
              <p:cNvSpPr/>
              <p:nvPr/>
            </p:nvSpPr>
            <p:spPr>
              <a:xfrm>
                <a:off x="8267111" y="4777039"/>
                <a:ext cx="1124027" cy="215444"/>
              </a:xfrm>
              <a:prstGeom prst="rect">
                <a:avLst/>
              </a:prstGeom>
            </p:spPr>
            <p:txBody>
              <a:bodyPr wrap="none">
                <a:sp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t>service.contoso.com</a:t>
                </a:r>
              </a:p>
            </p:txBody>
          </p:sp>
        </p:grpSp>
        <p:sp>
          <p:nvSpPr>
            <p:cNvPr id="90" name="Title 1">
              <a:extLst>
                <a:ext uri="{FF2B5EF4-FFF2-40B4-BE49-F238E27FC236}">
                  <a16:creationId xmlns:a16="http://schemas.microsoft.com/office/drawing/2014/main" id="{589CAA50-7370-4401-B67F-511668525AD6}"/>
                </a:ext>
              </a:extLst>
            </p:cNvPr>
            <p:cNvSpPr txBox="1">
              <a:spLocks/>
            </p:cNvSpPr>
            <p:nvPr/>
          </p:nvSpPr>
          <p:spPr>
            <a:xfrm>
              <a:off x="3755886" y="4394538"/>
              <a:ext cx="695694"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t>Ingress</a:t>
              </a:r>
            </a:p>
          </p:txBody>
        </p:sp>
        <p:grpSp>
          <p:nvGrpSpPr>
            <p:cNvPr id="92" name="Group 91">
              <a:extLst>
                <a:ext uri="{FF2B5EF4-FFF2-40B4-BE49-F238E27FC236}">
                  <a16:creationId xmlns:a16="http://schemas.microsoft.com/office/drawing/2014/main" id="{E86AFB97-1EBB-4311-9C33-AF26182C08F3}"/>
                </a:ext>
              </a:extLst>
            </p:cNvPr>
            <p:cNvGrpSpPr/>
            <p:nvPr/>
          </p:nvGrpSpPr>
          <p:grpSpPr>
            <a:xfrm>
              <a:off x="6324513" y="3693720"/>
              <a:ext cx="1002538" cy="899948"/>
              <a:chOff x="7770629" y="3914298"/>
              <a:chExt cx="1002538" cy="899948"/>
            </a:xfrm>
          </p:grpSpPr>
          <p:pic>
            <p:nvPicPr>
              <p:cNvPr id="99" name="Graphic 98">
                <a:extLst>
                  <a:ext uri="{FF2B5EF4-FFF2-40B4-BE49-F238E27FC236}">
                    <a16:creationId xmlns:a16="http://schemas.microsoft.com/office/drawing/2014/main" id="{75F7606C-211A-437D-B0F6-67A7F760769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453554" y="3914298"/>
                <a:ext cx="319613" cy="319613"/>
              </a:xfrm>
              <a:prstGeom prst="rect">
                <a:avLst/>
              </a:prstGeom>
            </p:spPr>
          </p:pic>
          <p:sp>
            <p:nvSpPr>
              <p:cNvPr id="100" name="Title 1">
                <a:extLst>
                  <a:ext uri="{FF2B5EF4-FFF2-40B4-BE49-F238E27FC236}">
                    <a16:creationId xmlns:a16="http://schemas.microsoft.com/office/drawing/2014/main" id="{B610F1A9-18E1-4AA6-B64F-79E6C694994B}"/>
                  </a:ext>
                </a:extLst>
              </p:cNvPr>
              <p:cNvSpPr txBox="1">
                <a:spLocks/>
              </p:cNvSpPr>
              <p:nvPr/>
            </p:nvSpPr>
            <p:spPr>
              <a:xfrm>
                <a:off x="7770629" y="4012549"/>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t>Internal LB</a:t>
                </a:r>
              </a:p>
            </p:txBody>
          </p:sp>
          <p:cxnSp>
            <p:nvCxnSpPr>
              <p:cNvPr id="101" name="Straight Arrow Connector 100">
                <a:extLst>
                  <a:ext uri="{FF2B5EF4-FFF2-40B4-BE49-F238E27FC236}">
                    <a16:creationId xmlns:a16="http://schemas.microsoft.com/office/drawing/2014/main" id="{76C208A7-C79A-4C8B-846B-08B5401C204E}"/>
                  </a:ext>
                </a:extLst>
              </p:cNvPr>
              <p:cNvCxnSpPr>
                <a:cxnSpLocks/>
                <a:stCxn id="99" idx="2"/>
              </p:cNvCxnSpPr>
              <p:nvPr/>
            </p:nvCxnSpPr>
            <p:spPr>
              <a:xfrm>
                <a:off x="8613361" y="4233911"/>
                <a:ext cx="0" cy="580335"/>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80" name="Rectangle: Rounded Corners 117">
              <a:extLst>
                <a:ext uri="{FF2B5EF4-FFF2-40B4-BE49-F238E27FC236}">
                  <a16:creationId xmlns:a16="http://schemas.microsoft.com/office/drawing/2014/main" id="{F3BAD9E0-FDC6-45E2-8594-268CA66A8DFC}"/>
                </a:ext>
              </a:extLst>
            </p:cNvPr>
            <p:cNvSpPr/>
            <p:nvPr/>
          </p:nvSpPr>
          <p:spPr bwMode="auto">
            <a:xfrm>
              <a:off x="6599223" y="1677409"/>
              <a:ext cx="1136782" cy="868680"/>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Segoe UI" pitchFamily="34" charset="0"/>
              </a:endParaRPr>
            </a:p>
          </p:txBody>
        </p:sp>
        <p:sp>
          <p:nvSpPr>
            <p:cNvPr id="81" name="Title 1">
              <a:extLst>
                <a:ext uri="{FF2B5EF4-FFF2-40B4-BE49-F238E27FC236}">
                  <a16:creationId xmlns:a16="http://schemas.microsoft.com/office/drawing/2014/main" id="{64CBA85E-CC41-4C3D-9B9D-57052A279D89}"/>
                </a:ext>
              </a:extLst>
            </p:cNvPr>
            <p:cNvSpPr txBox="1">
              <a:spLocks/>
            </p:cNvSpPr>
            <p:nvPr/>
          </p:nvSpPr>
          <p:spPr>
            <a:xfrm>
              <a:off x="6599223" y="1321069"/>
              <a:ext cx="1197742"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Azure </a:t>
              </a:r>
              <a:b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b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Management VNET</a:t>
              </a:r>
            </a:p>
          </p:txBody>
        </p:sp>
        <p:sp>
          <p:nvSpPr>
            <p:cNvPr id="139" name="Rectangle: Rounded Corners 118">
              <a:extLst>
                <a:ext uri="{FF2B5EF4-FFF2-40B4-BE49-F238E27FC236}">
                  <a16:creationId xmlns:a16="http://schemas.microsoft.com/office/drawing/2014/main" id="{FB63CB19-A096-4B40-930D-D60EDF7E97D2}"/>
                </a:ext>
              </a:extLst>
            </p:cNvPr>
            <p:cNvSpPr/>
            <p:nvPr/>
          </p:nvSpPr>
          <p:spPr bwMode="auto">
            <a:xfrm>
              <a:off x="6827585" y="2045659"/>
              <a:ext cx="680058" cy="402336"/>
            </a:xfrm>
            <a:prstGeom prst="roundRect">
              <a:avLst>
                <a:gd name="adj" fmla="val 3125"/>
              </a:avLst>
            </a:prstGeom>
            <a:solidFill>
              <a:srgbClr val="FCFDFE"/>
            </a:solid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Segoe UI" pitchFamily="34" charset="0"/>
              </a:endParaRPr>
            </a:p>
          </p:txBody>
        </p:sp>
        <p:sp>
          <p:nvSpPr>
            <p:cNvPr id="141" name="Title 1">
              <a:extLst>
                <a:ext uri="{FF2B5EF4-FFF2-40B4-BE49-F238E27FC236}">
                  <a16:creationId xmlns:a16="http://schemas.microsoft.com/office/drawing/2014/main" id="{9B128EE1-D71B-4C84-8443-A7F454688C2D}"/>
                </a:ext>
              </a:extLst>
            </p:cNvPr>
            <p:cNvSpPr txBox="1">
              <a:spLocks/>
            </p:cNvSpPr>
            <p:nvPr/>
          </p:nvSpPr>
          <p:spPr>
            <a:xfrm>
              <a:off x="6912970" y="1629533"/>
              <a:ext cx="509288" cy="369332"/>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Ingress </a:t>
              </a:r>
              <a:r>
                <a:rPr kumimoji="0" lang="en-US" sz="800" b="0" i="0" u="none" strike="noStrike" kern="1200" cap="none" spc="0" normalizeH="0" baseline="0" noProof="0" dirty="0" err="1">
                  <a:ln w="3175">
                    <a:noFill/>
                  </a:ln>
                  <a:solidFill>
                    <a:srgbClr val="000000"/>
                  </a:solidFill>
                  <a:effectLst/>
                  <a:uLnTx/>
                  <a:uFillTx/>
                  <a:latin typeface="Segoe UI Semibold" panose="020B0702040204020203" pitchFamily="34" charset="0"/>
                  <a:ea typeface="+mn-ea"/>
                  <a:cs typeface="Segoe UI Semibold" panose="020B0702040204020203" pitchFamily="34" charset="0"/>
                </a:rPr>
                <a:t>ControllerSubnet</a:t>
              </a:r>
              <a:endParaRPr kumimoji="0" lang="en-US" sz="80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grpSp>
          <p:nvGrpSpPr>
            <p:cNvPr id="146" name="Group 145">
              <a:extLst>
                <a:ext uri="{FF2B5EF4-FFF2-40B4-BE49-F238E27FC236}">
                  <a16:creationId xmlns:a16="http://schemas.microsoft.com/office/drawing/2014/main" id="{C39DA4DA-ED04-45DE-93FE-5B90CCA36470}"/>
                </a:ext>
              </a:extLst>
            </p:cNvPr>
            <p:cNvGrpSpPr/>
            <p:nvPr/>
          </p:nvGrpSpPr>
          <p:grpSpPr>
            <a:xfrm>
              <a:off x="7334740" y="2074566"/>
              <a:ext cx="348833" cy="348834"/>
              <a:chOff x="5782974" y="3277554"/>
              <a:chExt cx="780290" cy="780290"/>
            </a:xfrm>
          </p:grpSpPr>
          <p:sp>
            <p:nvSpPr>
              <p:cNvPr id="147" name="Rectangle 146">
                <a:extLst>
                  <a:ext uri="{FF2B5EF4-FFF2-40B4-BE49-F238E27FC236}">
                    <a16:creationId xmlns:a16="http://schemas.microsoft.com/office/drawing/2014/main" id="{3485059B-BF11-4917-BD85-DD0B446625A4}"/>
                  </a:ext>
                </a:extLst>
              </p:cNvPr>
              <p:cNvSpPr/>
              <p:nvPr/>
            </p:nvSpPr>
            <p:spPr>
              <a:xfrm>
                <a:off x="5952781" y="3510708"/>
                <a:ext cx="451691" cy="264405"/>
              </a:xfrm>
              <a:prstGeom prst="rect">
                <a:avLst/>
              </a:prstGeom>
              <a:solidFill>
                <a:srgbClr val="FCFD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48" name="Picture 147" descr="A picture containing vector graphics&#10;&#10;Description generated with high confidence">
                <a:extLst>
                  <a:ext uri="{FF2B5EF4-FFF2-40B4-BE49-F238E27FC236}">
                    <a16:creationId xmlns:a16="http://schemas.microsoft.com/office/drawing/2014/main" id="{129F0487-1F6E-43BB-8584-E3A5D3CE830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82974" y="3277554"/>
                <a:ext cx="780290" cy="780290"/>
              </a:xfrm>
              <a:prstGeom prst="rect">
                <a:avLst/>
              </a:prstGeom>
            </p:spPr>
          </p:pic>
        </p:grpSp>
        <p:pic>
          <p:nvPicPr>
            <p:cNvPr id="51" name="Picture 50" descr="A sign on a pole&#10;&#10;Description generated with very high confidence">
              <a:extLst>
                <a:ext uri="{FF2B5EF4-FFF2-40B4-BE49-F238E27FC236}">
                  <a16:creationId xmlns:a16="http://schemas.microsoft.com/office/drawing/2014/main" id="{4D51C265-2CB5-403C-87E2-A902F81C1E4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008737" y="2087950"/>
              <a:ext cx="317755" cy="317755"/>
            </a:xfrm>
            <a:prstGeom prst="rect">
              <a:avLst/>
            </a:prstGeom>
          </p:spPr>
        </p:pic>
        <p:cxnSp>
          <p:nvCxnSpPr>
            <p:cNvPr id="150" name="Straight Arrow Connector 149">
              <a:extLst>
                <a:ext uri="{FF2B5EF4-FFF2-40B4-BE49-F238E27FC236}">
                  <a16:creationId xmlns:a16="http://schemas.microsoft.com/office/drawing/2014/main" id="{E1BB365B-B28C-447C-BFE2-99ADBEB21ECA}"/>
                </a:ext>
              </a:extLst>
            </p:cNvPr>
            <p:cNvCxnSpPr>
              <a:cxnSpLocks/>
              <a:stCxn id="80" idx="2"/>
              <a:endCxn id="164" idx="0"/>
            </p:cNvCxnSpPr>
            <p:nvPr/>
          </p:nvCxnSpPr>
          <p:spPr>
            <a:xfrm>
              <a:off x="7167614" y="2546089"/>
              <a:ext cx="1" cy="17929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a:extLst>
                <a:ext uri="{FF2B5EF4-FFF2-40B4-BE49-F238E27FC236}">
                  <a16:creationId xmlns:a16="http://schemas.microsoft.com/office/drawing/2014/main" id="{8F621C03-FB9A-4528-8126-03D76F78E27B}"/>
                </a:ext>
              </a:extLst>
            </p:cNvPr>
            <p:cNvCxnSpPr>
              <a:cxnSpLocks/>
            </p:cNvCxnSpPr>
            <p:nvPr/>
          </p:nvCxnSpPr>
          <p:spPr>
            <a:xfrm rot="5400000" flipH="1">
              <a:off x="8019597" y="1837429"/>
              <a:ext cx="0" cy="54864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64" name="Graphic 163">
              <a:extLst>
                <a:ext uri="{FF2B5EF4-FFF2-40B4-BE49-F238E27FC236}">
                  <a16:creationId xmlns:a16="http://schemas.microsoft.com/office/drawing/2014/main" id="{03B193EA-DEE0-44A3-85B1-BFC5D921C0F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041021" y="2725379"/>
              <a:ext cx="253187" cy="256248"/>
            </a:xfrm>
            <a:prstGeom prst="rect">
              <a:avLst/>
            </a:prstGeom>
          </p:spPr>
        </p:pic>
        <p:cxnSp>
          <p:nvCxnSpPr>
            <p:cNvPr id="166" name="Straight Arrow Connector 165">
              <a:extLst>
                <a:ext uri="{FF2B5EF4-FFF2-40B4-BE49-F238E27FC236}">
                  <a16:creationId xmlns:a16="http://schemas.microsoft.com/office/drawing/2014/main" id="{7D1F5802-2981-45C7-ABEC-82114D43D868}"/>
                </a:ext>
              </a:extLst>
            </p:cNvPr>
            <p:cNvCxnSpPr>
              <a:cxnSpLocks/>
              <a:stCxn id="164" idx="2"/>
              <a:endCxn id="79" idx="1"/>
            </p:cNvCxnSpPr>
            <p:nvPr/>
          </p:nvCxnSpPr>
          <p:spPr>
            <a:xfrm flipH="1">
              <a:off x="7167614" y="2981627"/>
              <a:ext cx="1" cy="25879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7" name="Freeform 13" title="Icon of a cloud">
              <a:extLst>
                <a:ext uri="{FF2B5EF4-FFF2-40B4-BE49-F238E27FC236}">
                  <a16:creationId xmlns:a16="http://schemas.microsoft.com/office/drawing/2014/main" id="{6A4AF192-B62B-48E2-9F76-6DD469DF1D0F}"/>
                </a:ext>
              </a:extLst>
            </p:cNvPr>
            <p:cNvSpPr>
              <a:spLocks noChangeAspect="1"/>
            </p:cNvSpPr>
            <p:nvPr/>
          </p:nvSpPr>
          <p:spPr bwMode="auto">
            <a:xfrm>
              <a:off x="8258702" y="1870378"/>
              <a:ext cx="545436" cy="299205"/>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solidFill>
              <a:srgbClr val="FFFFFF"/>
            </a:solidFill>
            <a:ln w="158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258523767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C15876-3D93-4D8B-938F-C814F068F4D0}"/>
              </a:ext>
            </a:extLst>
          </p:cNvPr>
          <p:cNvSpPr>
            <a:spLocks noGrp="1"/>
          </p:cNvSpPr>
          <p:nvPr>
            <p:ph type="title"/>
          </p:nvPr>
        </p:nvSpPr>
        <p:spPr/>
        <p:txBody>
          <a:bodyPr/>
          <a:lstStyle/>
          <a:p>
            <a:r>
              <a:rPr lang="en-US"/>
              <a:t>Pop Quiz #2</a:t>
            </a:r>
          </a:p>
        </p:txBody>
      </p:sp>
      <p:sp>
        <p:nvSpPr>
          <p:cNvPr id="3" name="Text Placeholder 2">
            <a:extLst>
              <a:ext uri="{FF2B5EF4-FFF2-40B4-BE49-F238E27FC236}">
                <a16:creationId xmlns:a16="http://schemas.microsoft.com/office/drawing/2014/main" id="{B0A2D24C-8F4B-4690-BE1A-F4E14E16A679}"/>
              </a:ext>
            </a:extLst>
          </p:cNvPr>
          <p:cNvSpPr>
            <a:spLocks noGrp="1"/>
          </p:cNvSpPr>
          <p:nvPr>
            <p:ph type="body" sz="quarter" idx="10"/>
          </p:nvPr>
        </p:nvSpPr>
        <p:spPr>
          <a:xfrm>
            <a:off x="584200" y="1435497"/>
            <a:ext cx="6218044" cy="2843855"/>
          </a:xfrm>
        </p:spPr>
        <p:txBody>
          <a:bodyPr/>
          <a:lstStyle/>
          <a:p>
            <a:r>
              <a:rPr lang="en-US"/>
              <a:t>Applying specific CIDR ranges to access the API server keeps the traffic between the API server and node pool private? </a:t>
            </a:r>
          </a:p>
          <a:p>
            <a:endParaRPr lang="en-US"/>
          </a:p>
          <a:p>
            <a:pPr marL="514350" indent="-514350">
              <a:buAutoNum type="alphaUcParenR"/>
            </a:pPr>
            <a:r>
              <a:rPr lang="en-US"/>
              <a:t>True</a:t>
            </a:r>
          </a:p>
          <a:p>
            <a:pPr marL="514350" indent="-514350">
              <a:buAutoNum type="alphaUcParenR"/>
            </a:pPr>
            <a:r>
              <a:rPr lang="en-US"/>
              <a:t>False</a:t>
            </a:r>
          </a:p>
        </p:txBody>
      </p:sp>
      <p:sp>
        <p:nvSpPr>
          <p:cNvPr id="4" name="Rectangle 3">
            <a:extLst>
              <a:ext uri="{FF2B5EF4-FFF2-40B4-BE49-F238E27FC236}">
                <a16:creationId xmlns:a16="http://schemas.microsoft.com/office/drawing/2014/main" id="{36865680-3747-4A3D-999B-65C29D1A3564}"/>
              </a:ext>
            </a:extLst>
          </p:cNvPr>
          <p:cNvSpPr/>
          <p:nvPr/>
        </p:nvSpPr>
        <p:spPr>
          <a:xfrm>
            <a:off x="8442665" y="3429000"/>
            <a:ext cx="2698812" cy="523220"/>
          </a:xfrm>
          <a:prstGeom prst="rect">
            <a:avLst/>
          </a:prstGeom>
          <a:noFill/>
        </p:spPr>
        <p:txBody>
          <a:bodyPr wrap="square">
            <a:spAutoFit/>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FFFFFF"/>
                </a:solidFill>
                <a:effectLst/>
                <a:uLnTx/>
                <a:uFillTx/>
                <a:latin typeface="Consolas" panose="020B0609020204030204" pitchFamily="49" charset="0"/>
                <a:ea typeface="+mn-ea"/>
                <a:cs typeface="+mn-cs"/>
              </a:rPr>
              <a:t>B) False</a:t>
            </a:r>
          </a:p>
        </p:txBody>
      </p:sp>
    </p:spTree>
    <p:extLst>
      <p:ext uri="{BB962C8B-B14F-4D97-AF65-F5344CB8AC3E}">
        <p14:creationId xmlns:p14="http://schemas.microsoft.com/office/powerpoint/2010/main" val="37537563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5216" y="3035808"/>
            <a:ext cx="9144000" cy="498598"/>
          </a:xfrm>
        </p:spPr>
        <p:txBody>
          <a:bodyPr/>
          <a:lstStyle/>
          <a:p>
            <a:r>
              <a:rPr lang="en-US" dirty="0"/>
              <a:t>Cost Governance</a:t>
            </a:r>
          </a:p>
        </p:txBody>
      </p:sp>
    </p:spTree>
    <p:extLst>
      <p:ext uri="{BB962C8B-B14F-4D97-AF65-F5344CB8AC3E}">
        <p14:creationId xmlns:p14="http://schemas.microsoft.com/office/powerpoint/2010/main" val="2212635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75CB0E-D8AA-7A48-8DC4-6531911554FF}"/>
              </a:ext>
            </a:extLst>
          </p:cNvPr>
          <p:cNvSpPr>
            <a:spLocks noGrp="1"/>
          </p:cNvSpPr>
          <p:nvPr>
            <p:ph type="title"/>
          </p:nvPr>
        </p:nvSpPr>
        <p:spPr/>
        <p:txBody>
          <a:bodyPr/>
          <a:lstStyle/>
          <a:p>
            <a:r>
              <a:rPr lang="en-US" dirty="0"/>
              <a:t>Cost Governance</a:t>
            </a:r>
          </a:p>
        </p:txBody>
      </p:sp>
      <p:sp>
        <p:nvSpPr>
          <p:cNvPr id="3" name="TextBox 2">
            <a:extLst>
              <a:ext uri="{FF2B5EF4-FFF2-40B4-BE49-F238E27FC236}">
                <a16:creationId xmlns:a16="http://schemas.microsoft.com/office/drawing/2014/main" id="{D796B21C-458D-6D43-90F0-5B8E77BD522F}"/>
              </a:ext>
            </a:extLst>
          </p:cNvPr>
          <p:cNvSpPr txBox="1"/>
          <p:nvPr/>
        </p:nvSpPr>
        <p:spPr>
          <a:xfrm>
            <a:off x="385313" y="1333876"/>
            <a:ext cx="11421374" cy="577850"/>
          </a:xfrm>
          <a:prstGeom prst="rect">
            <a:avLst/>
          </a:prstGeom>
          <a:noFill/>
        </p:spPr>
        <p:txBody>
          <a:bodyPr wrap="square" rtlCol="0">
            <a:spAutoFit/>
          </a:bodyPr>
          <a:lstStyle/>
          <a:p>
            <a:pPr marL="742950" marR="0" lvl="1"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err="1">
                <a:ln>
                  <a:noFill/>
                </a:ln>
                <a:solidFill>
                  <a:prstClr val="black"/>
                </a:solidFill>
                <a:effectLst/>
                <a:uLnTx/>
                <a:uFillTx/>
                <a:latin typeface="Arial" panose="020B0604020202020204"/>
                <a:ea typeface="+mn-ea"/>
                <a:cs typeface="+mn-cs"/>
              </a:rPr>
              <a:t>Kube</a:t>
            </a:r>
            <a:r>
              <a:rPr lang="en-US" sz="2400" dirty="0">
                <a:solidFill>
                  <a:prstClr val="black"/>
                </a:solidFill>
                <a:latin typeface="Arial" panose="020B0604020202020204"/>
              </a:rPr>
              <a:t>Cost</a:t>
            </a:r>
            <a:endParaRPr kumimoji="0" lang="en-US" sz="1800" b="0" i="0" u="none" strike="noStrike" kern="1200" cap="none" spc="0" normalizeH="0" baseline="0" noProof="0" dirty="0">
              <a:ln>
                <a:noFill/>
              </a:ln>
              <a:solidFill>
                <a:prstClr val="black"/>
              </a:solidFill>
              <a:effectLst/>
              <a:uLnTx/>
              <a:uFillTx/>
              <a:latin typeface="Arial" panose="020B0604020202020204"/>
              <a:ea typeface="+mn-ea"/>
              <a:cs typeface="+mn-cs"/>
            </a:endParaRPr>
          </a:p>
        </p:txBody>
      </p:sp>
    </p:spTree>
    <p:extLst>
      <p:ext uri="{BB962C8B-B14F-4D97-AF65-F5344CB8AC3E}">
        <p14:creationId xmlns:p14="http://schemas.microsoft.com/office/powerpoint/2010/main" val="30684798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CBDB0-B79D-452E-AF25-DF183CD7296F}"/>
              </a:ext>
            </a:extLst>
          </p:cNvPr>
          <p:cNvSpPr>
            <a:spLocks noGrp="1"/>
          </p:cNvSpPr>
          <p:nvPr>
            <p:ph type="title"/>
          </p:nvPr>
        </p:nvSpPr>
        <p:spPr/>
        <p:txBody>
          <a:bodyPr/>
          <a:lstStyle/>
          <a:p>
            <a:r>
              <a:rPr lang="en-US">
                <a:cs typeface="Calibri Light"/>
              </a:rPr>
              <a:t>BMO "pain" points </a:t>
            </a:r>
          </a:p>
        </p:txBody>
      </p:sp>
      <p:sp>
        <p:nvSpPr>
          <p:cNvPr id="3" name="Content Placeholder 2">
            <a:extLst>
              <a:ext uri="{FF2B5EF4-FFF2-40B4-BE49-F238E27FC236}">
                <a16:creationId xmlns:a16="http://schemas.microsoft.com/office/drawing/2014/main" id="{FB1C9A35-970F-47D3-A3A2-759E25DFEB57}"/>
              </a:ext>
            </a:extLst>
          </p:cNvPr>
          <p:cNvSpPr>
            <a:spLocks noGrp="1"/>
          </p:cNvSpPr>
          <p:nvPr>
            <p:ph idx="1"/>
          </p:nvPr>
        </p:nvSpPr>
        <p:spPr/>
        <p:txBody>
          <a:bodyPr vert="horz" lIns="91440" tIns="45720" rIns="91440" bIns="45720" rtlCol="0" anchor="t">
            <a:normAutofit/>
          </a:bodyPr>
          <a:lstStyle/>
          <a:p>
            <a:r>
              <a:rPr lang="en-US">
                <a:cs typeface="Calibri"/>
              </a:rPr>
              <a:t> Majority of IT operational tasks are not spent on moving business forward </a:t>
            </a:r>
          </a:p>
          <a:p>
            <a:r>
              <a:rPr lang="en-US">
                <a:cs typeface="Calibri"/>
              </a:rPr>
              <a:t>Engineering perceived as "blocker" by Business units</a:t>
            </a:r>
          </a:p>
        </p:txBody>
      </p:sp>
    </p:spTree>
    <p:extLst>
      <p:ext uri="{BB962C8B-B14F-4D97-AF65-F5344CB8AC3E}">
        <p14:creationId xmlns:p14="http://schemas.microsoft.com/office/powerpoint/2010/main" val="164490485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5216" y="3035808"/>
            <a:ext cx="9144000" cy="498598"/>
          </a:xfrm>
        </p:spPr>
        <p:txBody>
          <a:bodyPr/>
          <a:lstStyle/>
          <a:p>
            <a:r>
              <a:rPr lang="en-US" dirty="0"/>
              <a:t>Deploy Sample App</a:t>
            </a:r>
          </a:p>
        </p:txBody>
      </p:sp>
    </p:spTree>
    <p:extLst>
      <p:ext uri="{BB962C8B-B14F-4D97-AF65-F5344CB8AC3E}">
        <p14:creationId xmlns:p14="http://schemas.microsoft.com/office/powerpoint/2010/main" val="4194331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75CB0E-D8AA-7A48-8DC4-6531911554FF}"/>
              </a:ext>
            </a:extLst>
          </p:cNvPr>
          <p:cNvSpPr>
            <a:spLocks noGrp="1"/>
          </p:cNvSpPr>
          <p:nvPr>
            <p:ph type="title"/>
          </p:nvPr>
        </p:nvSpPr>
        <p:spPr/>
        <p:txBody>
          <a:bodyPr/>
          <a:lstStyle/>
          <a:p>
            <a:r>
              <a:rPr lang="en-US" dirty="0"/>
              <a:t>Deploy Sample App</a:t>
            </a:r>
          </a:p>
        </p:txBody>
      </p:sp>
      <p:sp>
        <p:nvSpPr>
          <p:cNvPr id="3" name="TextBox 2">
            <a:extLst>
              <a:ext uri="{FF2B5EF4-FFF2-40B4-BE49-F238E27FC236}">
                <a16:creationId xmlns:a16="http://schemas.microsoft.com/office/drawing/2014/main" id="{D796B21C-458D-6D43-90F0-5B8E77BD522F}"/>
              </a:ext>
            </a:extLst>
          </p:cNvPr>
          <p:cNvSpPr txBox="1"/>
          <p:nvPr/>
        </p:nvSpPr>
        <p:spPr>
          <a:xfrm>
            <a:off x="385313" y="1333876"/>
            <a:ext cx="11421374" cy="577850"/>
          </a:xfrm>
          <a:prstGeom prst="rect">
            <a:avLst/>
          </a:prstGeom>
          <a:noFill/>
        </p:spPr>
        <p:txBody>
          <a:bodyPr wrap="square" rtlCol="0">
            <a:spAutoFit/>
          </a:bodyPr>
          <a:lstStyle/>
          <a:p>
            <a:pPr marL="742950" marR="0" lvl="1"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Arial" panose="020B0604020202020204"/>
                <a:ea typeface="+mn-ea"/>
                <a:cs typeface="+mn-cs"/>
              </a:rPr>
              <a:t>???</a:t>
            </a:r>
            <a:endParaRPr kumimoji="0" lang="en-US" sz="1800" b="0" i="0" u="none" strike="noStrike" kern="1200" cap="none" spc="0" normalizeH="0" baseline="0" noProof="0" dirty="0">
              <a:ln>
                <a:noFill/>
              </a:ln>
              <a:solidFill>
                <a:prstClr val="black"/>
              </a:solidFill>
              <a:effectLst/>
              <a:uLnTx/>
              <a:uFillTx/>
              <a:latin typeface="Arial" panose="020B0604020202020204"/>
              <a:ea typeface="+mn-ea"/>
              <a:cs typeface="+mn-cs"/>
            </a:endParaRPr>
          </a:p>
        </p:txBody>
      </p:sp>
    </p:spTree>
    <p:extLst>
      <p:ext uri="{BB962C8B-B14F-4D97-AF65-F5344CB8AC3E}">
        <p14:creationId xmlns:p14="http://schemas.microsoft.com/office/powerpoint/2010/main" val="135531176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5216" y="3035808"/>
            <a:ext cx="9144000" cy="498598"/>
          </a:xfrm>
        </p:spPr>
        <p:txBody>
          <a:bodyPr/>
          <a:lstStyle/>
          <a:p>
            <a:r>
              <a:rPr lang="en-US" dirty="0"/>
              <a:t>Validate Requirements</a:t>
            </a:r>
          </a:p>
        </p:txBody>
      </p:sp>
    </p:spTree>
    <p:extLst>
      <p:ext uri="{BB962C8B-B14F-4D97-AF65-F5344CB8AC3E}">
        <p14:creationId xmlns:p14="http://schemas.microsoft.com/office/powerpoint/2010/main" val="35900535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75CB0E-D8AA-7A48-8DC4-6531911554FF}"/>
              </a:ext>
            </a:extLst>
          </p:cNvPr>
          <p:cNvSpPr>
            <a:spLocks noGrp="1"/>
          </p:cNvSpPr>
          <p:nvPr>
            <p:ph type="title"/>
          </p:nvPr>
        </p:nvSpPr>
        <p:spPr/>
        <p:txBody>
          <a:bodyPr/>
          <a:lstStyle/>
          <a:p>
            <a:r>
              <a:rPr lang="en-US" dirty="0"/>
              <a:t>Validate Requirements</a:t>
            </a:r>
          </a:p>
        </p:txBody>
      </p:sp>
      <p:sp>
        <p:nvSpPr>
          <p:cNvPr id="3" name="TextBox 2">
            <a:extLst>
              <a:ext uri="{FF2B5EF4-FFF2-40B4-BE49-F238E27FC236}">
                <a16:creationId xmlns:a16="http://schemas.microsoft.com/office/drawing/2014/main" id="{D796B21C-458D-6D43-90F0-5B8E77BD522F}"/>
              </a:ext>
            </a:extLst>
          </p:cNvPr>
          <p:cNvSpPr txBox="1"/>
          <p:nvPr/>
        </p:nvSpPr>
        <p:spPr>
          <a:xfrm>
            <a:off x="385313" y="1333876"/>
            <a:ext cx="11421374" cy="577850"/>
          </a:xfrm>
          <a:prstGeom prst="rect">
            <a:avLst/>
          </a:prstGeom>
          <a:noFill/>
        </p:spPr>
        <p:txBody>
          <a:bodyPr wrap="square" rtlCol="0">
            <a:spAutoFit/>
          </a:bodyPr>
          <a:lstStyle/>
          <a:p>
            <a:pPr marL="742950" marR="0" lvl="1"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Arial" panose="020B0604020202020204"/>
                <a:ea typeface="+mn-ea"/>
                <a:cs typeface="+mn-cs"/>
              </a:rPr>
              <a:t>???</a:t>
            </a:r>
            <a:endParaRPr kumimoji="0" lang="en-US" sz="1800" b="0" i="0" u="none" strike="noStrike" kern="1200" cap="none" spc="0" normalizeH="0" baseline="0" noProof="0" dirty="0">
              <a:ln>
                <a:noFill/>
              </a:ln>
              <a:solidFill>
                <a:prstClr val="black"/>
              </a:solidFill>
              <a:effectLst/>
              <a:uLnTx/>
              <a:uFillTx/>
              <a:latin typeface="Arial" panose="020B0604020202020204"/>
              <a:ea typeface="+mn-ea"/>
              <a:cs typeface="+mn-cs"/>
            </a:endParaRPr>
          </a:p>
        </p:txBody>
      </p:sp>
    </p:spTree>
    <p:extLst>
      <p:ext uri="{BB962C8B-B14F-4D97-AF65-F5344CB8AC3E}">
        <p14:creationId xmlns:p14="http://schemas.microsoft.com/office/powerpoint/2010/main" val="248076074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5216" y="3035808"/>
            <a:ext cx="9144000" cy="498598"/>
          </a:xfrm>
        </p:spPr>
        <p:txBody>
          <a:bodyPr/>
          <a:lstStyle/>
          <a:p>
            <a:r>
              <a:rPr lang="en-US" dirty="0"/>
              <a:t>Blue/Green Deployment</a:t>
            </a:r>
          </a:p>
        </p:txBody>
      </p:sp>
    </p:spTree>
    <p:extLst>
      <p:ext uri="{BB962C8B-B14F-4D97-AF65-F5344CB8AC3E}">
        <p14:creationId xmlns:p14="http://schemas.microsoft.com/office/powerpoint/2010/main" val="1015562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75CB0E-D8AA-7A48-8DC4-6531911554FF}"/>
              </a:ext>
            </a:extLst>
          </p:cNvPr>
          <p:cNvSpPr>
            <a:spLocks noGrp="1"/>
          </p:cNvSpPr>
          <p:nvPr>
            <p:ph type="title"/>
          </p:nvPr>
        </p:nvSpPr>
        <p:spPr/>
        <p:txBody>
          <a:bodyPr/>
          <a:lstStyle/>
          <a:p>
            <a:r>
              <a:rPr lang="en-US" dirty="0"/>
              <a:t>Blue/Green Deployment</a:t>
            </a:r>
          </a:p>
        </p:txBody>
      </p:sp>
      <p:sp>
        <p:nvSpPr>
          <p:cNvPr id="3" name="TextBox 2">
            <a:extLst>
              <a:ext uri="{FF2B5EF4-FFF2-40B4-BE49-F238E27FC236}">
                <a16:creationId xmlns:a16="http://schemas.microsoft.com/office/drawing/2014/main" id="{D796B21C-458D-6D43-90F0-5B8E77BD522F}"/>
              </a:ext>
            </a:extLst>
          </p:cNvPr>
          <p:cNvSpPr txBox="1"/>
          <p:nvPr/>
        </p:nvSpPr>
        <p:spPr>
          <a:xfrm>
            <a:off x="385313" y="1333876"/>
            <a:ext cx="11421374" cy="577850"/>
          </a:xfrm>
          <a:prstGeom prst="rect">
            <a:avLst/>
          </a:prstGeom>
          <a:noFill/>
        </p:spPr>
        <p:txBody>
          <a:bodyPr wrap="square" rtlCol="0">
            <a:spAutoFit/>
          </a:bodyPr>
          <a:lstStyle/>
          <a:p>
            <a:pPr marL="742950" marR="0" lvl="1"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en-US" sz="2400" dirty="0">
                <a:solidFill>
                  <a:prstClr val="black"/>
                </a:solidFill>
                <a:latin typeface="Arial" panose="020B0604020202020204"/>
              </a:rPr>
              <a:t>???</a:t>
            </a:r>
            <a:endParaRPr kumimoji="0" lang="en-US" sz="1800" b="0" i="0" u="none" strike="noStrike" kern="1200" cap="none" spc="0" normalizeH="0" baseline="0" noProof="0" dirty="0">
              <a:ln>
                <a:noFill/>
              </a:ln>
              <a:solidFill>
                <a:prstClr val="black"/>
              </a:solidFill>
              <a:effectLst/>
              <a:uLnTx/>
              <a:uFillTx/>
              <a:latin typeface="Arial" panose="020B0604020202020204"/>
              <a:ea typeface="+mn-ea"/>
              <a:cs typeface="+mn-cs"/>
            </a:endParaRPr>
          </a:p>
        </p:txBody>
      </p:sp>
    </p:spTree>
    <p:extLst>
      <p:ext uri="{BB962C8B-B14F-4D97-AF65-F5344CB8AC3E}">
        <p14:creationId xmlns:p14="http://schemas.microsoft.com/office/powerpoint/2010/main" val="70267157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5216" y="3035808"/>
            <a:ext cx="9144000" cy="498598"/>
          </a:xfrm>
        </p:spPr>
        <p:txBody>
          <a:bodyPr/>
          <a:lstStyle/>
          <a:p>
            <a:r>
              <a:rPr lang="en-US" dirty="0"/>
              <a:t>Thought Leadership</a:t>
            </a:r>
          </a:p>
        </p:txBody>
      </p:sp>
    </p:spTree>
    <p:extLst>
      <p:ext uri="{BB962C8B-B14F-4D97-AF65-F5344CB8AC3E}">
        <p14:creationId xmlns:p14="http://schemas.microsoft.com/office/powerpoint/2010/main" val="2523814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75CB0E-D8AA-7A48-8DC4-6531911554FF}"/>
              </a:ext>
            </a:extLst>
          </p:cNvPr>
          <p:cNvSpPr>
            <a:spLocks noGrp="1"/>
          </p:cNvSpPr>
          <p:nvPr>
            <p:ph type="title"/>
          </p:nvPr>
        </p:nvSpPr>
        <p:spPr/>
        <p:txBody>
          <a:bodyPr/>
          <a:lstStyle/>
          <a:p>
            <a:r>
              <a:rPr lang="en-US" dirty="0"/>
              <a:t>Thought Leadership</a:t>
            </a:r>
          </a:p>
        </p:txBody>
      </p:sp>
      <p:sp>
        <p:nvSpPr>
          <p:cNvPr id="3" name="TextBox 2">
            <a:extLst>
              <a:ext uri="{FF2B5EF4-FFF2-40B4-BE49-F238E27FC236}">
                <a16:creationId xmlns:a16="http://schemas.microsoft.com/office/drawing/2014/main" id="{D796B21C-458D-6D43-90F0-5B8E77BD522F}"/>
              </a:ext>
            </a:extLst>
          </p:cNvPr>
          <p:cNvSpPr txBox="1"/>
          <p:nvPr/>
        </p:nvSpPr>
        <p:spPr>
          <a:xfrm>
            <a:off x="385313" y="1333876"/>
            <a:ext cx="11421374" cy="1131848"/>
          </a:xfrm>
          <a:prstGeom prst="rect">
            <a:avLst/>
          </a:prstGeom>
          <a:noFill/>
        </p:spPr>
        <p:txBody>
          <a:bodyPr wrap="square" rtlCol="0">
            <a:spAutoFit/>
          </a:bodyPr>
          <a:lstStyle/>
          <a:p>
            <a:pPr marL="742950" marR="0" lvl="1"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en-US" sz="2400" dirty="0">
                <a:solidFill>
                  <a:prstClr val="black"/>
                </a:solidFill>
                <a:latin typeface="Arial" panose="020B0604020202020204"/>
              </a:rPr>
              <a:t>SMI</a:t>
            </a:r>
          </a:p>
          <a:p>
            <a:pPr marL="742950" marR="0" lvl="1"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Arial" panose="020B0604020202020204"/>
                <a:ea typeface="+mn-ea"/>
                <a:cs typeface="+mn-cs"/>
              </a:rPr>
              <a:t>Haiku</a:t>
            </a:r>
            <a:endParaRPr kumimoji="0" lang="en-US" sz="1800" b="0" i="0" u="none" strike="noStrike" kern="1200" cap="none" spc="0" normalizeH="0" baseline="0" noProof="0" dirty="0">
              <a:ln>
                <a:noFill/>
              </a:ln>
              <a:solidFill>
                <a:prstClr val="black"/>
              </a:solidFill>
              <a:effectLst/>
              <a:uLnTx/>
              <a:uFillTx/>
              <a:latin typeface="Arial" panose="020B0604020202020204"/>
              <a:ea typeface="+mn-ea"/>
              <a:cs typeface="+mn-cs"/>
            </a:endParaRPr>
          </a:p>
        </p:txBody>
      </p:sp>
    </p:spTree>
    <p:extLst>
      <p:ext uri="{BB962C8B-B14F-4D97-AF65-F5344CB8AC3E}">
        <p14:creationId xmlns:p14="http://schemas.microsoft.com/office/powerpoint/2010/main" val="89718964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998"/>
          </a:xfrm>
          <a:prstGeom prst="rect">
            <a:avLst/>
          </a:prstGeom>
        </p:spPr>
        <p:txBody>
          <a:bodyPr wrap="square" anchor="t">
            <a:normAutofit/>
          </a:bodyPr>
          <a:lstStyle/>
          <a:p>
            <a:pPr>
              <a:lnSpc>
                <a:spcPct val="90000"/>
              </a:lnSpc>
            </a:pPr>
            <a:r>
              <a:rPr lang="en-US" sz="3100"/>
              <a:t>Recommendations based upon security controls enabled in AKS</a:t>
            </a:r>
          </a:p>
        </p:txBody>
      </p:sp>
      <p:pic>
        <p:nvPicPr>
          <p:cNvPr id="5" name="Content Placeholder 4">
            <a:extLst>
              <a:ext uri="{FF2B5EF4-FFF2-40B4-BE49-F238E27FC236}">
                <a16:creationId xmlns:a16="http://schemas.microsoft.com/office/drawing/2014/main" id="{A06F5CAC-2583-B44F-97EC-C7B7AAC6011F}"/>
              </a:ext>
            </a:extLst>
          </p:cNvPr>
          <p:cNvPicPr>
            <a:picLocks noGrp="1" noChangeAspect="1"/>
          </p:cNvPicPr>
          <p:nvPr>
            <p:ph sz="quarter" idx="10"/>
          </p:nvPr>
        </p:nvPicPr>
        <p:blipFill rotWithShape="1">
          <a:blip r:embed="rId3"/>
          <a:stretch/>
        </p:blipFill>
        <p:spPr>
          <a:xfrm>
            <a:off x="1889438" y="948853"/>
            <a:ext cx="8210526" cy="5788420"/>
          </a:xfrm>
          <a:prstGeom prst="rect">
            <a:avLst/>
          </a:prstGeom>
          <a:noFill/>
        </p:spPr>
      </p:pic>
    </p:spTree>
    <p:extLst>
      <p:ext uri="{BB962C8B-B14F-4D97-AF65-F5344CB8AC3E}">
        <p14:creationId xmlns:p14="http://schemas.microsoft.com/office/powerpoint/2010/main" val="284192037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998"/>
          </a:xfrm>
          <a:prstGeom prst="rect">
            <a:avLst/>
          </a:prstGeom>
        </p:spPr>
        <p:txBody>
          <a:bodyPr wrap="square" anchor="t">
            <a:normAutofit fontScale="90000"/>
          </a:bodyPr>
          <a:lstStyle/>
          <a:p>
            <a:r>
              <a:rPr lang="en-US"/>
              <a:t>Recommendations based upon audit log analysis</a:t>
            </a:r>
          </a:p>
        </p:txBody>
      </p:sp>
      <p:pic>
        <p:nvPicPr>
          <p:cNvPr id="6" name="Content Placeholder 5">
            <a:extLst>
              <a:ext uri="{FF2B5EF4-FFF2-40B4-BE49-F238E27FC236}">
                <a16:creationId xmlns:a16="http://schemas.microsoft.com/office/drawing/2014/main" id="{414F9F8E-E79E-DB4E-B6FB-28D6652CC818}"/>
              </a:ext>
            </a:extLst>
          </p:cNvPr>
          <p:cNvPicPr>
            <a:picLocks noGrp="1" noChangeAspect="1"/>
          </p:cNvPicPr>
          <p:nvPr>
            <p:ph sz="quarter" idx="10"/>
          </p:nvPr>
        </p:nvPicPr>
        <p:blipFill>
          <a:blip r:embed="rId3"/>
          <a:stretch>
            <a:fillRect/>
          </a:stretch>
        </p:blipFill>
        <p:spPr>
          <a:xfrm>
            <a:off x="588263" y="1144155"/>
            <a:ext cx="11018520" cy="5288890"/>
          </a:xfrm>
          <a:prstGeom prst="rect">
            <a:avLst/>
          </a:prstGeom>
          <a:noFill/>
        </p:spPr>
      </p:pic>
    </p:spTree>
    <p:extLst>
      <p:ext uri="{BB962C8B-B14F-4D97-AF65-F5344CB8AC3E}">
        <p14:creationId xmlns:p14="http://schemas.microsoft.com/office/powerpoint/2010/main" val="840091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22BB07-35EB-4D52-9985-D4F68F4DFB91}"/>
              </a:ext>
            </a:extLst>
          </p:cNvPr>
          <p:cNvSpPr>
            <a:spLocks noGrp="1"/>
          </p:cNvSpPr>
          <p:nvPr>
            <p:ph type="title"/>
          </p:nvPr>
        </p:nvSpPr>
        <p:spPr>
          <a:xfrm>
            <a:off x="838200" y="365125"/>
            <a:ext cx="10515600" cy="1325563"/>
          </a:xfrm>
        </p:spPr>
        <p:txBody>
          <a:bodyPr>
            <a:normAutofit/>
          </a:bodyPr>
          <a:lstStyle/>
          <a:p>
            <a:r>
              <a:rPr lang="en-US"/>
              <a:t>Why Enterprise Control Plane (ECP)?</a:t>
            </a:r>
          </a:p>
        </p:txBody>
      </p:sp>
      <p:graphicFrame>
        <p:nvGraphicFramePr>
          <p:cNvPr id="38" name="Content Placeholder 2">
            <a:extLst>
              <a:ext uri="{FF2B5EF4-FFF2-40B4-BE49-F238E27FC236}">
                <a16:creationId xmlns:a16="http://schemas.microsoft.com/office/drawing/2014/main" id="{DA91CE8A-2EE8-4783-AD26-F3A58F06AB9D}"/>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7552454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A19C19-B3A6-0742-B1FA-34EE6F73C793}"/>
              </a:ext>
            </a:extLst>
          </p:cNvPr>
          <p:cNvSpPr>
            <a:spLocks noGrp="1"/>
          </p:cNvSpPr>
          <p:nvPr>
            <p:ph type="title"/>
          </p:nvPr>
        </p:nvSpPr>
        <p:spPr/>
        <p:txBody>
          <a:bodyPr/>
          <a:lstStyle/>
          <a:p>
            <a:r>
              <a:rPr lang="en-US"/>
              <a:t>Open Policy Agent</a:t>
            </a:r>
          </a:p>
        </p:txBody>
      </p:sp>
      <p:pic>
        <p:nvPicPr>
          <p:cNvPr id="3" name="Picture 2">
            <a:extLst>
              <a:ext uri="{FF2B5EF4-FFF2-40B4-BE49-F238E27FC236}">
                <a16:creationId xmlns:a16="http://schemas.microsoft.com/office/drawing/2014/main" id="{E6F86872-230A-564D-B034-AE411A4410CD}"/>
              </a:ext>
            </a:extLst>
          </p:cNvPr>
          <p:cNvPicPr>
            <a:picLocks noChangeAspect="1"/>
          </p:cNvPicPr>
          <p:nvPr/>
        </p:nvPicPr>
        <p:blipFill>
          <a:blip r:embed="rId3"/>
          <a:stretch>
            <a:fillRect/>
          </a:stretch>
        </p:blipFill>
        <p:spPr>
          <a:xfrm>
            <a:off x="815460" y="1969022"/>
            <a:ext cx="5891312" cy="3431204"/>
          </a:xfrm>
          <a:prstGeom prst="rect">
            <a:avLst/>
          </a:prstGeom>
        </p:spPr>
      </p:pic>
      <p:sp>
        <p:nvSpPr>
          <p:cNvPr id="4" name="TextBox 3">
            <a:extLst>
              <a:ext uri="{FF2B5EF4-FFF2-40B4-BE49-F238E27FC236}">
                <a16:creationId xmlns:a16="http://schemas.microsoft.com/office/drawing/2014/main" id="{016F4B9D-CD39-F145-AE4B-7A37438C0D33}"/>
              </a:ext>
            </a:extLst>
          </p:cNvPr>
          <p:cNvSpPr txBox="1"/>
          <p:nvPr/>
        </p:nvSpPr>
        <p:spPr>
          <a:xfrm>
            <a:off x="87085" y="6419080"/>
            <a:ext cx="3761117"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rial" panose="020B0604020202020204"/>
                <a:ea typeface="+mn-ea"/>
                <a:cs typeface="+mn-cs"/>
              </a:rPr>
              <a:t>Image: </a:t>
            </a:r>
            <a:r>
              <a:rPr kumimoji="0" lang="en-US" sz="1200" b="0" i="0" u="none" strike="noStrike" kern="1200" cap="none" spc="0" normalizeH="0" baseline="0" noProof="0" err="1">
                <a:ln>
                  <a:noFill/>
                </a:ln>
                <a:solidFill>
                  <a:prstClr val="black"/>
                </a:solidFill>
                <a:effectLst/>
                <a:uLnTx/>
                <a:uFillTx/>
                <a:latin typeface="Arial" panose="020B0604020202020204"/>
                <a:ea typeface="+mn-ea"/>
                <a:cs typeface="+mn-cs"/>
              </a:rPr>
              <a:t>openpolicyagent.org</a:t>
            </a:r>
            <a:endParaRPr kumimoji="0" lang="en-US" sz="12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6" name="TextBox 5">
            <a:extLst>
              <a:ext uri="{FF2B5EF4-FFF2-40B4-BE49-F238E27FC236}">
                <a16:creationId xmlns:a16="http://schemas.microsoft.com/office/drawing/2014/main" id="{38F8AB7D-EE80-8F42-813C-27BFE9FF09F2}"/>
              </a:ext>
            </a:extLst>
          </p:cNvPr>
          <p:cNvSpPr txBox="1"/>
          <p:nvPr/>
        </p:nvSpPr>
        <p:spPr>
          <a:xfrm>
            <a:off x="7515825" y="1878711"/>
            <a:ext cx="4330460" cy="1754326"/>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prstClr val="black"/>
                </a:solidFill>
                <a:effectLst/>
                <a:uLnTx/>
                <a:uFillTx/>
                <a:latin typeface="Arial" panose="020B0604020202020204"/>
                <a:ea typeface="+mn-ea"/>
                <a:cs typeface="+mn-cs"/>
              </a:rPr>
              <a:t>CNCF Hosted Sandbox Project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prstClr val="black"/>
                </a:solidFill>
                <a:effectLst/>
                <a:uLnTx/>
                <a:uFillTx/>
                <a:latin typeface="Arial" panose="020B0604020202020204"/>
                <a:ea typeface="+mn-ea"/>
                <a:cs typeface="+mn-cs"/>
              </a:rPr>
              <a:t>General purpose policy engine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prstClr val="black"/>
                </a:solidFill>
                <a:effectLst/>
                <a:uLnTx/>
                <a:uFillTx/>
                <a:latin typeface="Arial" panose="020B0604020202020204"/>
                <a:ea typeface="+mn-ea"/>
                <a:cs typeface="+mn-cs"/>
              </a:rPr>
              <a:t>Can be used across the stack</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prstClr val="black"/>
                </a:solidFill>
                <a:effectLst/>
                <a:uLnTx/>
                <a:uFillTx/>
                <a:latin typeface="Arial" panose="020B0604020202020204"/>
                <a:ea typeface="+mn-ea"/>
                <a:cs typeface="+mn-cs"/>
              </a:rPr>
              <a:t>Declarative policy language (</a:t>
            </a:r>
            <a:r>
              <a:rPr kumimoji="0" lang="en-US" sz="1800" b="0" i="0" u="none" strike="noStrike" kern="1200" cap="none" spc="0" normalizeH="0" baseline="0" noProof="0" err="1">
                <a:ln>
                  <a:noFill/>
                </a:ln>
                <a:solidFill>
                  <a:prstClr val="black"/>
                </a:solidFill>
                <a:effectLst/>
                <a:uLnTx/>
                <a:uFillTx/>
                <a:latin typeface="Arial" panose="020B0604020202020204"/>
                <a:ea typeface="+mn-ea"/>
                <a:cs typeface="+mn-cs"/>
              </a:rPr>
              <a:t>Rego</a:t>
            </a:r>
            <a:r>
              <a:rPr kumimoji="0" lang="en-US" sz="1800" b="0" i="0" u="none" strike="noStrike" kern="1200" cap="none" spc="0" normalizeH="0" baseline="0" noProof="0">
                <a:ln>
                  <a:noFill/>
                </a:ln>
                <a:solidFill>
                  <a:prstClr val="black"/>
                </a:solidFill>
                <a:effectLst/>
                <a:uLnTx/>
                <a:uFillTx/>
                <a:latin typeface="Arial" panose="020B0604020202020204"/>
                <a:ea typeface="+mn-ea"/>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Tree>
    <p:extLst>
      <p:ext uri="{BB962C8B-B14F-4D97-AF65-F5344CB8AC3E}">
        <p14:creationId xmlns:p14="http://schemas.microsoft.com/office/powerpoint/2010/main" val="144419483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C15876-3D93-4D8B-938F-C814F068F4D0}"/>
              </a:ext>
            </a:extLst>
          </p:cNvPr>
          <p:cNvSpPr>
            <a:spLocks noGrp="1"/>
          </p:cNvSpPr>
          <p:nvPr>
            <p:ph type="title"/>
          </p:nvPr>
        </p:nvSpPr>
        <p:spPr/>
        <p:txBody>
          <a:bodyPr/>
          <a:lstStyle/>
          <a:p>
            <a:r>
              <a:rPr lang="en-US"/>
              <a:t>Pop Quiz #3</a:t>
            </a:r>
          </a:p>
        </p:txBody>
      </p:sp>
      <p:sp>
        <p:nvSpPr>
          <p:cNvPr id="3" name="Text Placeholder 2">
            <a:extLst>
              <a:ext uri="{FF2B5EF4-FFF2-40B4-BE49-F238E27FC236}">
                <a16:creationId xmlns:a16="http://schemas.microsoft.com/office/drawing/2014/main" id="{B0A2D24C-8F4B-4690-BE1A-F4E14E16A679}"/>
              </a:ext>
            </a:extLst>
          </p:cNvPr>
          <p:cNvSpPr>
            <a:spLocks noGrp="1"/>
          </p:cNvSpPr>
          <p:nvPr>
            <p:ph type="body" sz="quarter" idx="10"/>
          </p:nvPr>
        </p:nvSpPr>
        <p:spPr>
          <a:xfrm>
            <a:off x="584200" y="1435497"/>
            <a:ext cx="6218044" cy="2843855"/>
          </a:xfrm>
        </p:spPr>
        <p:txBody>
          <a:bodyPr/>
          <a:lstStyle/>
          <a:p>
            <a:r>
              <a:rPr lang="en-US"/>
              <a:t>I can perform actions in the Azure Security Center to remediate recommendations?</a:t>
            </a:r>
          </a:p>
          <a:p>
            <a:endParaRPr lang="en-US"/>
          </a:p>
          <a:p>
            <a:pPr marL="514350" indent="-514350">
              <a:buAutoNum type="alphaUcParenR"/>
            </a:pPr>
            <a:r>
              <a:rPr lang="en-US"/>
              <a:t>True</a:t>
            </a:r>
          </a:p>
          <a:p>
            <a:pPr marL="514350" indent="-514350">
              <a:buAutoNum type="alphaUcParenR"/>
            </a:pPr>
            <a:r>
              <a:rPr lang="en-US"/>
              <a:t>False</a:t>
            </a:r>
          </a:p>
        </p:txBody>
      </p:sp>
      <p:sp>
        <p:nvSpPr>
          <p:cNvPr id="4" name="Rectangle 3">
            <a:extLst>
              <a:ext uri="{FF2B5EF4-FFF2-40B4-BE49-F238E27FC236}">
                <a16:creationId xmlns:a16="http://schemas.microsoft.com/office/drawing/2014/main" id="{36865680-3747-4A3D-999B-65C29D1A3564}"/>
              </a:ext>
            </a:extLst>
          </p:cNvPr>
          <p:cNvSpPr/>
          <p:nvPr/>
        </p:nvSpPr>
        <p:spPr>
          <a:xfrm>
            <a:off x="8442665" y="3429000"/>
            <a:ext cx="2698812" cy="523220"/>
          </a:xfrm>
          <a:prstGeom prst="rect">
            <a:avLst/>
          </a:prstGeom>
          <a:noFill/>
        </p:spPr>
        <p:txBody>
          <a:bodyPr wrap="square">
            <a:spAutoFit/>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FFFFFF"/>
                </a:solidFill>
                <a:effectLst/>
                <a:uLnTx/>
                <a:uFillTx/>
                <a:latin typeface="Consolas" panose="020B0609020204030204" pitchFamily="49" charset="0"/>
                <a:ea typeface="+mn-ea"/>
                <a:cs typeface="+mn-cs"/>
              </a:rPr>
              <a:t>B) True?</a:t>
            </a:r>
          </a:p>
        </p:txBody>
      </p:sp>
    </p:spTree>
    <p:extLst>
      <p:ext uri="{BB962C8B-B14F-4D97-AF65-F5344CB8AC3E}">
        <p14:creationId xmlns:p14="http://schemas.microsoft.com/office/powerpoint/2010/main" val="24897592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85216" y="3033223"/>
            <a:ext cx="9144000" cy="498598"/>
          </a:xfrm>
        </p:spPr>
        <p:txBody>
          <a:bodyPr/>
          <a:lstStyle/>
          <a:p>
            <a:r>
              <a:rPr lang="en-US" dirty="0"/>
              <a:t>Wrapping Up</a:t>
            </a:r>
          </a:p>
        </p:txBody>
      </p:sp>
    </p:spTree>
    <p:extLst>
      <p:ext uri="{BB962C8B-B14F-4D97-AF65-F5344CB8AC3E}">
        <p14:creationId xmlns:p14="http://schemas.microsoft.com/office/powerpoint/2010/main" val="2088853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6">
            <a:extLst>
              <a:ext uri="{FF2B5EF4-FFF2-40B4-BE49-F238E27FC236}">
                <a16:creationId xmlns:a16="http://schemas.microsoft.com/office/drawing/2014/main" id="{3CF61B0D-10E4-4945-A707-528967E41FD0}"/>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1" i="0" u="none" strike="noStrike" kern="1200" cap="none" spc="-50" normalizeH="0" baseline="0" noProof="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App Before</a:t>
            </a:r>
          </a:p>
        </p:txBody>
      </p:sp>
      <p:grpSp>
        <p:nvGrpSpPr>
          <p:cNvPr id="203" name="Group 202">
            <a:extLst>
              <a:ext uri="{FF2B5EF4-FFF2-40B4-BE49-F238E27FC236}">
                <a16:creationId xmlns:a16="http://schemas.microsoft.com/office/drawing/2014/main" id="{FFB570A7-7487-498C-A688-44C4782FAF5C}"/>
              </a:ext>
            </a:extLst>
          </p:cNvPr>
          <p:cNvGrpSpPr/>
          <p:nvPr/>
        </p:nvGrpSpPr>
        <p:grpSpPr>
          <a:xfrm>
            <a:off x="5938263" y="2781173"/>
            <a:ext cx="855371" cy="867361"/>
            <a:chOff x="9523614" y="5015145"/>
            <a:chExt cx="853605" cy="884753"/>
          </a:xfrm>
        </p:grpSpPr>
        <p:sp>
          <p:nvSpPr>
            <p:cNvPr id="204" name="Title 1">
              <a:extLst>
                <a:ext uri="{FF2B5EF4-FFF2-40B4-BE49-F238E27FC236}">
                  <a16:creationId xmlns:a16="http://schemas.microsoft.com/office/drawing/2014/main" id="{AEF90975-AD53-43AB-8706-125D24E66B20}"/>
                </a:ext>
              </a:extLst>
            </p:cNvPr>
            <p:cNvSpPr txBox="1">
              <a:spLocks/>
            </p:cNvSpPr>
            <p:nvPr/>
          </p:nvSpPr>
          <p:spPr>
            <a:xfrm>
              <a:off x="9523614" y="5015145"/>
              <a:ext cx="853605"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896182"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Azure</a:t>
              </a:r>
              <a:br>
                <a:rPr kumimoji="0" lang="en-US" sz="98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br>
              <a:r>
                <a:rPr kumimoji="0" lang="en-US" sz="98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Files</a:t>
              </a:r>
            </a:p>
          </p:txBody>
        </p:sp>
        <p:sp>
          <p:nvSpPr>
            <p:cNvPr id="205" name="Rectangle: Rounded Corners 136">
              <a:extLst>
                <a:ext uri="{FF2B5EF4-FFF2-40B4-BE49-F238E27FC236}">
                  <a16:creationId xmlns:a16="http://schemas.microsoft.com/office/drawing/2014/main" id="{F9500DDE-83A1-4C9D-894B-989A150AE0A1}"/>
                </a:ext>
              </a:extLst>
            </p:cNvPr>
            <p:cNvSpPr/>
            <p:nvPr/>
          </p:nvSpPr>
          <p:spPr bwMode="auto">
            <a:xfrm>
              <a:off x="9685240" y="5369546"/>
              <a:ext cx="530352" cy="530352"/>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206" name="Freeform: Shape 53">
              <a:extLst>
                <a:ext uri="{FF2B5EF4-FFF2-40B4-BE49-F238E27FC236}">
                  <a16:creationId xmlns:a16="http://schemas.microsoft.com/office/drawing/2014/main" id="{43CAFC77-CFF6-478D-84BE-9B1EBA510029}"/>
                </a:ext>
              </a:extLst>
            </p:cNvPr>
            <p:cNvSpPr/>
            <p:nvPr/>
          </p:nvSpPr>
          <p:spPr>
            <a:xfrm>
              <a:off x="9762565" y="5472654"/>
              <a:ext cx="375703" cy="324136"/>
            </a:xfrm>
            <a:custGeom>
              <a:avLst/>
              <a:gdLst>
                <a:gd name="connsiteX0" fmla="*/ 414814 w 485775"/>
                <a:gd name="connsiteY0" fmla="*/ 168116 h 419100"/>
                <a:gd name="connsiteX1" fmla="*/ 383381 w 485775"/>
                <a:gd name="connsiteY1" fmla="*/ 168116 h 419100"/>
                <a:gd name="connsiteX2" fmla="*/ 383381 w 485775"/>
                <a:gd name="connsiteY2" fmla="*/ 21431 h 419100"/>
                <a:gd name="connsiteX3" fmla="*/ 369094 w 485775"/>
                <a:gd name="connsiteY3" fmla="*/ 7144 h 419100"/>
                <a:gd name="connsiteX4" fmla="*/ 21431 w 485775"/>
                <a:gd name="connsiteY4" fmla="*/ 7144 h 419100"/>
                <a:gd name="connsiteX5" fmla="*/ 7144 w 485775"/>
                <a:gd name="connsiteY5" fmla="*/ 21431 h 419100"/>
                <a:gd name="connsiteX6" fmla="*/ 7144 w 485775"/>
                <a:gd name="connsiteY6" fmla="*/ 313849 h 419100"/>
                <a:gd name="connsiteX7" fmla="*/ 21431 w 485775"/>
                <a:gd name="connsiteY7" fmla="*/ 328136 h 419100"/>
                <a:gd name="connsiteX8" fmla="*/ 218599 w 485775"/>
                <a:gd name="connsiteY8" fmla="*/ 328136 h 419100"/>
                <a:gd name="connsiteX9" fmla="*/ 270034 w 485775"/>
                <a:gd name="connsiteY9" fmla="*/ 417671 h 419100"/>
                <a:gd name="connsiteX10" fmla="*/ 413861 w 485775"/>
                <a:gd name="connsiteY10" fmla="*/ 417671 h 419100"/>
                <a:gd name="connsiteX11" fmla="*/ 485299 w 485775"/>
                <a:gd name="connsiteY11" fmla="*/ 292894 h 419100"/>
                <a:gd name="connsiteX12" fmla="*/ 414814 w 485775"/>
                <a:gd name="connsiteY12" fmla="*/ 168116 h 419100"/>
                <a:gd name="connsiteX13" fmla="*/ 286226 w 485775"/>
                <a:gd name="connsiteY13" fmla="*/ 90964 h 419100"/>
                <a:gd name="connsiteX14" fmla="*/ 355759 w 485775"/>
                <a:gd name="connsiteY14" fmla="*/ 90964 h 419100"/>
                <a:gd name="connsiteX15" fmla="*/ 355759 w 485775"/>
                <a:gd name="connsiteY15" fmla="*/ 132874 h 419100"/>
                <a:gd name="connsiteX16" fmla="*/ 286226 w 485775"/>
                <a:gd name="connsiteY16" fmla="*/ 132874 h 419100"/>
                <a:gd name="connsiteX17" fmla="*/ 286226 w 485775"/>
                <a:gd name="connsiteY17" fmla="*/ 90964 h 419100"/>
                <a:gd name="connsiteX18" fmla="*/ 355759 w 485775"/>
                <a:gd name="connsiteY18" fmla="*/ 147161 h 419100"/>
                <a:gd name="connsiteX19" fmla="*/ 355759 w 485775"/>
                <a:gd name="connsiteY19" fmla="*/ 168116 h 419100"/>
                <a:gd name="connsiteX20" fmla="*/ 286226 w 485775"/>
                <a:gd name="connsiteY20" fmla="*/ 168116 h 419100"/>
                <a:gd name="connsiteX21" fmla="*/ 286226 w 485775"/>
                <a:gd name="connsiteY21" fmla="*/ 147161 h 419100"/>
                <a:gd name="connsiteX22" fmla="*/ 355759 w 485775"/>
                <a:gd name="connsiteY22" fmla="*/ 147161 h 419100"/>
                <a:gd name="connsiteX23" fmla="*/ 202406 w 485775"/>
                <a:gd name="connsiteY23" fmla="*/ 90964 h 419100"/>
                <a:gd name="connsiteX24" fmla="*/ 271939 w 485775"/>
                <a:gd name="connsiteY24" fmla="*/ 90964 h 419100"/>
                <a:gd name="connsiteX25" fmla="*/ 271939 w 485775"/>
                <a:gd name="connsiteY25" fmla="*/ 132874 h 419100"/>
                <a:gd name="connsiteX26" fmla="*/ 202406 w 485775"/>
                <a:gd name="connsiteY26" fmla="*/ 132874 h 419100"/>
                <a:gd name="connsiteX27" fmla="*/ 202406 w 485775"/>
                <a:gd name="connsiteY27" fmla="*/ 90964 h 419100"/>
                <a:gd name="connsiteX28" fmla="*/ 202406 w 485775"/>
                <a:gd name="connsiteY28" fmla="*/ 147161 h 419100"/>
                <a:gd name="connsiteX29" fmla="*/ 271939 w 485775"/>
                <a:gd name="connsiteY29" fmla="*/ 147161 h 419100"/>
                <a:gd name="connsiteX30" fmla="*/ 271939 w 485775"/>
                <a:gd name="connsiteY30" fmla="*/ 168116 h 419100"/>
                <a:gd name="connsiteX31" fmla="*/ 270034 w 485775"/>
                <a:gd name="connsiteY31" fmla="*/ 168116 h 419100"/>
                <a:gd name="connsiteX32" fmla="*/ 257651 w 485775"/>
                <a:gd name="connsiteY32" fmla="*/ 189071 h 419100"/>
                <a:gd name="connsiteX33" fmla="*/ 201454 w 485775"/>
                <a:gd name="connsiteY33" fmla="*/ 189071 h 419100"/>
                <a:gd name="connsiteX34" fmla="*/ 201454 w 485775"/>
                <a:gd name="connsiteY34" fmla="*/ 147161 h 419100"/>
                <a:gd name="connsiteX35" fmla="*/ 202406 w 485775"/>
                <a:gd name="connsiteY35" fmla="*/ 202406 h 419100"/>
                <a:gd name="connsiteX36" fmla="*/ 250031 w 485775"/>
                <a:gd name="connsiteY36" fmla="*/ 202406 h 419100"/>
                <a:gd name="connsiteX37" fmla="*/ 226219 w 485775"/>
                <a:gd name="connsiteY37" fmla="*/ 244316 h 419100"/>
                <a:gd name="connsiteX38" fmla="*/ 202406 w 485775"/>
                <a:gd name="connsiteY38" fmla="*/ 244316 h 419100"/>
                <a:gd name="connsiteX39" fmla="*/ 202406 w 485775"/>
                <a:gd name="connsiteY39" fmla="*/ 202406 h 419100"/>
                <a:gd name="connsiteX40" fmla="*/ 218599 w 485775"/>
                <a:gd name="connsiteY40" fmla="*/ 257651 h 419100"/>
                <a:gd name="connsiteX41" fmla="*/ 202406 w 485775"/>
                <a:gd name="connsiteY41" fmla="*/ 285274 h 419100"/>
                <a:gd name="connsiteX42" fmla="*/ 202406 w 485775"/>
                <a:gd name="connsiteY42" fmla="*/ 257651 h 419100"/>
                <a:gd name="connsiteX43" fmla="*/ 218599 w 485775"/>
                <a:gd name="connsiteY43" fmla="*/ 257651 h 419100"/>
                <a:gd name="connsiteX44" fmla="*/ 105251 w 485775"/>
                <a:gd name="connsiteY44" fmla="*/ 299561 h 419100"/>
                <a:gd name="connsiteX45" fmla="*/ 35719 w 485775"/>
                <a:gd name="connsiteY45" fmla="*/ 299561 h 419100"/>
                <a:gd name="connsiteX46" fmla="*/ 35719 w 485775"/>
                <a:gd name="connsiteY46" fmla="*/ 257651 h 419100"/>
                <a:gd name="connsiteX47" fmla="*/ 105251 w 485775"/>
                <a:gd name="connsiteY47" fmla="*/ 257651 h 419100"/>
                <a:gd name="connsiteX48" fmla="*/ 105251 w 485775"/>
                <a:gd name="connsiteY48" fmla="*/ 299561 h 419100"/>
                <a:gd name="connsiteX49" fmla="*/ 105251 w 485775"/>
                <a:gd name="connsiteY49" fmla="*/ 244316 h 419100"/>
                <a:gd name="connsiteX50" fmla="*/ 35719 w 485775"/>
                <a:gd name="connsiteY50" fmla="*/ 244316 h 419100"/>
                <a:gd name="connsiteX51" fmla="*/ 35719 w 485775"/>
                <a:gd name="connsiteY51" fmla="*/ 202406 h 419100"/>
                <a:gd name="connsiteX52" fmla="*/ 105251 w 485775"/>
                <a:gd name="connsiteY52" fmla="*/ 202406 h 419100"/>
                <a:gd name="connsiteX53" fmla="*/ 105251 w 485775"/>
                <a:gd name="connsiteY53" fmla="*/ 244316 h 419100"/>
                <a:gd name="connsiteX54" fmla="*/ 105251 w 485775"/>
                <a:gd name="connsiteY54" fmla="*/ 188119 h 419100"/>
                <a:gd name="connsiteX55" fmla="*/ 35719 w 485775"/>
                <a:gd name="connsiteY55" fmla="*/ 188119 h 419100"/>
                <a:gd name="connsiteX56" fmla="*/ 35719 w 485775"/>
                <a:gd name="connsiteY56" fmla="*/ 146209 h 419100"/>
                <a:gd name="connsiteX57" fmla="*/ 105251 w 485775"/>
                <a:gd name="connsiteY57" fmla="*/ 146209 h 419100"/>
                <a:gd name="connsiteX58" fmla="*/ 105251 w 485775"/>
                <a:gd name="connsiteY58" fmla="*/ 188119 h 419100"/>
                <a:gd name="connsiteX59" fmla="*/ 105251 w 485775"/>
                <a:gd name="connsiteY59" fmla="*/ 132874 h 419100"/>
                <a:gd name="connsiteX60" fmla="*/ 35719 w 485775"/>
                <a:gd name="connsiteY60" fmla="*/ 132874 h 419100"/>
                <a:gd name="connsiteX61" fmla="*/ 35719 w 485775"/>
                <a:gd name="connsiteY61" fmla="*/ 90964 h 419100"/>
                <a:gd name="connsiteX62" fmla="*/ 105251 w 485775"/>
                <a:gd name="connsiteY62" fmla="*/ 90964 h 419100"/>
                <a:gd name="connsiteX63" fmla="*/ 105251 w 485775"/>
                <a:gd name="connsiteY63" fmla="*/ 132874 h 419100"/>
                <a:gd name="connsiteX64" fmla="*/ 189071 w 485775"/>
                <a:gd name="connsiteY64" fmla="*/ 299561 h 419100"/>
                <a:gd name="connsiteX65" fmla="*/ 119539 w 485775"/>
                <a:gd name="connsiteY65" fmla="*/ 299561 h 419100"/>
                <a:gd name="connsiteX66" fmla="*/ 119539 w 485775"/>
                <a:gd name="connsiteY66" fmla="*/ 257651 h 419100"/>
                <a:gd name="connsiteX67" fmla="*/ 189071 w 485775"/>
                <a:gd name="connsiteY67" fmla="*/ 257651 h 419100"/>
                <a:gd name="connsiteX68" fmla="*/ 189071 w 485775"/>
                <a:gd name="connsiteY68" fmla="*/ 299561 h 419100"/>
                <a:gd name="connsiteX69" fmla="*/ 189071 w 485775"/>
                <a:gd name="connsiteY69" fmla="*/ 244316 h 419100"/>
                <a:gd name="connsiteX70" fmla="*/ 119539 w 485775"/>
                <a:gd name="connsiteY70" fmla="*/ 244316 h 419100"/>
                <a:gd name="connsiteX71" fmla="*/ 119539 w 485775"/>
                <a:gd name="connsiteY71" fmla="*/ 202406 h 419100"/>
                <a:gd name="connsiteX72" fmla="*/ 189071 w 485775"/>
                <a:gd name="connsiteY72" fmla="*/ 202406 h 419100"/>
                <a:gd name="connsiteX73" fmla="*/ 189071 w 485775"/>
                <a:gd name="connsiteY73" fmla="*/ 244316 h 419100"/>
                <a:gd name="connsiteX74" fmla="*/ 189071 w 485775"/>
                <a:gd name="connsiteY74" fmla="*/ 188119 h 419100"/>
                <a:gd name="connsiteX75" fmla="*/ 119539 w 485775"/>
                <a:gd name="connsiteY75" fmla="*/ 188119 h 419100"/>
                <a:gd name="connsiteX76" fmla="*/ 119539 w 485775"/>
                <a:gd name="connsiteY76" fmla="*/ 146209 h 419100"/>
                <a:gd name="connsiteX77" fmla="*/ 189071 w 485775"/>
                <a:gd name="connsiteY77" fmla="*/ 146209 h 419100"/>
                <a:gd name="connsiteX78" fmla="*/ 189071 w 485775"/>
                <a:gd name="connsiteY78" fmla="*/ 188119 h 419100"/>
                <a:gd name="connsiteX79" fmla="*/ 189071 w 485775"/>
                <a:gd name="connsiteY79" fmla="*/ 132874 h 419100"/>
                <a:gd name="connsiteX80" fmla="*/ 119539 w 485775"/>
                <a:gd name="connsiteY80" fmla="*/ 132874 h 419100"/>
                <a:gd name="connsiteX81" fmla="*/ 119539 w 485775"/>
                <a:gd name="connsiteY81" fmla="*/ 90964 h 419100"/>
                <a:gd name="connsiteX82" fmla="*/ 189071 w 485775"/>
                <a:gd name="connsiteY82" fmla="*/ 90964 h 419100"/>
                <a:gd name="connsiteX83" fmla="*/ 189071 w 485775"/>
                <a:gd name="connsiteY83" fmla="*/ 132874 h 419100"/>
                <a:gd name="connsiteX84" fmla="*/ 202406 w 485775"/>
                <a:gd name="connsiteY84" fmla="*/ 299561 h 419100"/>
                <a:gd name="connsiteX85" fmla="*/ 202406 w 485775"/>
                <a:gd name="connsiteY85" fmla="*/ 298609 h 419100"/>
                <a:gd name="connsiteX86" fmla="*/ 202406 w 485775"/>
                <a:gd name="connsiteY86" fmla="*/ 299561 h 419100"/>
                <a:gd name="connsiteX87" fmla="*/ 202406 w 485775"/>
                <a:gd name="connsiteY87" fmla="*/ 299561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485775" h="419100">
                  <a:moveTo>
                    <a:pt x="414814" y="168116"/>
                  </a:moveTo>
                  <a:lnTo>
                    <a:pt x="383381" y="168116"/>
                  </a:lnTo>
                  <a:lnTo>
                    <a:pt x="383381" y="21431"/>
                  </a:lnTo>
                  <a:cubicBezTo>
                    <a:pt x="383381" y="13811"/>
                    <a:pt x="376714" y="7144"/>
                    <a:pt x="369094" y="7144"/>
                  </a:cubicBezTo>
                  <a:lnTo>
                    <a:pt x="21431" y="7144"/>
                  </a:lnTo>
                  <a:cubicBezTo>
                    <a:pt x="13811" y="7144"/>
                    <a:pt x="7144" y="13811"/>
                    <a:pt x="7144" y="21431"/>
                  </a:cubicBezTo>
                  <a:lnTo>
                    <a:pt x="7144" y="313849"/>
                  </a:lnTo>
                  <a:cubicBezTo>
                    <a:pt x="7144" y="321469"/>
                    <a:pt x="13811" y="328136"/>
                    <a:pt x="21431" y="328136"/>
                  </a:cubicBezTo>
                  <a:lnTo>
                    <a:pt x="218599" y="328136"/>
                  </a:lnTo>
                  <a:lnTo>
                    <a:pt x="270034" y="417671"/>
                  </a:lnTo>
                  <a:lnTo>
                    <a:pt x="413861" y="417671"/>
                  </a:lnTo>
                  <a:lnTo>
                    <a:pt x="485299" y="292894"/>
                  </a:lnTo>
                  <a:lnTo>
                    <a:pt x="414814" y="168116"/>
                  </a:lnTo>
                  <a:close/>
                  <a:moveTo>
                    <a:pt x="286226" y="90964"/>
                  </a:moveTo>
                  <a:lnTo>
                    <a:pt x="355759" y="90964"/>
                  </a:lnTo>
                  <a:lnTo>
                    <a:pt x="355759" y="132874"/>
                  </a:lnTo>
                  <a:lnTo>
                    <a:pt x="286226" y="132874"/>
                  </a:lnTo>
                  <a:lnTo>
                    <a:pt x="286226" y="90964"/>
                  </a:lnTo>
                  <a:close/>
                  <a:moveTo>
                    <a:pt x="355759" y="147161"/>
                  </a:moveTo>
                  <a:lnTo>
                    <a:pt x="355759" y="168116"/>
                  </a:lnTo>
                  <a:lnTo>
                    <a:pt x="286226" y="168116"/>
                  </a:lnTo>
                  <a:lnTo>
                    <a:pt x="286226" y="147161"/>
                  </a:lnTo>
                  <a:lnTo>
                    <a:pt x="355759" y="147161"/>
                  </a:lnTo>
                  <a:close/>
                  <a:moveTo>
                    <a:pt x="202406" y="90964"/>
                  </a:moveTo>
                  <a:lnTo>
                    <a:pt x="271939" y="90964"/>
                  </a:lnTo>
                  <a:lnTo>
                    <a:pt x="271939" y="132874"/>
                  </a:lnTo>
                  <a:lnTo>
                    <a:pt x="202406" y="132874"/>
                  </a:lnTo>
                  <a:lnTo>
                    <a:pt x="202406" y="90964"/>
                  </a:lnTo>
                  <a:close/>
                  <a:moveTo>
                    <a:pt x="202406" y="147161"/>
                  </a:moveTo>
                  <a:lnTo>
                    <a:pt x="271939" y="147161"/>
                  </a:lnTo>
                  <a:lnTo>
                    <a:pt x="271939" y="168116"/>
                  </a:lnTo>
                  <a:lnTo>
                    <a:pt x="270034" y="168116"/>
                  </a:lnTo>
                  <a:lnTo>
                    <a:pt x="257651" y="189071"/>
                  </a:lnTo>
                  <a:lnTo>
                    <a:pt x="201454" y="189071"/>
                  </a:lnTo>
                  <a:lnTo>
                    <a:pt x="201454" y="147161"/>
                  </a:lnTo>
                  <a:close/>
                  <a:moveTo>
                    <a:pt x="202406" y="202406"/>
                  </a:moveTo>
                  <a:lnTo>
                    <a:pt x="250031" y="202406"/>
                  </a:lnTo>
                  <a:lnTo>
                    <a:pt x="226219" y="244316"/>
                  </a:lnTo>
                  <a:lnTo>
                    <a:pt x="202406" y="244316"/>
                  </a:lnTo>
                  <a:lnTo>
                    <a:pt x="202406" y="202406"/>
                  </a:lnTo>
                  <a:close/>
                  <a:moveTo>
                    <a:pt x="218599" y="257651"/>
                  </a:moveTo>
                  <a:lnTo>
                    <a:pt x="202406" y="285274"/>
                  </a:lnTo>
                  <a:lnTo>
                    <a:pt x="202406" y="257651"/>
                  </a:lnTo>
                  <a:lnTo>
                    <a:pt x="218599" y="257651"/>
                  </a:lnTo>
                  <a:close/>
                  <a:moveTo>
                    <a:pt x="105251" y="299561"/>
                  </a:moveTo>
                  <a:lnTo>
                    <a:pt x="35719" y="299561"/>
                  </a:lnTo>
                  <a:lnTo>
                    <a:pt x="35719" y="257651"/>
                  </a:lnTo>
                  <a:lnTo>
                    <a:pt x="105251" y="257651"/>
                  </a:lnTo>
                  <a:lnTo>
                    <a:pt x="105251" y="299561"/>
                  </a:lnTo>
                  <a:close/>
                  <a:moveTo>
                    <a:pt x="105251" y="244316"/>
                  </a:moveTo>
                  <a:lnTo>
                    <a:pt x="35719" y="244316"/>
                  </a:lnTo>
                  <a:lnTo>
                    <a:pt x="35719" y="202406"/>
                  </a:lnTo>
                  <a:lnTo>
                    <a:pt x="105251" y="202406"/>
                  </a:lnTo>
                  <a:lnTo>
                    <a:pt x="105251" y="244316"/>
                  </a:lnTo>
                  <a:close/>
                  <a:moveTo>
                    <a:pt x="105251" y="188119"/>
                  </a:moveTo>
                  <a:lnTo>
                    <a:pt x="35719" y="188119"/>
                  </a:lnTo>
                  <a:lnTo>
                    <a:pt x="35719" y="146209"/>
                  </a:lnTo>
                  <a:lnTo>
                    <a:pt x="105251" y="146209"/>
                  </a:lnTo>
                  <a:lnTo>
                    <a:pt x="105251" y="188119"/>
                  </a:lnTo>
                  <a:close/>
                  <a:moveTo>
                    <a:pt x="105251" y="132874"/>
                  </a:moveTo>
                  <a:lnTo>
                    <a:pt x="35719" y="132874"/>
                  </a:lnTo>
                  <a:lnTo>
                    <a:pt x="35719" y="90964"/>
                  </a:lnTo>
                  <a:lnTo>
                    <a:pt x="105251" y="90964"/>
                  </a:lnTo>
                  <a:lnTo>
                    <a:pt x="105251" y="132874"/>
                  </a:lnTo>
                  <a:close/>
                  <a:moveTo>
                    <a:pt x="189071" y="299561"/>
                  </a:moveTo>
                  <a:lnTo>
                    <a:pt x="119539" y="299561"/>
                  </a:lnTo>
                  <a:lnTo>
                    <a:pt x="119539" y="257651"/>
                  </a:lnTo>
                  <a:lnTo>
                    <a:pt x="189071" y="257651"/>
                  </a:lnTo>
                  <a:lnTo>
                    <a:pt x="189071" y="299561"/>
                  </a:lnTo>
                  <a:close/>
                  <a:moveTo>
                    <a:pt x="189071" y="244316"/>
                  </a:moveTo>
                  <a:lnTo>
                    <a:pt x="119539" y="244316"/>
                  </a:lnTo>
                  <a:lnTo>
                    <a:pt x="119539" y="202406"/>
                  </a:lnTo>
                  <a:lnTo>
                    <a:pt x="189071" y="202406"/>
                  </a:lnTo>
                  <a:lnTo>
                    <a:pt x="189071" y="244316"/>
                  </a:lnTo>
                  <a:close/>
                  <a:moveTo>
                    <a:pt x="189071" y="188119"/>
                  </a:moveTo>
                  <a:lnTo>
                    <a:pt x="119539" y="188119"/>
                  </a:lnTo>
                  <a:lnTo>
                    <a:pt x="119539" y="146209"/>
                  </a:lnTo>
                  <a:lnTo>
                    <a:pt x="189071" y="146209"/>
                  </a:lnTo>
                  <a:lnTo>
                    <a:pt x="189071" y="188119"/>
                  </a:lnTo>
                  <a:close/>
                  <a:moveTo>
                    <a:pt x="189071" y="132874"/>
                  </a:moveTo>
                  <a:lnTo>
                    <a:pt x="119539" y="132874"/>
                  </a:lnTo>
                  <a:lnTo>
                    <a:pt x="119539" y="90964"/>
                  </a:lnTo>
                  <a:lnTo>
                    <a:pt x="189071" y="90964"/>
                  </a:lnTo>
                  <a:lnTo>
                    <a:pt x="189071" y="132874"/>
                  </a:lnTo>
                  <a:close/>
                  <a:moveTo>
                    <a:pt x="202406" y="299561"/>
                  </a:moveTo>
                  <a:lnTo>
                    <a:pt x="202406" y="298609"/>
                  </a:lnTo>
                  <a:lnTo>
                    <a:pt x="202406" y="299561"/>
                  </a:lnTo>
                  <a:lnTo>
                    <a:pt x="202406" y="299561"/>
                  </a:lnTo>
                  <a:close/>
                </a:path>
              </a:pathLst>
            </a:custGeom>
            <a:solidFill>
              <a:srgbClr val="0078D4"/>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cxnSp>
        <p:nvCxnSpPr>
          <p:cNvPr id="236" name="Straight Arrow Connector 235">
            <a:extLst>
              <a:ext uri="{FF2B5EF4-FFF2-40B4-BE49-F238E27FC236}">
                <a16:creationId xmlns:a16="http://schemas.microsoft.com/office/drawing/2014/main" id="{FF016196-F413-4C16-BC45-E9DC87DF7C00}"/>
              </a:ext>
            </a:extLst>
          </p:cNvPr>
          <p:cNvCxnSpPr>
            <a:cxnSpLocks/>
            <a:stCxn id="205" idx="1"/>
            <a:endCxn id="251" idx="3"/>
          </p:cNvCxnSpPr>
          <p:nvPr/>
        </p:nvCxnSpPr>
        <p:spPr>
          <a:xfrm flipH="1">
            <a:off x="5606083" y="3388571"/>
            <a:ext cx="494140" cy="44"/>
          </a:xfrm>
          <a:prstGeom prst="straightConnector1">
            <a:avLst/>
          </a:prstGeom>
          <a:ln>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37" name="Oval 236">
            <a:extLst>
              <a:ext uri="{FF2B5EF4-FFF2-40B4-BE49-F238E27FC236}">
                <a16:creationId xmlns:a16="http://schemas.microsoft.com/office/drawing/2014/main" id="{9CF01E32-E48F-4A4F-8337-D32E98E88A42}"/>
              </a:ext>
            </a:extLst>
          </p:cNvPr>
          <p:cNvSpPr/>
          <p:nvPr/>
        </p:nvSpPr>
        <p:spPr bwMode="auto">
          <a:xfrm>
            <a:off x="1904091" y="3049432"/>
            <a:ext cx="609600" cy="666272"/>
          </a:xfrm>
          <a:prstGeom prst="ellipse">
            <a:avLst/>
          </a:pr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nvGrpSpPr>
          <p:cNvPr id="238" name="Group 237">
            <a:extLst>
              <a:ext uri="{FF2B5EF4-FFF2-40B4-BE49-F238E27FC236}">
                <a16:creationId xmlns:a16="http://schemas.microsoft.com/office/drawing/2014/main" id="{2757AFD2-E283-4EBB-8AAE-DA5C81FD50F8}"/>
              </a:ext>
            </a:extLst>
          </p:cNvPr>
          <p:cNvGrpSpPr/>
          <p:nvPr/>
        </p:nvGrpSpPr>
        <p:grpSpPr>
          <a:xfrm>
            <a:off x="2034785" y="3196274"/>
            <a:ext cx="348212" cy="369308"/>
            <a:chOff x="11105601" y="3231122"/>
            <a:chExt cx="348212" cy="337894"/>
          </a:xfrm>
        </p:grpSpPr>
        <p:sp>
          <p:nvSpPr>
            <p:cNvPr id="239" name="globe_2">
              <a:extLst>
                <a:ext uri="{FF2B5EF4-FFF2-40B4-BE49-F238E27FC236}">
                  <a16:creationId xmlns:a16="http://schemas.microsoft.com/office/drawing/2014/main" id="{84D73B0B-F57B-46B1-95C3-72170BD28ABE}"/>
                </a:ext>
              </a:extLst>
            </p:cNvPr>
            <p:cNvSpPr>
              <a:spLocks noChangeAspect="1" noEditPoints="1"/>
            </p:cNvSpPr>
            <p:nvPr/>
          </p:nvSpPr>
          <p:spPr bwMode="auto">
            <a:xfrm>
              <a:off x="11105601" y="3231122"/>
              <a:ext cx="348212" cy="337894"/>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cxnSp>
          <p:nvCxnSpPr>
            <p:cNvPr id="240" name="Straight Connector 239">
              <a:extLst>
                <a:ext uri="{FF2B5EF4-FFF2-40B4-BE49-F238E27FC236}">
                  <a16:creationId xmlns:a16="http://schemas.microsoft.com/office/drawing/2014/main" id="{0CD2566B-CE9A-421D-9927-782C34746858}"/>
                </a:ext>
              </a:extLst>
            </p:cNvPr>
            <p:cNvCxnSpPr>
              <a:stCxn id="239" idx="1"/>
              <a:endCxn id="239" idx="3"/>
            </p:cNvCxnSpPr>
            <p:nvPr/>
          </p:nvCxnSpPr>
          <p:spPr>
            <a:xfrm>
              <a:off x="11280227" y="3231122"/>
              <a:ext cx="0" cy="337894"/>
            </a:xfrm>
            <a:prstGeom prst="line">
              <a:avLst/>
            </a:pr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cxnSp>
      </p:grpSp>
      <p:cxnSp>
        <p:nvCxnSpPr>
          <p:cNvPr id="242" name="Straight Arrow Connector 241">
            <a:extLst>
              <a:ext uri="{FF2B5EF4-FFF2-40B4-BE49-F238E27FC236}">
                <a16:creationId xmlns:a16="http://schemas.microsoft.com/office/drawing/2014/main" id="{8E5170BA-094F-4131-B52D-C50B21223BF3}"/>
              </a:ext>
            </a:extLst>
          </p:cNvPr>
          <p:cNvCxnSpPr>
            <a:cxnSpLocks/>
          </p:cNvCxnSpPr>
          <p:nvPr/>
        </p:nvCxnSpPr>
        <p:spPr>
          <a:xfrm flipV="1">
            <a:off x="2527472" y="3372423"/>
            <a:ext cx="863882" cy="8440"/>
          </a:xfrm>
          <a:prstGeom prst="straightConnector1">
            <a:avLst/>
          </a:prstGeom>
          <a:noFill/>
          <a:ln w="50800" cap="flat" cmpd="sng" algn="ctr">
            <a:solidFill>
              <a:srgbClr val="00B050"/>
            </a:solidFill>
            <a:prstDash val="solid"/>
            <a:headEnd type="triangle" w="med" len="sm"/>
            <a:tailEnd type="triangle" w="med" len="sm"/>
          </a:ln>
          <a:effectLst/>
        </p:spPr>
      </p:cxnSp>
      <p:grpSp>
        <p:nvGrpSpPr>
          <p:cNvPr id="243" name="Group 242">
            <a:extLst>
              <a:ext uri="{FF2B5EF4-FFF2-40B4-BE49-F238E27FC236}">
                <a16:creationId xmlns:a16="http://schemas.microsoft.com/office/drawing/2014/main" id="{DE4DE878-07DA-4341-9338-0576D89B076E}"/>
              </a:ext>
            </a:extLst>
          </p:cNvPr>
          <p:cNvGrpSpPr/>
          <p:nvPr/>
        </p:nvGrpSpPr>
        <p:grpSpPr>
          <a:xfrm>
            <a:off x="3903732" y="2680990"/>
            <a:ext cx="1892212" cy="1552273"/>
            <a:chOff x="5738130" y="2564797"/>
            <a:chExt cx="1650697" cy="1583399"/>
          </a:xfrm>
        </p:grpSpPr>
        <p:sp>
          <p:nvSpPr>
            <p:cNvPr id="244" name="Rectangle: Rounded Corners 243">
              <a:extLst>
                <a:ext uri="{FF2B5EF4-FFF2-40B4-BE49-F238E27FC236}">
                  <a16:creationId xmlns:a16="http://schemas.microsoft.com/office/drawing/2014/main" id="{0B4137AC-E023-4C3F-BBEE-5FAE32F4C061}"/>
                </a:ext>
              </a:extLst>
            </p:cNvPr>
            <p:cNvSpPr/>
            <p:nvPr/>
          </p:nvSpPr>
          <p:spPr bwMode="auto">
            <a:xfrm>
              <a:off x="5738130" y="2764880"/>
              <a:ext cx="1650697" cy="1383316"/>
            </a:xfrm>
            <a:prstGeom prst="roundRect">
              <a:avLst>
                <a:gd name="adj" fmla="val 3125"/>
              </a:avLst>
            </a:prstGeom>
            <a:solidFill>
              <a:srgbClr val="0078D4">
                <a:alpha val="1000"/>
              </a:srgbClr>
            </a:solidFill>
            <a:ln w="12700">
              <a:solidFill>
                <a:srgbClr val="0078D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245" name="Title 1">
              <a:extLst>
                <a:ext uri="{FF2B5EF4-FFF2-40B4-BE49-F238E27FC236}">
                  <a16:creationId xmlns:a16="http://schemas.microsoft.com/office/drawing/2014/main" id="{58FA9BDF-2B83-4C05-9DE3-3550D7C6F8DE}"/>
                </a:ext>
              </a:extLst>
            </p:cNvPr>
            <p:cNvSpPr txBox="1">
              <a:spLocks/>
            </p:cNvSpPr>
            <p:nvPr/>
          </p:nvSpPr>
          <p:spPr>
            <a:xfrm>
              <a:off x="5738130" y="2564797"/>
              <a:ext cx="745963"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AKS subnet</a:t>
              </a:r>
            </a:p>
          </p:txBody>
        </p:sp>
      </p:grpSp>
      <p:sp>
        <p:nvSpPr>
          <p:cNvPr id="246" name="Title 1">
            <a:extLst>
              <a:ext uri="{FF2B5EF4-FFF2-40B4-BE49-F238E27FC236}">
                <a16:creationId xmlns:a16="http://schemas.microsoft.com/office/drawing/2014/main" id="{039AFF57-B507-4217-87E2-3181BBFB3147}"/>
              </a:ext>
            </a:extLst>
          </p:cNvPr>
          <p:cNvSpPr txBox="1">
            <a:spLocks/>
          </p:cNvSpPr>
          <p:nvPr/>
        </p:nvSpPr>
        <p:spPr>
          <a:xfrm>
            <a:off x="4479449" y="3019672"/>
            <a:ext cx="589663" cy="12069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784"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Web Pod(s)</a:t>
            </a:r>
          </a:p>
        </p:txBody>
      </p:sp>
      <p:grpSp>
        <p:nvGrpSpPr>
          <p:cNvPr id="247" name="Group 246">
            <a:extLst>
              <a:ext uri="{FF2B5EF4-FFF2-40B4-BE49-F238E27FC236}">
                <a16:creationId xmlns:a16="http://schemas.microsoft.com/office/drawing/2014/main" id="{95EB9B5F-73B0-4C08-AC8C-11F28C2F39C1}"/>
              </a:ext>
            </a:extLst>
          </p:cNvPr>
          <p:cNvGrpSpPr/>
          <p:nvPr/>
        </p:nvGrpSpPr>
        <p:grpSpPr>
          <a:xfrm>
            <a:off x="4577068" y="3190811"/>
            <a:ext cx="394427" cy="394427"/>
            <a:chOff x="6102730" y="3087224"/>
            <a:chExt cx="402336" cy="402336"/>
          </a:xfrm>
        </p:grpSpPr>
        <p:sp>
          <p:nvSpPr>
            <p:cNvPr id="248" name="Rectangle: Rounded Corners 247">
              <a:extLst>
                <a:ext uri="{FF2B5EF4-FFF2-40B4-BE49-F238E27FC236}">
                  <a16:creationId xmlns:a16="http://schemas.microsoft.com/office/drawing/2014/main" id="{ED8EDC71-9F53-4DF3-81F5-B01FB599FF9B}"/>
                </a:ext>
              </a:extLst>
            </p:cNvPr>
            <p:cNvSpPr/>
            <p:nvPr/>
          </p:nvSpPr>
          <p:spPr bwMode="auto">
            <a:xfrm>
              <a:off x="6102730" y="3087224"/>
              <a:ext cx="402336" cy="402336"/>
            </a:xfrm>
            <a:prstGeom prst="roundRect">
              <a:avLst>
                <a:gd name="adj" fmla="val 3125"/>
              </a:avLst>
            </a:prstGeom>
            <a:solidFill>
              <a:srgbClr val="0078D4">
                <a:alpha val="5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249" name="Freeform: Shape 248">
              <a:extLst>
                <a:ext uri="{FF2B5EF4-FFF2-40B4-BE49-F238E27FC236}">
                  <a16:creationId xmlns:a16="http://schemas.microsoft.com/office/drawing/2014/main" id="{F62DFE35-22E8-465F-93FA-C05FB272563F}"/>
                </a:ext>
              </a:extLst>
            </p:cNvPr>
            <p:cNvSpPr/>
            <p:nvPr/>
          </p:nvSpPr>
          <p:spPr>
            <a:xfrm>
              <a:off x="6194815" y="3168847"/>
              <a:ext cx="218166" cy="23909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250" name="Group 249">
            <a:extLst>
              <a:ext uri="{FF2B5EF4-FFF2-40B4-BE49-F238E27FC236}">
                <a16:creationId xmlns:a16="http://schemas.microsoft.com/office/drawing/2014/main" id="{CBC72D01-2FE3-4FBC-92B3-B9FFDA0E2C82}"/>
              </a:ext>
            </a:extLst>
          </p:cNvPr>
          <p:cNvGrpSpPr/>
          <p:nvPr/>
        </p:nvGrpSpPr>
        <p:grpSpPr>
          <a:xfrm>
            <a:off x="5211656" y="3191401"/>
            <a:ext cx="394427" cy="394427"/>
            <a:chOff x="6557019" y="3087224"/>
            <a:chExt cx="402336" cy="402336"/>
          </a:xfrm>
        </p:grpSpPr>
        <p:sp>
          <p:nvSpPr>
            <p:cNvPr id="251" name="Rectangle: Rounded Corners 250">
              <a:extLst>
                <a:ext uri="{FF2B5EF4-FFF2-40B4-BE49-F238E27FC236}">
                  <a16:creationId xmlns:a16="http://schemas.microsoft.com/office/drawing/2014/main" id="{CE9AD84D-0909-4424-BF2A-BF53D53CBB90}"/>
                </a:ext>
              </a:extLst>
            </p:cNvPr>
            <p:cNvSpPr/>
            <p:nvPr/>
          </p:nvSpPr>
          <p:spPr bwMode="auto">
            <a:xfrm>
              <a:off x="6557019" y="3087224"/>
              <a:ext cx="402336" cy="402336"/>
            </a:xfrm>
            <a:prstGeom prst="roundRect">
              <a:avLst>
                <a:gd name="adj" fmla="val 3125"/>
              </a:avLst>
            </a:prstGeom>
            <a:solidFill>
              <a:srgbClr val="0078D4">
                <a:alpha val="5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252" name="Freeform: Shape 251">
              <a:extLst>
                <a:ext uri="{FF2B5EF4-FFF2-40B4-BE49-F238E27FC236}">
                  <a16:creationId xmlns:a16="http://schemas.microsoft.com/office/drawing/2014/main" id="{61B2BF81-43EC-4E87-BA82-8371BB26E3D4}"/>
                </a:ext>
              </a:extLst>
            </p:cNvPr>
            <p:cNvSpPr/>
            <p:nvPr/>
          </p:nvSpPr>
          <p:spPr>
            <a:xfrm>
              <a:off x="6649104" y="3168847"/>
              <a:ext cx="218166" cy="23909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253" name="Group 252">
            <a:extLst>
              <a:ext uri="{FF2B5EF4-FFF2-40B4-BE49-F238E27FC236}">
                <a16:creationId xmlns:a16="http://schemas.microsoft.com/office/drawing/2014/main" id="{CC22173C-94F0-44A5-81E6-087B1CB27C3B}"/>
              </a:ext>
            </a:extLst>
          </p:cNvPr>
          <p:cNvGrpSpPr/>
          <p:nvPr/>
        </p:nvGrpSpPr>
        <p:grpSpPr>
          <a:xfrm>
            <a:off x="4577068" y="3635686"/>
            <a:ext cx="394427" cy="394427"/>
            <a:chOff x="6102730" y="3541019"/>
            <a:chExt cx="402336" cy="402336"/>
          </a:xfrm>
        </p:grpSpPr>
        <p:sp>
          <p:nvSpPr>
            <p:cNvPr id="254" name="Rectangle: Rounded Corners 253">
              <a:extLst>
                <a:ext uri="{FF2B5EF4-FFF2-40B4-BE49-F238E27FC236}">
                  <a16:creationId xmlns:a16="http://schemas.microsoft.com/office/drawing/2014/main" id="{4BA1424D-DA0D-4AEF-ABC3-19039FB06EB1}"/>
                </a:ext>
              </a:extLst>
            </p:cNvPr>
            <p:cNvSpPr/>
            <p:nvPr/>
          </p:nvSpPr>
          <p:spPr bwMode="auto">
            <a:xfrm>
              <a:off x="6102730" y="3541019"/>
              <a:ext cx="402336" cy="402336"/>
            </a:xfrm>
            <a:prstGeom prst="roundRect">
              <a:avLst>
                <a:gd name="adj" fmla="val 3125"/>
              </a:avLst>
            </a:prstGeom>
            <a:solidFill>
              <a:srgbClr val="0078D4">
                <a:alpha val="5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255" name="Freeform: Shape 254">
              <a:extLst>
                <a:ext uri="{FF2B5EF4-FFF2-40B4-BE49-F238E27FC236}">
                  <a16:creationId xmlns:a16="http://schemas.microsoft.com/office/drawing/2014/main" id="{435512B1-C9B1-4F98-9C0C-6F56277EB5EC}"/>
                </a:ext>
              </a:extLst>
            </p:cNvPr>
            <p:cNvSpPr/>
            <p:nvPr/>
          </p:nvSpPr>
          <p:spPr>
            <a:xfrm>
              <a:off x="6194815" y="3622642"/>
              <a:ext cx="218166" cy="23909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256" name="Group 255">
            <a:extLst>
              <a:ext uri="{FF2B5EF4-FFF2-40B4-BE49-F238E27FC236}">
                <a16:creationId xmlns:a16="http://schemas.microsoft.com/office/drawing/2014/main" id="{4EEF3FCC-D551-4637-9836-AD8F1FFDC077}"/>
              </a:ext>
            </a:extLst>
          </p:cNvPr>
          <p:cNvGrpSpPr/>
          <p:nvPr/>
        </p:nvGrpSpPr>
        <p:grpSpPr>
          <a:xfrm>
            <a:off x="5211656" y="3636276"/>
            <a:ext cx="394427" cy="394427"/>
            <a:chOff x="6557019" y="3541019"/>
            <a:chExt cx="402336" cy="402336"/>
          </a:xfrm>
        </p:grpSpPr>
        <p:sp>
          <p:nvSpPr>
            <p:cNvPr id="257" name="Rectangle: Rounded Corners 256">
              <a:extLst>
                <a:ext uri="{FF2B5EF4-FFF2-40B4-BE49-F238E27FC236}">
                  <a16:creationId xmlns:a16="http://schemas.microsoft.com/office/drawing/2014/main" id="{DF85C361-35C5-40C9-AB16-7AB61203E64A}"/>
                </a:ext>
              </a:extLst>
            </p:cNvPr>
            <p:cNvSpPr/>
            <p:nvPr/>
          </p:nvSpPr>
          <p:spPr bwMode="auto">
            <a:xfrm>
              <a:off x="6557019" y="3541019"/>
              <a:ext cx="402336" cy="402336"/>
            </a:xfrm>
            <a:prstGeom prst="roundRect">
              <a:avLst>
                <a:gd name="adj" fmla="val 3125"/>
              </a:avLst>
            </a:prstGeom>
            <a:solidFill>
              <a:srgbClr val="0078D4">
                <a:alpha val="5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258" name="Freeform: Shape 257">
              <a:extLst>
                <a:ext uri="{FF2B5EF4-FFF2-40B4-BE49-F238E27FC236}">
                  <a16:creationId xmlns:a16="http://schemas.microsoft.com/office/drawing/2014/main" id="{80185821-C5F0-43C5-BE2F-557946141DA6}"/>
                </a:ext>
              </a:extLst>
            </p:cNvPr>
            <p:cNvSpPr/>
            <p:nvPr/>
          </p:nvSpPr>
          <p:spPr>
            <a:xfrm>
              <a:off x="6649104" y="3622642"/>
              <a:ext cx="218166" cy="23909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grpSp>
      <p:sp>
        <p:nvSpPr>
          <p:cNvPr id="259" name="Title 1">
            <a:extLst>
              <a:ext uri="{FF2B5EF4-FFF2-40B4-BE49-F238E27FC236}">
                <a16:creationId xmlns:a16="http://schemas.microsoft.com/office/drawing/2014/main" id="{5ABDE3CA-092A-4598-AF28-FCF310769F7F}"/>
              </a:ext>
            </a:extLst>
          </p:cNvPr>
          <p:cNvSpPr txBox="1">
            <a:spLocks/>
          </p:cNvSpPr>
          <p:nvPr/>
        </p:nvSpPr>
        <p:spPr>
          <a:xfrm>
            <a:off x="5067915" y="3008522"/>
            <a:ext cx="681907" cy="120674"/>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784"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Worker Pod(s)</a:t>
            </a:r>
          </a:p>
        </p:txBody>
      </p:sp>
      <p:cxnSp>
        <p:nvCxnSpPr>
          <p:cNvPr id="260" name="Straight Arrow Connector 259">
            <a:extLst>
              <a:ext uri="{FF2B5EF4-FFF2-40B4-BE49-F238E27FC236}">
                <a16:creationId xmlns:a16="http://schemas.microsoft.com/office/drawing/2014/main" id="{0726D785-863E-497E-B490-B25D6EDF791E}"/>
              </a:ext>
            </a:extLst>
          </p:cNvPr>
          <p:cNvCxnSpPr>
            <a:cxnSpLocks/>
            <a:endCxn id="248" idx="3"/>
          </p:cNvCxnSpPr>
          <p:nvPr/>
        </p:nvCxnSpPr>
        <p:spPr>
          <a:xfrm flipH="1" flipV="1">
            <a:off x="4971495" y="3388025"/>
            <a:ext cx="240162" cy="590"/>
          </a:xfrm>
          <a:prstGeom prst="straightConnector1">
            <a:avLst/>
          </a:prstGeom>
          <a:ln>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61" name="Straight Arrow Connector 260">
            <a:extLst>
              <a:ext uri="{FF2B5EF4-FFF2-40B4-BE49-F238E27FC236}">
                <a16:creationId xmlns:a16="http://schemas.microsoft.com/office/drawing/2014/main" id="{BE730E70-9532-499E-8898-EF562E71E992}"/>
              </a:ext>
            </a:extLst>
          </p:cNvPr>
          <p:cNvCxnSpPr>
            <a:cxnSpLocks/>
            <a:stCxn id="262" idx="3"/>
            <a:endCxn id="248" idx="1"/>
          </p:cNvCxnSpPr>
          <p:nvPr/>
        </p:nvCxnSpPr>
        <p:spPr>
          <a:xfrm>
            <a:off x="3774957" y="3380863"/>
            <a:ext cx="802111" cy="7162"/>
          </a:xfrm>
          <a:prstGeom prst="straightConnector1">
            <a:avLst/>
          </a:prstGeom>
          <a:ln>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262" name="Graphic 261">
            <a:extLst>
              <a:ext uri="{FF2B5EF4-FFF2-40B4-BE49-F238E27FC236}">
                <a16:creationId xmlns:a16="http://schemas.microsoft.com/office/drawing/2014/main" id="{0D0EF30C-9F4C-46BD-8812-4D7AAB6FA5A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455344" y="3221056"/>
            <a:ext cx="319613" cy="319613"/>
          </a:xfrm>
          <a:prstGeom prst="rect">
            <a:avLst/>
          </a:prstGeom>
        </p:spPr>
      </p:pic>
      <p:sp>
        <p:nvSpPr>
          <p:cNvPr id="263" name="Title 1">
            <a:extLst>
              <a:ext uri="{FF2B5EF4-FFF2-40B4-BE49-F238E27FC236}">
                <a16:creationId xmlns:a16="http://schemas.microsoft.com/office/drawing/2014/main" id="{119D1247-C06C-4C34-8C96-E123235619A8}"/>
              </a:ext>
            </a:extLst>
          </p:cNvPr>
          <p:cNvSpPr txBox="1">
            <a:spLocks/>
          </p:cNvSpPr>
          <p:nvPr/>
        </p:nvSpPr>
        <p:spPr>
          <a:xfrm>
            <a:off x="3454082" y="3565582"/>
            <a:ext cx="589663" cy="362022"/>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784"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External</a:t>
            </a:r>
          </a:p>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784"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Load Balancer</a:t>
            </a:r>
          </a:p>
        </p:txBody>
      </p:sp>
    </p:spTree>
    <p:extLst>
      <p:ext uri="{BB962C8B-B14F-4D97-AF65-F5344CB8AC3E}">
        <p14:creationId xmlns:p14="http://schemas.microsoft.com/office/powerpoint/2010/main" val="38982344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svg="http://schemas.microsoft.com/office/drawing/2016/SVG/main" xmlns:a14="http://schemas.microsoft.com/office/drawing/2010/main" xmlns:a16="http://schemas.microsoft.com/office/drawing/2014/main"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6">
            <a:extLst>
              <a:ext uri="{FF2B5EF4-FFF2-40B4-BE49-F238E27FC236}">
                <a16:creationId xmlns:a16="http://schemas.microsoft.com/office/drawing/2014/main" id="{3CF61B0D-10E4-4945-A707-528967E41FD0}"/>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1" i="0" u="none" strike="noStrike" kern="1200" cap="none" spc="-50" normalizeH="0" baseline="0" noProof="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App After</a:t>
            </a:r>
          </a:p>
        </p:txBody>
      </p:sp>
      <p:pic>
        <p:nvPicPr>
          <p:cNvPr id="202" name="Graphic 201">
            <a:extLst>
              <a:ext uri="{FF2B5EF4-FFF2-40B4-BE49-F238E27FC236}">
                <a16:creationId xmlns:a16="http://schemas.microsoft.com/office/drawing/2014/main" id="{BAA10E49-E59F-4429-BDC1-9BBFD3F4D31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454904" y="3170341"/>
            <a:ext cx="744870" cy="744870"/>
          </a:xfrm>
          <a:prstGeom prst="rect">
            <a:avLst/>
          </a:prstGeom>
        </p:spPr>
      </p:pic>
      <p:grpSp>
        <p:nvGrpSpPr>
          <p:cNvPr id="203" name="Group 202">
            <a:extLst>
              <a:ext uri="{FF2B5EF4-FFF2-40B4-BE49-F238E27FC236}">
                <a16:creationId xmlns:a16="http://schemas.microsoft.com/office/drawing/2014/main" id="{FFB570A7-7487-498C-A688-44C4782FAF5C}"/>
              </a:ext>
            </a:extLst>
          </p:cNvPr>
          <p:cNvGrpSpPr/>
          <p:nvPr/>
        </p:nvGrpSpPr>
        <p:grpSpPr>
          <a:xfrm>
            <a:off x="8436030" y="3038097"/>
            <a:ext cx="855371" cy="867361"/>
            <a:chOff x="9523614" y="5015145"/>
            <a:chExt cx="853605" cy="884753"/>
          </a:xfrm>
        </p:grpSpPr>
        <p:sp>
          <p:nvSpPr>
            <p:cNvPr id="204" name="Title 1">
              <a:extLst>
                <a:ext uri="{FF2B5EF4-FFF2-40B4-BE49-F238E27FC236}">
                  <a16:creationId xmlns:a16="http://schemas.microsoft.com/office/drawing/2014/main" id="{AEF90975-AD53-43AB-8706-125D24E66B20}"/>
                </a:ext>
              </a:extLst>
            </p:cNvPr>
            <p:cNvSpPr txBox="1">
              <a:spLocks/>
            </p:cNvSpPr>
            <p:nvPr/>
          </p:nvSpPr>
          <p:spPr>
            <a:xfrm>
              <a:off x="9523614" y="5015145"/>
              <a:ext cx="853605"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896182"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Azure</a:t>
              </a:r>
              <a:br>
                <a:rPr kumimoji="0" lang="en-US" sz="98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br>
              <a:r>
                <a:rPr kumimoji="0" lang="en-US" sz="98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Files</a:t>
              </a:r>
            </a:p>
          </p:txBody>
        </p:sp>
        <p:sp>
          <p:nvSpPr>
            <p:cNvPr id="205" name="Rectangle: Rounded Corners 136">
              <a:extLst>
                <a:ext uri="{FF2B5EF4-FFF2-40B4-BE49-F238E27FC236}">
                  <a16:creationId xmlns:a16="http://schemas.microsoft.com/office/drawing/2014/main" id="{F9500DDE-83A1-4C9D-894B-989A150AE0A1}"/>
                </a:ext>
              </a:extLst>
            </p:cNvPr>
            <p:cNvSpPr/>
            <p:nvPr/>
          </p:nvSpPr>
          <p:spPr bwMode="auto">
            <a:xfrm>
              <a:off x="9685240" y="5369546"/>
              <a:ext cx="530352" cy="530352"/>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206" name="Freeform: Shape 53">
              <a:extLst>
                <a:ext uri="{FF2B5EF4-FFF2-40B4-BE49-F238E27FC236}">
                  <a16:creationId xmlns:a16="http://schemas.microsoft.com/office/drawing/2014/main" id="{43CAFC77-CFF6-478D-84BE-9B1EBA510029}"/>
                </a:ext>
              </a:extLst>
            </p:cNvPr>
            <p:cNvSpPr/>
            <p:nvPr/>
          </p:nvSpPr>
          <p:spPr>
            <a:xfrm>
              <a:off x="9762565" y="5472654"/>
              <a:ext cx="375703" cy="336886"/>
            </a:xfrm>
            <a:custGeom>
              <a:avLst/>
              <a:gdLst>
                <a:gd name="connsiteX0" fmla="*/ 414814 w 485775"/>
                <a:gd name="connsiteY0" fmla="*/ 168116 h 419100"/>
                <a:gd name="connsiteX1" fmla="*/ 383381 w 485775"/>
                <a:gd name="connsiteY1" fmla="*/ 168116 h 419100"/>
                <a:gd name="connsiteX2" fmla="*/ 383381 w 485775"/>
                <a:gd name="connsiteY2" fmla="*/ 21431 h 419100"/>
                <a:gd name="connsiteX3" fmla="*/ 369094 w 485775"/>
                <a:gd name="connsiteY3" fmla="*/ 7144 h 419100"/>
                <a:gd name="connsiteX4" fmla="*/ 21431 w 485775"/>
                <a:gd name="connsiteY4" fmla="*/ 7144 h 419100"/>
                <a:gd name="connsiteX5" fmla="*/ 7144 w 485775"/>
                <a:gd name="connsiteY5" fmla="*/ 21431 h 419100"/>
                <a:gd name="connsiteX6" fmla="*/ 7144 w 485775"/>
                <a:gd name="connsiteY6" fmla="*/ 313849 h 419100"/>
                <a:gd name="connsiteX7" fmla="*/ 21431 w 485775"/>
                <a:gd name="connsiteY7" fmla="*/ 328136 h 419100"/>
                <a:gd name="connsiteX8" fmla="*/ 218599 w 485775"/>
                <a:gd name="connsiteY8" fmla="*/ 328136 h 419100"/>
                <a:gd name="connsiteX9" fmla="*/ 270034 w 485775"/>
                <a:gd name="connsiteY9" fmla="*/ 417671 h 419100"/>
                <a:gd name="connsiteX10" fmla="*/ 413861 w 485775"/>
                <a:gd name="connsiteY10" fmla="*/ 417671 h 419100"/>
                <a:gd name="connsiteX11" fmla="*/ 485299 w 485775"/>
                <a:gd name="connsiteY11" fmla="*/ 292894 h 419100"/>
                <a:gd name="connsiteX12" fmla="*/ 414814 w 485775"/>
                <a:gd name="connsiteY12" fmla="*/ 168116 h 419100"/>
                <a:gd name="connsiteX13" fmla="*/ 286226 w 485775"/>
                <a:gd name="connsiteY13" fmla="*/ 90964 h 419100"/>
                <a:gd name="connsiteX14" fmla="*/ 355759 w 485775"/>
                <a:gd name="connsiteY14" fmla="*/ 90964 h 419100"/>
                <a:gd name="connsiteX15" fmla="*/ 355759 w 485775"/>
                <a:gd name="connsiteY15" fmla="*/ 132874 h 419100"/>
                <a:gd name="connsiteX16" fmla="*/ 286226 w 485775"/>
                <a:gd name="connsiteY16" fmla="*/ 132874 h 419100"/>
                <a:gd name="connsiteX17" fmla="*/ 286226 w 485775"/>
                <a:gd name="connsiteY17" fmla="*/ 90964 h 419100"/>
                <a:gd name="connsiteX18" fmla="*/ 355759 w 485775"/>
                <a:gd name="connsiteY18" fmla="*/ 147161 h 419100"/>
                <a:gd name="connsiteX19" fmla="*/ 355759 w 485775"/>
                <a:gd name="connsiteY19" fmla="*/ 168116 h 419100"/>
                <a:gd name="connsiteX20" fmla="*/ 286226 w 485775"/>
                <a:gd name="connsiteY20" fmla="*/ 168116 h 419100"/>
                <a:gd name="connsiteX21" fmla="*/ 286226 w 485775"/>
                <a:gd name="connsiteY21" fmla="*/ 147161 h 419100"/>
                <a:gd name="connsiteX22" fmla="*/ 355759 w 485775"/>
                <a:gd name="connsiteY22" fmla="*/ 147161 h 419100"/>
                <a:gd name="connsiteX23" fmla="*/ 202406 w 485775"/>
                <a:gd name="connsiteY23" fmla="*/ 90964 h 419100"/>
                <a:gd name="connsiteX24" fmla="*/ 271939 w 485775"/>
                <a:gd name="connsiteY24" fmla="*/ 90964 h 419100"/>
                <a:gd name="connsiteX25" fmla="*/ 271939 w 485775"/>
                <a:gd name="connsiteY25" fmla="*/ 132874 h 419100"/>
                <a:gd name="connsiteX26" fmla="*/ 202406 w 485775"/>
                <a:gd name="connsiteY26" fmla="*/ 132874 h 419100"/>
                <a:gd name="connsiteX27" fmla="*/ 202406 w 485775"/>
                <a:gd name="connsiteY27" fmla="*/ 90964 h 419100"/>
                <a:gd name="connsiteX28" fmla="*/ 202406 w 485775"/>
                <a:gd name="connsiteY28" fmla="*/ 147161 h 419100"/>
                <a:gd name="connsiteX29" fmla="*/ 271939 w 485775"/>
                <a:gd name="connsiteY29" fmla="*/ 147161 h 419100"/>
                <a:gd name="connsiteX30" fmla="*/ 271939 w 485775"/>
                <a:gd name="connsiteY30" fmla="*/ 168116 h 419100"/>
                <a:gd name="connsiteX31" fmla="*/ 270034 w 485775"/>
                <a:gd name="connsiteY31" fmla="*/ 168116 h 419100"/>
                <a:gd name="connsiteX32" fmla="*/ 257651 w 485775"/>
                <a:gd name="connsiteY32" fmla="*/ 189071 h 419100"/>
                <a:gd name="connsiteX33" fmla="*/ 201454 w 485775"/>
                <a:gd name="connsiteY33" fmla="*/ 189071 h 419100"/>
                <a:gd name="connsiteX34" fmla="*/ 201454 w 485775"/>
                <a:gd name="connsiteY34" fmla="*/ 147161 h 419100"/>
                <a:gd name="connsiteX35" fmla="*/ 202406 w 485775"/>
                <a:gd name="connsiteY35" fmla="*/ 202406 h 419100"/>
                <a:gd name="connsiteX36" fmla="*/ 250031 w 485775"/>
                <a:gd name="connsiteY36" fmla="*/ 202406 h 419100"/>
                <a:gd name="connsiteX37" fmla="*/ 226219 w 485775"/>
                <a:gd name="connsiteY37" fmla="*/ 244316 h 419100"/>
                <a:gd name="connsiteX38" fmla="*/ 202406 w 485775"/>
                <a:gd name="connsiteY38" fmla="*/ 244316 h 419100"/>
                <a:gd name="connsiteX39" fmla="*/ 202406 w 485775"/>
                <a:gd name="connsiteY39" fmla="*/ 202406 h 419100"/>
                <a:gd name="connsiteX40" fmla="*/ 218599 w 485775"/>
                <a:gd name="connsiteY40" fmla="*/ 257651 h 419100"/>
                <a:gd name="connsiteX41" fmla="*/ 202406 w 485775"/>
                <a:gd name="connsiteY41" fmla="*/ 285274 h 419100"/>
                <a:gd name="connsiteX42" fmla="*/ 202406 w 485775"/>
                <a:gd name="connsiteY42" fmla="*/ 257651 h 419100"/>
                <a:gd name="connsiteX43" fmla="*/ 218599 w 485775"/>
                <a:gd name="connsiteY43" fmla="*/ 257651 h 419100"/>
                <a:gd name="connsiteX44" fmla="*/ 105251 w 485775"/>
                <a:gd name="connsiteY44" fmla="*/ 299561 h 419100"/>
                <a:gd name="connsiteX45" fmla="*/ 35719 w 485775"/>
                <a:gd name="connsiteY45" fmla="*/ 299561 h 419100"/>
                <a:gd name="connsiteX46" fmla="*/ 35719 w 485775"/>
                <a:gd name="connsiteY46" fmla="*/ 257651 h 419100"/>
                <a:gd name="connsiteX47" fmla="*/ 105251 w 485775"/>
                <a:gd name="connsiteY47" fmla="*/ 257651 h 419100"/>
                <a:gd name="connsiteX48" fmla="*/ 105251 w 485775"/>
                <a:gd name="connsiteY48" fmla="*/ 299561 h 419100"/>
                <a:gd name="connsiteX49" fmla="*/ 105251 w 485775"/>
                <a:gd name="connsiteY49" fmla="*/ 244316 h 419100"/>
                <a:gd name="connsiteX50" fmla="*/ 35719 w 485775"/>
                <a:gd name="connsiteY50" fmla="*/ 244316 h 419100"/>
                <a:gd name="connsiteX51" fmla="*/ 35719 w 485775"/>
                <a:gd name="connsiteY51" fmla="*/ 202406 h 419100"/>
                <a:gd name="connsiteX52" fmla="*/ 105251 w 485775"/>
                <a:gd name="connsiteY52" fmla="*/ 202406 h 419100"/>
                <a:gd name="connsiteX53" fmla="*/ 105251 w 485775"/>
                <a:gd name="connsiteY53" fmla="*/ 244316 h 419100"/>
                <a:gd name="connsiteX54" fmla="*/ 105251 w 485775"/>
                <a:gd name="connsiteY54" fmla="*/ 188119 h 419100"/>
                <a:gd name="connsiteX55" fmla="*/ 35719 w 485775"/>
                <a:gd name="connsiteY55" fmla="*/ 188119 h 419100"/>
                <a:gd name="connsiteX56" fmla="*/ 35719 w 485775"/>
                <a:gd name="connsiteY56" fmla="*/ 146209 h 419100"/>
                <a:gd name="connsiteX57" fmla="*/ 105251 w 485775"/>
                <a:gd name="connsiteY57" fmla="*/ 146209 h 419100"/>
                <a:gd name="connsiteX58" fmla="*/ 105251 w 485775"/>
                <a:gd name="connsiteY58" fmla="*/ 188119 h 419100"/>
                <a:gd name="connsiteX59" fmla="*/ 105251 w 485775"/>
                <a:gd name="connsiteY59" fmla="*/ 132874 h 419100"/>
                <a:gd name="connsiteX60" fmla="*/ 35719 w 485775"/>
                <a:gd name="connsiteY60" fmla="*/ 132874 h 419100"/>
                <a:gd name="connsiteX61" fmla="*/ 35719 w 485775"/>
                <a:gd name="connsiteY61" fmla="*/ 90964 h 419100"/>
                <a:gd name="connsiteX62" fmla="*/ 105251 w 485775"/>
                <a:gd name="connsiteY62" fmla="*/ 90964 h 419100"/>
                <a:gd name="connsiteX63" fmla="*/ 105251 w 485775"/>
                <a:gd name="connsiteY63" fmla="*/ 132874 h 419100"/>
                <a:gd name="connsiteX64" fmla="*/ 189071 w 485775"/>
                <a:gd name="connsiteY64" fmla="*/ 299561 h 419100"/>
                <a:gd name="connsiteX65" fmla="*/ 119539 w 485775"/>
                <a:gd name="connsiteY65" fmla="*/ 299561 h 419100"/>
                <a:gd name="connsiteX66" fmla="*/ 119539 w 485775"/>
                <a:gd name="connsiteY66" fmla="*/ 257651 h 419100"/>
                <a:gd name="connsiteX67" fmla="*/ 189071 w 485775"/>
                <a:gd name="connsiteY67" fmla="*/ 257651 h 419100"/>
                <a:gd name="connsiteX68" fmla="*/ 189071 w 485775"/>
                <a:gd name="connsiteY68" fmla="*/ 299561 h 419100"/>
                <a:gd name="connsiteX69" fmla="*/ 189071 w 485775"/>
                <a:gd name="connsiteY69" fmla="*/ 244316 h 419100"/>
                <a:gd name="connsiteX70" fmla="*/ 119539 w 485775"/>
                <a:gd name="connsiteY70" fmla="*/ 244316 h 419100"/>
                <a:gd name="connsiteX71" fmla="*/ 119539 w 485775"/>
                <a:gd name="connsiteY71" fmla="*/ 202406 h 419100"/>
                <a:gd name="connsiteX72" fmla="*/ 189071 w 485775"/>
                <a:gd name="connsiteY72" fmla="*/ 202406 h 419100"/>
                <a:gd name="connsiteX73" fmla="*/ 189071 w 485775"/>
                <a:gd name="connsiteY73" fmla="*/ 244316 h 419100"/>
                <a:gd name="connsiteX74" fmla="*/ 189071 w 485775"/>
                <a:gd name="connsiteY74" fmla="*/ 188119 h 419100"/>
                <a:gd name="connsiteX75" fmla="*/ 119539 w 485775"/>
                <a:gd name="connsiteY75" fmla="*/ 188119 h 419100"/>
                <a:gd name="connsiteX76" fmla="*/ 119539 w 485775"/>
                <a:gd name="connsiteY76" fmla="*/ 146209 h 419100"/>
                <a:gd name="connsiteX77" fmla="*/ 189071 w 485775"/>
                <a:gd name="connsiteY77" fmla="*/ 146209 h 419100"/>
                <a:gd name="connsiteX78" fmla="*/ 189071 w 485775"/>
                <a:gd name="connsiteY78" fmla="*/ 188119 h 419100"/>
                <a:gd name="connsiteX79" fmla="*/ 189071 w 485775"/>
                <a:gd name="connsiteY79" fmla="*/ 132874 h 419100"/>
                <a:gd name="connsiteX80" fmla="*/ 119539 w 485775"/>
                <a:gd name="connsiteY80" fmla="*/ 132874 h 419100"/>
                <a:gd name="connsiteX81" fmla="*/ 119539 w 485775"/>
                <a:gd name="connsiteY81" fmla="*/ 90964 h 419100"/>
                <a:gd name="connsiteX82" fmla="*/ 189071 w 485775"/>
                <a:gd name="connsiteY82" fmla="*/ 90964 h 419100"/>
                <a:gd name="connsiteX83" fmla="*/ 189071 w 485775"/>
                <a:gd name="connsiteY83" fmla="*/ 132874 h 419100"/>
                <a:gd name="connsiteX84" fmla="*/ 202406 w 485775"/>
                <a:gd name="connsiteY84" fmla="*/ 299561 h 419100"/>
                <a:gd name="connsiteX85" fmla="*/ 202406 w 485775"/>
                <a:gd name="connsiteY85" fmla="*/ 298609 h 419100"/>
                <a:gd name="connsiteX86" fmla="*/ 202406 w 485775"/>
                <a:gd name="connsiteY86" fmla="*/ 299561 h 419100"/>
                <a:gd name="connsiteX87" fmla="*/ 202406 w 485775"/>
                <a:gd name="connsiteY87" fmla="*/ 299561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485775" h="419100">
                  <a:moveTo>
                    <a:pt x="414814" y="168116"/>
                  </a:moveTo>
                  <a:lnTo>
                    <a:pt x="383381" y="168116"/>
                  </a:lnTo>
                  <a:lnTo>
                    <a:pt x="383381" y="21431"/>
                  </a:lnTo>
                  <a:cubicBezTo>
                    <a:pt x="383381" y="13811"/>
                    <a:pt x="376714" y="7144"/>
                    <a:pt x="369094" y="7144"/>
                  </a:cubicBezTo>
                  <a:lnTo>
                    <a:pt x="21431" y="7144"/>
                  </a:lnTo>
                  <a:cubicBezTo>
                    <a:pt x="13811" y="7144"/>
                    <a:pt x="7144" y="13811"/>
                    <a:pt x="7144" y="21431"/>
                  </a:cubicBezTo>
                  <a:lnTo>
                    <a:pt x="7144" y="313849"/>
                  </a:lnTo>
                  <a:cubicBezTo>
                    <a:pt x="7144" y="321469"/>
                    <a:pt x="13811" y="328136"/>
                    <a:pt x="21431" y="328136"/>
                  </a:cubicBezTo>
                  <a:lnTo>
                    <a:pt x="218599" y="328136"/>
                  </a:lnTo>
                  <a:lnTo>
                    <a:pt x="270034" y="417671"/>
                  </a:lnTo>
                  <a:lnTo>
                    <a:pt x="413861" y="417671"/>
                  </a:lnTo>
                  <a:lnTo>
                    <a:pt x="485299" y="292894"/>
                  </a:lnTo>
                  <a:lnTo>
                    <a:pt x="414814" y="168116"/>
                  </a:lnTo>
                  <a:close/>
                  <a:moveTo>
                    <a:pt x="286226" y="90964"/>
                  </a:moveTo>
                  <a:lnTo>
                    <a:pt x="355759" y="90964"/>
                  </a:lnTo>
                  <a:lnTo>
                    <a:pt x="355759" y="132874"/>
                  </a:lnTo>
                  <a:lnTo>
                    <a:pt x="286226" y="132874"/>
                  </a:lnTo>
                  <a:lnTo>
                    <a:pt x="286226" y="90964"/>
                  </a:lnTo>
                  <a:close/>
                  <a:moveTo>
                    <a:pt x="355759" y="147161"/>
                  </a:moveTo>
                  <a:lnTo>
                    <a:pt x="355759" y="168116"/>
                  </a:lnTo>
                  <a:lnTo>
                    <a:pt x="286226" y="168116"/>
                  </a:lnTo>
                  <a:lnTo>
                    <a:pt x="286226" y="147161"/>
                  </a:lnTo>
                  <a:lnTo>
                    <a:pt x="355759" y="147161"/>
                  </a:lnTo>
                  <a:close/>
                  <a:moveTo>
                    <a:pt x="202406" y="90964"/>
                  </a:moveTo>
                  <a:lnTo>
                    <a:pt x="271939" y="90964"/>
                  </a:lnTo>
                  <a:lnTo>
                    <a:pt x="271939" y="132874"/>
                  </a:lnTo>
                  <a:lnTo>
                    <a:pt x="202406" y="132874"/>
                  </a:lnTo>
                  <a:lnTo>
                    <a:pt x="202406" y="90964"/>
                  </a:lnTo>
                  <a:close/>
                  <a:moveTo>
                    <a:pt x="202406" y="147161"/>
                  </a:moveTo>
                  <a:lnTo>
                    <a:pt x="271939" y="147161"/>
                  </a:lnTo>
                  <a:lnTo>
                    <a:pt x="271939" y="168116"/>
                  </a:lnTo>
                  <a:lnTo>
                    <a:pt x="270034" y="168116"/>
                  </a:lnTo>
                  <a:lnTo>
                    <a:pt x="257651" y="189071"/>
                  </a:lnTo>
                  <a:lnTo>
                    <a:pt x="201454" y="189071"/>
                  </a:lnTo>
                  <a:lnTo>
                    <a:pt x="201454" y="147161"/>
                  </a:lnTo>
                  <a:close/>
                  <a:moveTo>
                    <a:pt x="202406" y="202406"/>
                  </a:moveTo>
                  <a:lnTo>
                    <a:pt x="250031" y="202406"/>
                  </a:lnTo>
                  <a:lnTo>
                    <a:pt x="226219" y="244316"/>
                  </a:lnTo>
                  <a:lnTo>
                    <a:pt x="202406" y="244316"/>
                  </a:lnTo>
                  <a:lnTo>
                    <a:pt x="202406" y="202406"/>
                  </a:lnTo>
                  <a:close/>
                  <a:moveTo>
                    <a:pt x="218599" y="257651"/>
                  </a:moveTo>
                  <a:lnTo>
                    <a:pt x="202406" y="285274"/>
                  </a:lnTo>
                  <a:lnTo>
                    <a:pt x="202406" y="257651"/>
                  </a:lnTo>
                  <a:lnTo>
                    <a:pt x="218599" y="257651"/>
                  </a:lnTo>
                  <a:close/>
                  <a:moveTo>
                    <a:pt x="105251" y="299561"/>
                  </a:moveTo>
                  <a:lnTo>
                    <a:pt x="35719" y="299561"/>
                  </a:lnTo>
                  <a:lnTo>
                    <a:pt x="35719" y="257651"/>
                  </a:lnTo>
                  <a:lnTo>
                    <a:pt x="105251" y="257651"/>
                  </a:lnTo>
                  <a:lnTo>
                    <a:pt x="105251" y="299561"/>
                  </a:lnTo>
                  <a:close/>
                  <a:moveTo>
                    <a:pt x="105251" y="244316"/>
                  </a:moveTo>
                  <a:lnTo>
                    <a:pt x="35719" y="244316"/>
                  </a:lnTo>
                  <a:lnTo>
                    <a:pt x="35719" y="202406"/>
                  </a:lnTo>
                  <a:lnTo>
                    <a:pt x="105251" y="202406"/>
                  </a:lnTo>
                  <a:lnTo>
                    <a:pt x="105251" y="244316"/>
                  </a:lnTo>
                  <a:close/>
                  <a:moveTo>
                    <a:pt x="105251" y="188119"/>
                  </a:moveTo>
                  <a:lnTo>
                    <a:pt x="35719" y="188119"/>
                  </a:lnTo>
                  <a:lnTo>
                    <a:pt x="35719" y="146209"/>
                  </a:lnTo>
                  <a:lnTo>
                    <a:pt x="105251" y="146209"/>
                  </a:lnTo>
                  <a:lnTo>
                    <a:pt x="105251" y="188119"/>
                  </a:lnTo>
                  <a:close/>
                  <a:moveTo>
                    <a:pt x="105251" y="132874"/>
                  </a:moveTo>
                  <a:lnTo>
                    <a:pt x="35719" y="132874"/>
                  </a:lnTo>
                  <a:lnTo>
                    <a:pt x="35719" y="90964"/>
                  </a:lnTo>
                  <a:lnTo>
                    <a:pt x="105251" y="90964"/>
                  </a:lnTo>
                  <a:lnTo>
                    <a:pt x="105251" y="132874"/>
                  </a:lnTo>
                  <a:close/>
                  <a:moveTo>
                    <a:pt x="189071" y="299561"/>
                  </a:moveTo>
                  <a:lnTo>
                    <a:pt x="119539" y="299561"/>
                  </a:lnTo>
                  <a:lnTo>
                    <a:pt x="119539" y="257651"/>
                  </a:lnTo>
                  <a:lnTo>
                    <a:pt x="189071" y="257651"/>
                  </a:lnTo>
                  <a:lnTo>
                    <a:pt x="189071" y="299561"/>
                  </a:lnTo>
                  <a:close/>
                  <a:moveTo>
                    <a:pt x="189071" y="244316"/>
                  </a:moveTo>
                  <a:lnTo>
                    <a:pt x="119539" y="244316"/>
                  </a:lnTo>
                  <a:lnTo>
                    <a:pt x="119539" y="202406"/>
                  </a:lnTo>
                  <a:lnTo>
                    <a:pt x="189071" y="202406"/>
                  </a:lnTo>
                  <a:lnTo>
                    <a:pt x="189071" y="244316"/>
                  </a:lnTo>
                  <a:close/>
                  <a:moveTo>
                    <a:pt x="189071" y="188119"/>
                  </a:moveTo>
                  <a:lnTo>
                    <a:pt x="119539" y="188119"/>
                  </a:lnTo>
                  <a:lnTo>
                    <a:pt x="119539" y="146209"/>
                  </a:lnTo>
                  <a:lnTo>
                    <a:pt x="189071" y="146209"/>
                  </a:lnTo>
                  <a:lnTo>
                    <a:pt x="189071" y="188119"/>
                  </a:lnTo>
                  <a:close/>
                  <a:moveTo>
                    <a:pt x="189071" y="132874"/>
                  </a:moveTo>
                  <a:lnTo>
                    <a:pt x="119539" y="132874"/>
                  </a:lnTo>
                  <a:lnTo>
                    <a:pt x="119539" y="90964"/>
                  </a:lnTo>
                  <a:lnTo>
                    <a:pt x="189071" y="90964"/>
                  </a:lnTo>
                  <a:lnTo>
                    <a:pt x="189071" y="132874"/>
                  </a:lnTo>
                  <a:close/>
                  <a:moveTo>
                    <a:pt x="202406" y="299561"/>
                  </a:moveTo>
                  <a:lnTo>
                    <a:pt x="202406" y="298609"/>
                  </a:lnTo>
                  <a:lnTo>
                    <a:pt x="202406" y="299561"/>
                  </a:lnTo>
                  <a:lnTo>
                    <a:pt x="202406" y="299561"/>
                  </a:lnTo>
                  <a:close/>
                </a:path>
              </a:pathLst>
            </a:custGeom>
            <a:solidFill>
              <a:srgbClr val="0078D4"/>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211" name="Group 210">
            <a:extLst>
              <a:ext uri="{FF2B5EF4-FFF2-40B4-BE49-F238E27FC236}">
                <a16:creationId xmlns:a16="http://schemas.microsoft.com/office/drawing/2014/main" id="{96376915-670D-4FE5-95DE-D56ECBB8680F}"/>
              </a:ext>
            </a:extLst>
          </p:cNvPr>
          <p:cNvGrpSpPr/>
          <p:nvPr/>
        </p:nvGrpSpPr>
        <p:grpSpPr>
          <a:xfrm>
            <a:off x="3945928" y="2755682"/>
            <a:ext cx="1618248" cy="1552221"/>
            <a:chOff x="5738130" y="2564850"/>
            <a:chExt cx="1650697" cy="1583346"/>
          </a:xfrm>
        </p:grpSpPr>
        <p:sp>
          <p:nvSpPr>
            <p:cNvPr id="212" name="Rectangle: Rounded Corners 211">
              <a:extLst>
                <a:ext uri="{FF2B5EF4-FFF2-40B4-BE49-F238E27FC236}">
                  <a16:creationId xmlns:a16="http://schemas.microsoft.com/office/drawing/2014/main" id="{383CA0AE-5011-43C8-BF01-DFE5B195749C}"/>
                </a:ext>
              </a:extLst>
            </p:cNvPr>
            <p:cNvSpPr/>
            <p:nvPr/>
          </p:nvSpPr>
          <p:spPr bwMode="auto">
            <a:xfrm>
              <a:off x="5738130" y="2764880"/>
              <a:ext cx="1650697" cy="1383316"/>
            </a:xfrm>
            <a:prstGeom prst="roundRect">
              <a:avLst>
                <a:gd name="adj" fmla="val 3125"/>
              </a:avLst>
            </a:prstGeom>
            <a:solidFill>
              <a:srgbClr val="0078D4">
                <a:alpha val="1000"/>
              </a:srgbClr>
            </a:solidFill>
            <a:ln w="12700">
              <a:solidFill>
                <a:srgbClr val="0078D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213" name="Title 1">
              <a:extLst>
                <a:ext uri="{FF2B5EF4-FFF2-40B4-BE49-F238E27FC236}">
                  <a16:creationId xmlns:a16="http://schemas.microsoft.com/office/drawing/2014/main" id="{A9B9B985-F88C-418E-B06C-9605A650E1F6}"/>
                </a:ext>
              </a:extLst>
            </p:cNvPr>
            <p:cNvSpPr txBox="1">
              <a:spLocks/>
            </p:cNvSpPr>
            <p:nvPr/>
          </p:nvSpPr>
          <p:spPr>
            <a:xfrm>
              <a:off x="5738130" y="2564850"/>
              <a:ext cx="1650697" cy="153835"/>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App Gateway Subnet</a:t>
              </a:r>
            </a:p>
          </p:txBody>
        </p:sp>
      </p:grpSp>
      <p:grpSp>
        <p:nvGrpSpPr>
          <p:cNvPr id="230" name="Group 229">
            <a:extLst>
              <a:ext uri="{FF2B5EF4-FFF2-40B4-BE49-F238E27FC236}">
                <a16:creationId xmlns:a16="http://schemas.microsoft.com/office/drawing/2014/main" id="{3D7AEC25-2AEA-43B5-8909-8B2C36ED0623}"/>
              </a:ext>
            </a:extLst>
          </p:cNvPr>
          <p:cNvGrpSpPr/>
          <p:nvPr/>
        </p:nvGrpSpPr>
        <p:grpSpPr>
          <a:xfrm>
            <a:off x="8006619" y="3560512"/>
            <a:ext cx="459418" cy="171815"/>
            <a:chOff x="9214844" y="4300461"/>
            <a:chExt cx="468630" cy="175260"/>
          </a:xfrm>
        </p:grpSpPr>
        <p:sp>
          <p:nvSpPr>
            <p:cNvPr id="231" name="Rectangle 230">
              <a:extLst>
                <a:ext uri="{FF2B5EF4-FFF2-40B4-BE49-F238E27FC236}">
                  <a16:creationId xmlns:a16="http://schemas.microsoft.com/office/drawing/2014/main" id="{F1125B3C-BA30-4539-887D-9B6CC030E84B}"/>
                </a:ext>
              </a:extLst>
            </p:cNvPr>
            <p:cNvSpPr/>
            <p:nvPr/>
          </p:nvSpPr>
          <p:spPr bwMode="auto">
            <a:xfrm>
              <a:off x="9214844" y="4300461"/>
              <a:ext cx="468630" cy="17526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2" name="Freeform: Shape 231">
              <a:extLst>
                <a:ext uri="{FF2B5EF4-FFF2-40B4-BE49-F238E27FC236}">
                  <a16:creationId xmlns:a16="http://schemas.microsoft.com/office/drawing/2014/main" id="{37BB6D28-2136-441B-ACC8-F167CCF4ACA0}"/>
                </a:ext>
              </a:extLst>
            </p:cNvPr>
            <p:cNvSpPr/>
            <p:nvPr/>
          </p:nvSpPr>
          <p:spPr>
            <a:xfrm>
              <a:off x="9279097" y="4322015"/>
              <a:ext cx="314325" cy="123825"/>
            </a:xfrm>
            <a:custGeom>
              <a:avLst/>
              <a:gdLst>
                <a:gd name="connsiteX0" fmla="*/ 114777 w 314325"/>
                <a:gd name="connsiteY0" fmla="*/ 45244 h 123825"/>
                <a:gd name="connsiteX1" fmla="*/ 62389 w 314325"/>
                <a:gd name="connsiteY1" fmla="*/ 7144 h 123825"/>
                <a:gd name="connsiteX2" fmla="*/ 7144 w 314325"/>
                <a:gd name="connsiteY2" fmla="*/ 62387 h 123825"/>
                <a:gd name="connsiteX3" fmla="*/ 62389 w 314325"/>
                <a:gd name="connsiteY3" fmla="*/ 117632 h 123825"/>
                <a:gd name="connsiteX4" fmla="*/ 114777 w 314325"/>
                <a:gd name="connsiteY4" fmla="*/ 79532 h 123825"/>
                <a:gd name="connsiteX5" fmla="*/ 311944 w 314325"/>
                <a:gd name="connsiteY5" fmla="*/ 79532 h 123825"/>
                <a:gd name="connsiteX6" fmla="*/ 311944 w 314325"/>
                <a:gd name="connsiteY6" fmla="*/ 44290 h 123825"/>
                <a:gd name="connsiteX7" fmla="*/ 114777 w 314325"/>
                <a:gd name="connsiteY7" fmla="*/ 44290 h 123825"/>
                <a:gd name="connsiteX8" fmla="*/ 114777 w 314325"/>
                <a:gd name="connsiteY8" fmla="*/ 4524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4325" h="123825">
                  <a:moveTo>
                    <a:pt x="114777" y="45244"/>
                  </a:moveTo>
                  <a:cubicBezTo>
                    <a:pt x="107156" y="23336"/>
                    <a:pt x="87154" y="7144"/>
                    <a:pt x="62389" y="7144"/>
                  </a:cubicBezTo>
                  <a:cubicBezTo>
                    <a:pt x="31909" y="7144"/>
                    <a:pt x="7144" y="31907"/>
                    <a:pt x="7144" y="62387"/>
                  </a:cubicBezTo>
                  <a:cubicBezTo>
                    <a:pt x="7144" y="92869"/>
                    <a:pt x="31909" y="117632"/>
                    <a:pt x="62389" y="117632"/>
                  </a:cubicBezTo>
                  <a:cubicBezTo>
                    <a:pt x="87154" y="117632"/>
                    <a:pt x="107156" y="101440"/>
                    <a:pt x="114777" y="79532"/>
                  </a:cubicBezTo>
                  <a:lnTo>
                    <a:pt x="311944" y="79532"/>
                  </a:lnTo>
                  <a:lnTo>
                    <a:pt x="311944" y="44290"/>
                  </a:lnTo>
                  <a:lnTo>
                    <a:pt x="114777" y="44290"/>
                  </a:lnTo>
                  <a:lnTo>
                    <a:pt x="114777" y="45244"/>
                  </a:lnTo>
                  <a:close/>
                </a:path>
              </a:pathLst>
            </a:custGeom>
            <a:solidFill>
              <a:srgbClr val="0078D7"/>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a typeface="+mn-ea"/>
                <a:cs typeface="+mn-cs"/>
              </a:endParaRPr>
            </a:p>
          </p:txBody>
        </p:sp>
      </p:grpSp>
      <p:pic>
        <p:nvPicPr>
          <p:cNvPr id="233" name="Graphic 232">
            <a:extLst>
              <a:ext uri="{FF2B5EF4-FFF2-40B4-BE49-F238E27FC236}">
                <a16:creationId xmlns:a16="http://schemas.microsoft.com/office/drawing/2014/main" id="{2009A562-A5CD-42E6-98EC-558097923ED9}"/>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502261" y="3328963"/>
            <a:ext cx="487914" cy="487914"/>
          </a:xfrm>
          <a:prstGeom prst="rect">
            <a:avLst/>
          </a:prstGeom>
        </p:spPr>
      </p:pic>
      <p:sp>
        <p:nvSpPr>
          <p:cNvPr id="237" name="Oval 236">
            <a:extLst>
              <a:ext uri="{FF2B5EF4-FFF2-40B4-BE49-F238E27FC236}">
                <a16:creationId xmlns:a16="http://schemas.microsoft.com/office/drawing/2014/main" id="{9CF01E32-E48F-4A4F-8337-D32E98E88A42}"/>
              </a:ext>
            </a:extLst>
          </p:cNvPr>
          <p:cNvSpPr/>
          <p:nvPr/>
        </p:nvSpPr>
        <p:spPr bwMode="auto">
          <a:xfrm>
            <a:off x="733064" y="3117283"/>
            <a:ext cx="609600" cy="666272"/>
          </a:xfrm>
          <a:prstGeom prst="ellipse">
            <a:avLst/>
          </a:pr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nvGrpSpPr>
          <p:cNvPr id="238" name="Group 237">
            <a:extLst>
              <a:ext uri="{FF2B5EF4-FFF2-40B4-BE49-F238E27FC236}">
                <a16:creationId xmlns:a16="http://schemas.microsoft.com/office/drawing/2014/main" id="{2757AFD2-E283-4EBB-8AAE-DA5C81FD50F8}"/>
              </a:ext>
            </a:extLst>
          </p:cNvPr>
          <p:cNvGrpSpPr/>
          <p:nvPr/>
        </p:nvGrpSpPr>
        <p:grpSpPr>
          <a:xfrm>
            <a:off x="863758" y="3264125"/>
            <a:ext cx="348212" cy="369308"/>
            <a:chOff x="11105601" y="3231122"/>
            <a:chExt cx="348212" cy="337894"/>
          </a:xfrm>
        </p:grpSpPr>
        <p:sp>
          <p:nvSpPr>
            <p:cNvPr id="239" name="globe_2">
              <a:extLst>
                <a:ext uri="{FF2B5EF4-FFF2-40B4-BE49-F238E27FC236}">
                  <a16:creationId xmlns:a16="http://schemas.microsoft.com/office/drawing/2014/main" id="{84D73B0B-F57B-46B1-95C3-72170BD28ABE}"/>
                </a:ext>
              </a:extLst>
            </p:cNvPr>
            <p:cNvSpPr>
              <a:spLocks noChangeAspect="1" noEditPoints="1"/>
            </p:cNvSpPr>
            <p:nvPr/>
          </p:nvSpPr>
          <p:spPr bwMode="auto">
            <a:xfrm>
              <a:off x="11105601" y="3231122"/>
              <a:ext cx="348212" cy="337894"/>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cxnSp>
          <p:nvCxnSpPr>
            <p:cNvPr id="240" name="Straight Connector 239">
              <a:extLst>
                <a:ext uri="{FF2B5EF4-FFF2-40B4-BE49-F238E27FC236}">
                  <a16:creationId xmlns:a16="http://schemas.microsoft.com/office/drawing/2014/main" id="{0CD2566B-CE9A-421D-9927-782C34746858}"/>
                </a:ext>
              </a:extLst>
            </p:cNvPr>
            <p:cNvCxnSpPr>
              <a:stCxn id="239" idx="1"/>
              <a:endCxn id="239" idx="3"/>
            </p:cNvCxnSpPr>
            <p:nvPr/>
          </p:nvCxnSpPr>
          <p:spPr>
            <a:xfrm>
              <a:off x="11280227" y="3231122"/>
              <a:ext cx="0" cy="337894"/>
            </a:xfrm>
            <a:prstGeom prst="line">
              <a:avLst/>
            </a:pr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cxnSp>
      </p:grpSp>
      <p:cxnSp>
        <p:nvCxnSpPr>
          <p:cNvPr id="242" name="Straight Arrow Connector 241">
            <a:extLst>
              <a:ext uri="{FF2B5EF4-FFF2-40B4-BE49-F238E27FC236}">
                <a16:creationId xmlns:a16="http://schemas.microsoft.com/office/drawing/2014/main" id="{8E5170BA-094F-4131-B52D-C50B21223BF3}"/>
              </a:ext>
            </a:extLst>
          </p:cNvPr>
          <p:cNvCxnSpPr>
            <a:cxnSpLocks/>
          </p:cNvCxnSpPr>
          <p:nvPr/>
        </p:nvCxnSpPr>
        <p:spPr>
          <a:xfrm flipV="1">
            <a:off x="1396505" y="3450419"/>
            <a:ext cx="863882" cy="8440"/>
          </a:xfrm>
          <a:prstGeom prst="straightConnector1">
            <a:avLst/>
          </a:prstGeom>
          <a:noFill/>
          <a:ln w="50800" cap="flat" cmpd="sng" algn="ctr">
            <a:solidFill>
              <a:srgbClr val="00B050"/>
            </a:solidFill>
            <a:prstDash val="solid"/>
            <a:headEnd type="triangle" w="med" len="sm"/>
            <a:tailEnd type="triangle" w="med" len="sm"/>
          </a:ln>
          <a:effectLst/>
        </p:spPr>
      </p:cxnSp>
      <p:grpSp>
        <p:nvGrpSpPr>
          <p:cNvPr id="37" name="Group 36">
            <a:extLst>
              <a:ext uri="{FF2B5EF4-FFF2-40B4-BE49-F238E27FC236}">
                <a16:creationId xmlns:a16="http://schemas.microsoft.com/office/drawing/2014/main" id="{07C4C9D9-1A2A-4725-8FA6-90C3CFB1C280}"/>
              </a:ext>
            </a:extLst>
          </p:cNvPr>
          <p:cNvGrpSpPr/>
          <p:nvPr/>
        </p:nvGrpSpPr>
        <p:grpSpPr>
          <a:xfrm>
            <a:off x="1996626" y="2755682"/>
            <a:ext cx="1618248" cy="1552221"/>
            <a:chOff x="5738130" y="2564850"/>
            <a:chExt cx="1650697" cy="1583346"/>
          </a:xfrm>
        </p:grpSpPr>
        <p:sp>
          <p:nvSpPr>
            <p:cNvPr id="38" name="Rectangle: Rounded Corners 37">
              <a:extLst>
                <a:ext uri="{FF2B5EF4-FFF2-40B4-BE49-F238E27FC236}">
                  <a16:creationId xmlns:a16="http://schemas.microsoft.com/office/drawing/2014/main" id="{B17F3946-19C2-4FE4-A81F-1CDBCD182F1D}"/>
                </a:ext>
              </a:extLst>
            </p:cNvPr>
            <p:cNvSpPr/>
            <p:nvPr/>
          </p:nvSpPr>
          <p:spPr bwMode="auto">
            <a:xfrm>
              <a:off x="5738130" y="2764880"/>
              <a:ext cx="1650697" cy="1383316"/>
            </a:xfrm>
            <a:prstGeom prst="roundRect">
              <a:avLst>
                <a:gd name="adj" fmla="val 3125"/>
              </a:avLst>
            </a:prstGeom>
            <a:solidFill>
              <a:srgbClr val="0078D4">
                <a:alpha val="1000"/>
              </a:srgbClr>
            </a:solidFill>
            <a:ln w="12700">
              <a:solidFill>
                <a:srgbClr val="0078D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39" name="Title 1">
              <a:extLst>
                <a:ext uri="{FF2B5EF4-FFF2-40B4-BE49-F238E27FC236}">
                  <a16:creationId xmlns:a16="http://schemas.microsoft.com/office/drawing/2014/main" id="{398471ED-5173-4FB9-AFD6-CEC346B588A1}"/>
                </a:ext>
              </a:extLst>
            </p:cNvPr>
            <p:cNvSpPr txBox="1">
              <a:spLocks/>
            </p:cNvSpPr>
            <p:nvPr/>
          </p:nvSpPr>
          <p:spPr>
            <a:xfrm>
              <a:off x="5738130" y="2564850"/>
              <a:ext cx="1603650" cy="153835"/>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Azure Firewall Subnet</a:t>
              </a:r>
            </a:p>
          </p:txBody>
        </p:sp>
      </p:grpSp>
      <p:grpSp>
        <p:nvGrpSpPr>
          <p:cNvPr id="55" name="Group 54">
            <a:extLst>
              <a:ext uri="{FF2B5EF4-FFF2-40B4-BE49-F238E27FC236}">
                <a16:creationId xmlns:a16="http://schemas.microsoft.com/office/drawing/2014/main" id="{F49C323B-E65D-4EC2-8C93-C022E6AF97E0}"/>
              </a:ext>
            </a:extLst>
          </p:cNvPr>
          <p:cNvGrpSpPr/>
          <p:nvPr/>
        </p:nvGrpSpPr>
        <p:grpSpPr>
          <a:xfrm>
            <a:off x="5941352" y="2771904"/>
            <a:ext cx="1892212" cy="1552273"/>
            <a:chOff x="5738130" y="2564797"/>
            <a:chExt cx="1650697" cy="1583399"/>
          </a:xfrm>
        </p:grpSpPr>
        <p:sp>
          <p:nvSpPr>
            <p:cNvPr id="56" name="Rectangle: Rounded Corners 55">
              <a:extLst>
                <a:ext uri="{FF2B5EF4-FFF2-40B4-BE49-F238E27FC236}">
                  <a16:creationId xmlns:a16="http://schemas.microsoft.com/office/drawing/2014/main" id="{8FEBEF34-E89C-4B5D-ADB7-4815F399403A}"/>
                </a:ext>
              </a:extLst>
            </p:cNvPr>
            <p:cNvSpPr/>
            <p:nvPr/>
          </p:nvSpPr>
          <p:spPr bwMode="auto">
            <a:xfrm>
              <a:off x="5738130" y="2764880"/>
              <a:ext cx="1650697" cy="1383316"/>
            </a:xfrm>
            <a:prstGeom prst="roundRect">
              <a:avLst>
                <a:gd name="adj" fmla="val 3125"/>
              </a:avLst>
            </a:prstGeom>
            <a:solidFill>
              <a:srgbClr val="0078D4">
                <a:alpha val="1000"/>
              </a:srgbClr>
            </a:solidFill>
            <a:ln w="12700">
              <a:solidFill>
                <a:srgbClr val="0078D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57" name="Title 1">
              <a:extLst>
                <a:ext uri="{FF2B5EF4-FFF2-40B4-BE49-F238E27FC236}">
                  <a16:creationId xmlns:a16="http://schemas.microsoft.com/office/drawing/2014/main" id="{7EFD2F04-A49B-4640-A635-EEA9ABBA162D}"/>
                </a:ext>
              </a:extLst>
            </p:cNvPr>
            <p:cNvSpPr txBox="1">
              <a:spLocks/>
            </p:cNvSpPr>
            <p:nvPr/>
          </p:nvSpPr>
          <p:spPr>
            <a:xfrm>
              <a:off x="5738130" y="2564797"/>
              <a:ext cx="745963"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AKS subnet</a:t>
              </a:r>
            </a:p>
          </p:txBody>
        </p:sp>
      </p:grpSp>
      <p:sp>
        <p:nvSpPr>
          <p:cNvPr id="58" name="Title 1">
            <a:extLst>
              <a:ext uri="{FF2B5EF4-FFF2-40B4-BE49-F238E27FC236}">
                <a16:creationId xmlns:a16="http://schemas.microsoft.com/office/drawing/2014/main" id="{3207CA9E-D805-4E2D-B43B-057FA2AC20D4}"/>
              </a:ext>
            </a:extLst>
          </p:cNvPr>
          <p:cNvSpPr txBox="1">
            <a:spLocks/>
          </p:cNvSpPr>
          <p:nvPr/>
        </p:nvSpPr>
        <p:spPr>
          <a:xfrm>
            <a:off x="6517069" y="3110586"/>
            <a:ext cx="589663" cy="12069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784"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Web Pod(s)</a:t>
            </a:r>
          </a:p>
        </p:txBody>
      </p:sp>
      <p:grpSp>
        <p:nvGrpSpPr>
          <p:cNvPr id="59" name="Group 58">
            <a:extLst>
              <a:ext uri="{FF2B5EF4-FFF2-40B4-BE49-F238E27FC236}">
                <a16:creationId xmlns:a16="http://schemas.microsoft.com/office/drawing/2014/main" id="{C54E4D5E-224D-4D2E-8B2E-3995B963A49D}"/>
              </a:ext>
            </a:extLst>
          </p:cNvPr>
          <p:cNvGrpSpPr/>
          <p:nvPr/>
        </p:nvGrpSpPr>
        <p:grpSpPr>
          <a:xfrm>
            <a:off x="6614688" y="3281725"/>
            <a:ext cx="394427" cy="394427"/>
            <a:chOff x="6102730" y="3087224"/>
            <a:chExt cx="402336" cy="402336"/>
          </a:xfrm>
        </p:grpSpPr>
        <p:sp>
          <p:nvSpPr>
            <p:cNvPr id="60" name="Rectangle: Rounded Corners 59">
              <a:extLst>
                <a:ext uri="{FF2B5EF4-FFF2-40B4-BE49-F238E27FC236}">
                  <a16:creationId xmlns:a16="http://schemas.microsoft.com/office/drawing/2014/main" id="{B166BE88-0886-491E-8EF1-180984F44302}"/>
                </a:ext>
              </a:extLst>
            </p:cNvPr>
            <p:cNvSpPr/>
            <p:nvPr/>
          </p:nvSpPr>
          <p:spPr bwMode="auto">
            <a:xfrm>
              <a:off x="6102730" y="3087224"/>
              <a:ext cx="402336" cy="402336"/>
            </a:xfrm>
            <a:prstGeom prst="roundRect">
              <a:avLst>
                <a:gd name="adj" fmla="val 3125"/>
              </a:avLst>
            </a:prstGeom>
            <a:solidFill>
              <a:srgbClr val="0078D4">
                <a:alpha val="5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61" name="Freeform: Shape 60">
              <a:extLst>
                <a:ext uri="{FF2B5EF4-FFF2-40B4-BE49-F238E27FC236}">
                  <a16:creationId xmlns:a16="http://schemas.microsoft.com/office/drawing/2014/main" id="{8480D23F-BFF2-425B-92C8-214B486D0402}"/>
                </a:ext>
              </a:extLst>
            </p:cNvPr>
            <p:cNvSpPr/>
            <p:nvPr/>
          </p:nvSpPr>
          <p:spPr>
            <a:xfrm>
              <a:off x="6194815" y="3168847"/>
              <a:ext cx="218166" cy="23909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62" name="Group 61">
            <a:extLst>
              <a:ext uri="{FF2B5EF4-FFF2-40B4-BE49-F238E27FC236}">
                <a16:creationId xmlns:a16="http://schemas.microsoft.com/office/drawing/2014/main" id="{CEA9D0B3-CD9A-4FE5-9765-D76A39F62F00}"/>
              </a:ext>
            </a:extLst>
          </p:cNvPr>
          <p:cNvGrpSpPr/>
          <p:nvPr/>
        </p:nvGrpSpPr>
        <p:grpSpPr>
          <a:xfrm>
            <a:off x="7249276" y="3282315"/>
            <a:ext cx="394427" cy="394427"/>
            <a:chOff x="6557019" y="3087224"/>
            <a:chExt cx="402336" cy="402336"/>
          </a:xfrm>
        </p:grpSpPr>
        <p:sp>
          <p:nvSpPr>
            <p:cNvPr id="63" name="Rectangle: Rounded Corners 62">
              <a:extLst>
                <a:ext uri="{FF2B5EF4-FFF2-40B4-BE49-F238E27FC236}">
                  <a16:creationId xmlns:a16="http://schemas.microsoft.com/office/drawing/2014/main" id="{83436EC3-AE2D-4199-B705-5258486395A5}"/>
                </a:ext>
              </a:extLst>
            </p:cNvPr>
            <p:cNvSpPr/>
            <p:nvPr/>
          </p:nvSpPr>
          <p:spPr bwMode="auto">
            <a:xfrm>
              <a:off x="6557019" y="3087224"/>
              <a:ext cx="402336" cy="402336"/>
            </a:xfrm>
            <a:prstGeom prst="roundRect">
              <a:avLst>
                <a:gd name="adj" fmla="val 3125"/>
              </a:avLst>
            </a:prstGeom>
            <a:solidFill>
              <a:srgbClr val="0078D4">
                <a:alpha val="5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64" name="Freeform: Shape 63">
              <a:extLst>
                <a:ext uri="{FF2B5EF4-FFF2-40B4-BE49-F238E27FC236}">
                  <a16:creationId xmlns:a16="http://schemas.microsoft.com/office/drawing/2014/main" id="{A8ADF5FA-DA9A-4B63-A588-4D6CDC0F7B2F}"/>
                </a:ext>
              </a:extLst>
            </p:cNvPr>
            <p:cNvSpPr/>
            <p:nvPr/>
          </p:nvSpPr>
          <p:spPr>
            <a:xfrm>
              <a:off x="6649104" y="3168847"/>
              <a:ext cx="218166" cy="23909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65" name="Group 64">
            <a:extLst>
              <a:ext uri="{FF2B5EF4-FFF2-40B4-BE49-F238E27FC236}">
                <a16:creationId xmlns:a16="http://schemas.microsoft.com/office/drawing/2014/main" id="{BE2EEE59-200D-441E-8DCF-1765FDA977A9}"/>
              </a:ext>
            </a:extLst>
          </p:cNvPr>
          <p:cNvGrpSpPr/>
          <p:nvPr/>
        </p:nvGrpSpPr>
        <p:grpSpPr>
          <a:xfrm>
            <a:off x="6614688" y="3726600"/>
            <a:ext cx="394427" cy="394427"/>
            <a:chOff x="6102730" y="3541019"/>
            <a:chExt cx="402336" cy="402336"/>
          </a:xfrm>
        </p:grpSpPr>
        <p:sp>
          <p:nvSpPr>
            <p:cNvPr id="66" name="Rectangle: Rounded Corners 65">
              <a:extLst>
                <a:ext uri="{FF2B5EF4-FFF2-40B4-BE49-F238E27FC236}">
                  <a16:creationId xmlns:a16="http://schemas.microsoft.com/office/drawing/2014/main" id="{71C88CB0-8D1A-4773-A8C7-1F22779E5CAE}"/>
                </a:ext>
              </a:extLst>
            </p:cNvPr>
            <p:cNvSpPr/>
            <p:nvPr/>
          </p:nvSpPr>
          <p:spPr bwMode="auto">
            <a:xfrm>
              <a:off x="6102730" y="3541019"/>
              <a:ext cx="402336" cy="402336"/>
            </a:xfrm>
            <a:prstGeom prst="roundRect">
              <a:avLst>
                <a:gd name="adj" fmla="val 3125"/>
              </a:avLst>
            </a:prstGeom>
            <a:solidFill>
              <a:srgbClr val="0078D4">
                <a:alpha val="5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67" name="Freeform: Shape 66">
              <a:extLst>
                <a:ext uri="{FF2B5EF4-FFF2-40B4-BE49-F238E27FC236}">
                  <a16:creationId xmlns:a16="http://schemas.microsoft.com/office/drawing/2014/main" id="{4EF3ECB6-A3C9-40EC-91C1-A5D10486B66E}"/>
                </a:ext>
              </a:extLst>
            </p:cNvPr>
            <p:cNvSpPr/>
            <p:nvPr/>
          </p:nvSpPr>
          <p:spPr>
            <a:xfrm>
              <a:off x="6194815" y="3622642"/>
              <a:ext cx="218166" cy="23909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68" name="Group 67">
            <a:extLst>
              <a:ext uri="{FF2B5EF4-FFF2-40B4-BE49-F238E27FC236}">
                <a16:creationId xmlns:a16="http://schemas.microsoft.com/office/drawing/2014/main" id="{FA138D9B-F402-4BE2-B80B-03E386D7531B}"/>
              </a:ext>
            </a:extLst>
          </p:cNvPr>
          <p:cNvGrpSpPr/>
          <p:nvPr/>
        </p:nvGrpSpPr>
        <p:grpSpPr>
          <a:xfrm>
            <a:off x="7249276" y="3727190"/>
            <a:ext cx="394427" cy="394427"/>
            <a:chOff x="6557019" y="3541019"/>
            <a:chExt cx="402336" cy="402336"/>
          </a:xfrm>
        </p:grpSpPr>
        <p:sp>
          <p:nvSpPr>
            <p:cNvPr id="69" name="Rectangle: Rounded Corners 68">
              <a:extLst>
                <a:ext uri="{FF2B5EF4-FFF2-40B4-BE49-F238E27FC236}">
                  <a16:creationId xmlns:a16="http://schemas.microsoft.com/office/drawing/2014/main" id="{895E895D-BFBA-48B7-83B0-50A7179936B2}"/>
                </a:ext>
              </a:extLst>
            </p:cNvPr>
            <p:cNvSpPr/>
            <p:nvPr/>
          </p:nvSpPr>
          <p:spPr bwMode="auto">
            <a:xfrm>
              <a:off x="6557019" y="3541019"/>
              <a:ext cx="402336" cy="402336"/>
            </a:xfrm>
            <a:prstGeom prst="roundRect">
              <a:avLst>
                <a:gd name="adj" fmla="val 3125"/>
              </a:avLst>
            </a:prstGeom>
            <a:solidFill>
              <a:srgbClr val="0078D4">
                <a:alpha val="5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70" name="Freeform: Shape 69">
              <a:extLst>
                <a:ext uri="{FF2B5EF4-FFF2-40B4-BE49-F238E27FC236}">
                  <a16:creationId xmlns:a16="http://schemas.microsoft.com/office/drawing/2014/main" id="{765AF509-C179-4BBD-A389-C69A91626DC0}"/>
                </a:ext>
              </a:extLst>
            </p:cNvPr>
            <p:cNvSpPr/>
            <p:nvPr/>
          </p:nvSpPr>
          <p:spPr>
            <a:xfrm>
              <a:off x="6649104" y="3622642"/>
              <a:ext cx="218166" cy="23909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grpSp>
      <p:sp>
        <p:nvSpPr>
          <p:cNvPr id="71" name="Title 1">
            <a:extLst>
              <a:ext uri="{FF2B5EF4-FFF2-40B4-BE49-F238E27FC236}">
                <a16:creationId xmlns:a16="http://schemas.microsoft.com/office/drawing/2014/main" id="{0AF3EC80-E6DE-4C9A-8367-ECCF24B93080}"/>
              </a:ext>
            </a:extLst>
          </p:cNvPr>
          <p:cNvSpPr txBox="1">
            <a:spLocks/>
          </p:cNvSpPr>
          <p:nvPr/>
        </p:nvSpPr>
        <p:spPr>
          <a:xfrm>
            <a:off x="7105535" y="3099436"/>
            <a:ext cx="681907" cy="120674"/>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784"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Worker Pod(s)</a:t>
            </a:r>
          </a:p>
        </p:txBody>
      </p:sp>
      <p:cxnSp>
        <p:nvCxnSpPr>
          <p:cNvPr id="72" name="Straight Arrow Connector 71">
            <a:extLst>
              <a:ext uri="{FF2B5EF4-FFF2-40B4-BE49-F238E27FC236}">
                <a16:creationId xmlns:a16="http://schemas.microsoft.com/office/drawing/2014/main" id="{3E8ED272-CBEB-45C2-A122-32F095224A8E}"/>
              </a:ext>
            </a:extLst>
          </p:cNvPr>
          <p:cNvCxnSpPr>
            <a:cxnSpLocks/>
            <a:endCxn id="60" idx="3"/>
          </p:cNvCxnSpPr>
          <p:nvPr/>
        </p:nvCxnSpPr>
        <p:spPr>
          <a:xfrm flipH="1" flipV="1">
            <a:off x="7009115" y="3478939"/>
            <a:ext cx="240162" cy="590"/>
          </a:xfrm>
          <a:prstGeom prst="straightConnector1">
            <a:avLst/>
          </a:prstGeom>
          <a:ln>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32B732E2-AE04-42FB-9DF0-5327A9694E70}"/>
              </a:ext>
            </a:extLst>
          </p:cNvPr>
          <p:cNvCxnSpPr>
            <a:cxnSpLocks/>
            <a:stCxn id="79" idx="3"/>
            <a:endCxn id="60" idx="1"/>
          </p:cNvCxnSpPr>
          <p:nvPr/>
        </p:nvCxnSpPr>
        <p:spPr>
          <a:xfrm>
            <a:off x="6340708" y="3471778"/>
            <a:ext cx="273980" cy="7161"/>
          </a:xfrm>
          <a:prstGeom prst="straightConnector1">
            <a:avLst/>
          </a:prstGeom>
          <a:ln>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5AAD0ABE-5008-4749-A39A-0F8831C1272B}"/>
              </a:ext>
            </a:extLst>
          </p:cNvPr>
          <p:cNvSpPr txBox="1"/>
          <p:nvPr/>
        </p:nvSpPr>
        <p:spPr>
          <a:xfrm>
            <a:off x="7930485" y="3207317"/>
            <a:ext cx="744990" cy="3939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8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Service Endpoint</a:t>
            </a:r>
          </a:p>
        </p:txBody>
      </p:sp>
      <p:pic>
        <p:nvPicPr>
          <p:cNvPr id="79" name="Graphic 78">
            <a:extLst>
              <a:ext uri="{FF2B5EF4-FFF2-40B4-BE49-F238E27FC236}">
                <a16:creationId xmlns:a16="http://schemas.microsoft.com/office/drawing/2014/main" id="{1E931AEF-6675-4BFE-9197-7A4653A88A0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021095" y="3311971"/>
            <a:ext cx="319613" cy="319613"/>
          </a:xfrm>
          <a:prstGeom prst="rect">
            <a:avLst/>
          </a:prstGeom>
        </p:spPr>
      </p:pic>
      <p:sp>
        <p:nvSpPr>
          <p:cNvPr id="86" name="Title 1">
            <a:extLst>
              <a:ext uri="{FF2B5EF4-FFF2-40B4-BE49-F238E27FC236}">
                <a16:creationId xmlns:a16="http://schemas.microsoft.com/office/drawing/2014/main" id="{532A1308-7F33-42F0-867F-2DCEE4ABF117}"/>
              </a:ext>
            </a:extLst>
          </p:cNvPr>
          <p:cNvSpPr txBox="1">
            <a:spLocks/>
          </p:cNvSpPr>
          <p:nvPr/>
        </p:nvSpPr>
        <p:spPr>
          <a:xfrm>
            <a:off x="6047343" y="3631584"/>
            <a:ext cx="589663" cy="362022"/>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784"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Internal Load Balancer</a:t>
            </a:r>
          </a:p>
        </p:txBody>
      </p:sp>
      <p:cxnSp>
        <p:nvCxnSpPr>
          <p:cNvPr id="87" name="Straight Arrow Connector 86">
            <a:extLst>
              <a:ext uri="{FF2B5EF4-FFF2-40B4-BE49-F238E27FC236}">
                <a16:creationId xmlns:a16="http://schemas.microsoft.com/office/drawing/2014/main" id="{4897A0AC-F9ED-45AC-A827-70A9D74C4511}"/>
              </a:ext>
            </a:extLst>
          </p:cNvPr>
          <p:cNvCxnSpPr>
            <a:cxnSpLocks/>
          </p:cNvCxnSpPr>
          <p:nvPr/>
        </p:nvCxnSpPr>
        <p:spPr>
          <a:xfrm>
            <a:off x="3396903" y="3450419"/>
            <a:ext cx="949269" cy="0"/>
          </a:xfrm>
          <a:prstGeom prst="straightConnector1">
            <a:avLst/>
          </a:prstGeom>
          <a:noFill/>
          <a:ln w="50800" cap="flat" cmpd="sng" algn="ctr">
            <a:solidFill>
              <a:srgbClr val="00B050"/>
            </a:solidFill>
            <a:prstDash val="solid"/>
            <a:headEnd type="triangle" w="med" len="sm"/>
            <a:tailEnd type="triangle" w="med" len="sm"/>
          </a:ln>
          <a:effectLst/>
        </p:spPr>
      </p:cxnSp>
      <p:cxnSp>
        <p:nvCxnSpPr>
          <p:cNvPr id="89" name="Straight Arrow Connector 88">
            <a:extLst>
              <a:ext uri="{FF2B5EF4-FFF2-40B4-BE49-F238E27FC236}">
                <a16:creationId xmlns:a16="http://schemas.microsoft.com/office/drawing/2014/main" id="{CADC95E1-B587-458F-8714-04118C6CAC47}"/>
              </a:ext>
            </a:extLst>
          </p:cNvPr>
          <p:cNvCxnSpPr>
            <a:cxnSpLocks/>
          </p:cNvCxnSpPr>
          <p:nvPr/>
        </p:nvCxnSpPr>
        <p:spPr>
          <a:xfrm>
            <a:off x="5071826" y="3429000"/>
            <a:ext cx="949269" cy="0"/>
          </a:xfrm>
          <a:prstGeom prst="straightConnector1">
            <a:avLst/>
          </a:prstGeom>
          <a:noFill/>
          <a:ln w="50800" cap="flat" cmpd="sng" algn="ctr">
            <a:solidFill>
              <a:srgbClr val="00B050"/>
            </a:solidFill>
            <a:prstDash val="solid"/>
            <a:headEnd type="triangle" w="med" len="sm"/>
            <a:tailEnd type="triangle" w="med" len="sm"/>
          </a:ln>
          <a:effectLst/>
        </p:spPr>
      </p:cxnSp>
      <p:cxnSp>
        <p:nvCxnSpPr>
          <p:cNvPr id="90" name="Connector: Elbow 89">
            <a:extLst>
              <a:ext uri="{FF2B5EF4-FFF2-40B4-BE49-F238E27FC236}">
                <a16:creationId xmlns:a16="http://schemas.microsoft.com/office/drawing/2014/main" id="{21A89680-3966-4EC5-9B91-B53339D60FCA}"/>
              </a:ext>
            </a:extLst>
          </p:cNvPr>
          <p:cNvCxnSpPr>
            <a:cxnSpLocks/>
          </p:cNvCxnSpPr>
          <p:nvPr/>
        </p:nvCxnSpPr>
        <p:spPr>
          <a:xfrm rot="16200000" flipH="1">
            <a:off x="6614569" y="3781404"/>
            <a:ext cx="1052997" cy="1"/>
          </a:xfrm>
          <a:prstGeom prst="bentConnector3">
            <a:avLst>
              <a:gd name="adj1" fmla="val 50000"/>
            </a:avLst>
          </a:prstGeom>
          <a:ln w="25400">
            <a:solidFill>
              <a:srgbClr val="C00000"/>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17" name="Arrow: Right 16">
            <a:extLst>
              <a:ext uri="{FF2B5EF4-FFF2-40B4-BE49-F238E27FC236}">
                <a16:creationId xmlns:a16="http://schemas.microsoft.com/office/drawing/2014/main" id="{2CC171D7-1F4E-4500-A146-D52566140449}"/>
              </a:ext>
            </a:extLst>
          </p:cNvPr>
          <p:cNvSpPr/>
          <p:nvPr/>
        </p:nvSpPr>
        <p:spPr>
          <a:xfrm rot="18227509">
            <a:off x="1334638" y="4425901"/>
            <a:ext cx="1323976" cy="2344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TextBox 17">
            <a:extLst>
              <a:ext uri="{FF2B5EF4-FFF2-40B4-BE49-F238E27FC236}">
                <a16:creationId xmlns:a16="http://schemas.microsoft.com/office/drawing/2014/main" id="{E41BAD9A-A13B-47C1-A302-3D3EC4DE464D}"/>
              </a:ext>
            </a:extLst>
          </p:cNvPr>
          <p:cNvSpPr txBox="1"/>
          <p:nvPr/>
        </p:nvSpPr>
        <p:spPr>
          <a:xfrm>
            <a:off x="879184" y="5207214"/>
            <a:ext cx="1733423"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Control Outbound Traffic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via Azure Firewall</a:t>
            </a:r>
          </a:p>
        </p:txBody>
      </p:sp>
      <p:sp>
        <p:nvSpPr>
          <p:cNvPr id="96" name="Arrow: Right 95">
            <a:extLst>
              <a:ext uri="{FF2B5EF4-FFF2-40B4-BE49-F238E27FC236}">
                <a16:creationId xmlns:a16="http://schemas.microsoft.com/office/drawing/2014/main" id="{C263B37C-49E8-42D2-8F20-D10C971912FF}"/>
              </a:ext>
            </a:extLst>
          </p:cNvPr>
          <p:cNvSpPr/>
          <p:nvPr/>
        </p:nvSpPr>
        <p:spPr>
          <a:xfrm rot="18227509">
            <a:off x="3486659" y="4429317"/>
            <a:ext cx="1323976" cy="2344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7" name="TextBox 96">
            <a:extLst>
              <a:ext uri="{FF2B5EF4-FFF2-40B4-BE49-F238E27FC236}">
                <a16:creationId xmlns:a16="http://schemas.microsoft.com/office/drawing/2014/main" id="{2049A74F-EFF5-4882-9602-950B5F4DEFEC}"/>
              </a:ext>
            </a:extLst>
          </p:cNvPr>
          <p:cNvSpPr txBox="1"/>
          <p:nvPr/>
        </p:nvSpPr>
        <p:spPr>
          <a:xfrm>
            <a:off x="3031205" y="5210630"/>
            <a:ext cx="1562223"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Adding WAF &amp; Ingress</a:t>
            </a:r>
          </a:p>
        </p:txBody>
      </p:sp>
      <p:sp>
        <p:nvSpPr>
          <p:cNvPr id="98" name="Arrow: Right 97">
            <a:extLst>
              <a:ext uri="{FF2B5EF4-FFF2-40B4-BE49-F238E27FC236}">
                <a16:creationId xmlns:a16="http://schemas.microsoft.com/office/drawing/2014/main" id="{697D5400-AF05-415A-9A5F-4156DF97B845}"/>
              </a:ext>
            </a:extLst>
          </p:cNvPr>
          <p:cNvSpPr/>
          <p:nvPr/>
        </p:nvSpPr>
        <p:spPr>
          <a:xfrm rot="18227509">
            <a:off x="5072864" y="4423226"/>
            <a:ext cx="1323976" cy="2344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9" name="TextBox 98">
            <a:extLst>
              <a:ext uri="{FF2B5EF4-FFF2-40B4-BE49-F238E27FC236}">
                <a16:creationId xmlns:a16="http://schemas.microsoft.com/office/drawing/2014/main" id="{D6CA6194-8A57-4EB8-8A18-883650C5BE1D}"/>
              </a:ext>
            </a:extLst>
          </p:cNvPr>
          <p:cNvSpPr txBox="1"/>
          <p:nvPr/>
        </p:nvSpPr>
        <p:spPr>
          <a:xfrm>
            <a:off x="4617410" y="5204539"/>
            <a:ext cx="1144865"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No Public IP via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Internal LB</a:t>
            </a:r>
          </a:p>
        </p:txBody>
      </p:sp>
      <p:sp>
        <p:nvSpPr>
          <p:cNvPr id="100" name="Arrow: Right 99">
            <a:extLst>
              <a:ext uri="{FF2B5EF4-FFF2-40B4-BE49-F238E27FC236}">
                <a16:creationId xmlns:a16="http://schemas.microsoft.com/office/drawing/2014/main" id="{92DACA80-3638-4E5C-AB2F-2D4D9D9D7217}"/>
              </a:ext>
            </a:extLst>
          </p:cNvPr>
          <p:cNvSpPr/>
          <p:nvPr/>
        </p:nvSpPr>
        <p:spPr>
          <a:xfrm rot="13509103">
            <a:off x="7047496" y="4582763"/>
            <a:ext cx="1323976" cy="2344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1" name="TextBox 100">
            <a:extLst>
              <a:ext uri="{FF2B5EF4-FFF2-40B4-BE49-F238E27FC236}">
                <a16:creationId xmlns:a16="http://schemas.microsoft.com/office/drawing/2014/main" id="{5B4EFD4F-EE1F-47B4-B16B-D2D61D63B084}"/>
              </a:ext>
            </a:extLst>
          </p:cNvPr>
          <p:cNvSpPr txBox="1"/>
          <p:nvPr/>
        </p:nvSpPr>
        <p:spPr>
          <a:xfrm>
            <a:off x="7159519" y="5355216"/>
            <a:ext cx="1630062"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Network Segmentation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via Network Policy</a:t>
            </a:r>
          </a:p>
        </p:txBody>
      </p:sp>
      <p:sp>
        <p:nvSpPr>
          <p:cNvPr id="102" name="Arrow: Right 101">
            <a:extLst>
              <a:ext uri="{FF2B5EF4-FFF2-40B4-BE49-F238E27FC236}">
                <a16:creationId xmlns:a16="http://schemas.microsoft.com/office/drawing/2014/main" id="{337B6E4E-103F-436F-BEC6-564BEB85A4AA}"/>
              </a:ext>
            </a:extLst>
          </p:cNvPr>
          <p:cNvSpPr/>
          <p:nvPr/>
        </p:nvSpPr>
        <p:spPr>
          <a:xfrm rot="13509103">
            <a:off x="8077140" y="4187586"/>
            <a:ext cx="1323976" cy="2344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3" name="TextBox 102">
            <a:extLst>
              <a:ext uri="{FF2B5EF4-FFF2-40B4-BE49-F238E27FC236}">
                <a16:creationId xmlns:a16="http://schemas.microsoft.com/office/drawing/2014/main" id="{CC426AB3-F1CF-4580-9470-CE8712CC1181}"/>
              </a:ext>
            </a:extLst>
          </p:cNvPr>
          <p:cNvSpPr txBox="1"/>
          <p:nvPr/>
        </p:nvSpPr>
        <p:spPr>
          <a:xfrm>
            <a:off x="8675475" y="4838254"/>
            <a:ext cx="1701813"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Secure File Share Access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via Service Endpoints</a:t>
            </a:r>
          </a:p>
        </p:txBody>
      </p:sp>
      <p:sp>
        <p:nvSpPr>
          <p:cNvPr id="104" name="Arrow: Right 103">
            <a:extLst>
              <a:ext uri="{FF2B5EF4-FFF2-40B4-BE49-F238E27FC236}">
                <a16:creationId xmlns:a16="http://schemas.microsoft.com/office/drawing/2014/main" id="{6B204408-2B42-4710-987C-7F7140E806B2}"/>
              </a:ext>
            </a:extLst>
          </p:cNvPr>
          <p:cNvSpPr/>
          <p:nvPr/>
        </p:nvSpPr>
        <p:spPr>
          <a:xfrm rot="7392736">
            <a:off x="6527046" y="2403398"/>
            <a:ext cx="1323976" cy="2344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6" name="TextBox 105">
            <a:extLst>
              <a:ext uri="{FF2B5EF4-FFF2-40B4-BE49-F238E27FC236}">
                <a16:creationId xmlns:a16="http://schemas.microsoft.com/office/drawing/2014/main" id="{8E44226C-64E4-4763-9F91-518750126FF4}"/>
              </a:ext>
            </a:extLst>
          </p:cNvPr>
          <p:cNvSpPr txBox="1"/>
          <p:nvPr/>
        </p:nvSpPr>
        <p:spPr>
          <a:xfrm>
            <a:off x="6938371" y="1405581"/>
            <a:ext cx="1545038"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Reduce Secrets Mgmt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via AAD Pod Identity</a:t>
            </a:r>
          </a:p>
        </p:txBody>
      </p:sp>
      <p:sp>
        <p:nvSpPr>
          <p:cNvPr id="108" name="Rectangle: Rounded Corners 107">
            <a:extLst>
              <a:ext uri="{FF2B5EF4-FFF2-40B4-BE49-F238E27FC236}">
                <a16:creationId xmlns:a16="http://schemas.microsoft.com/office/drawing/2014/main" id="{74447BA1-F993-4D44-9BEC-6DEDC037C10F}"/>
              </a:ext>
            </a:extLst>
          </p:cNvPr>
          <p:cNvSpPr/>
          <p:nvPr/>
        </p:nvSpPr>
        <p:spPr bwMode="auto">
          <a:xfrm>
            <a:off x="1038384" y="1675444"/>
            <a:ext cx="806668" cy="806668"/>
          </a:xfrm>
          <a:prstGeom prst="roundRect">
            <a:avLst>
              <a:gd name="adj" fmla="val 3125"/>
            </a:avLst>
          </a:prstGeom>
          <a:solidFill>
            <a:schemeClr val="tx2">
              <a:alpha val="5000"/>
            </a:schemeClr>
          </a:solidFill>
          <a:ln w="12700">
            <a:solidFill>
              <a:schemeClr val="tx2">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175"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09" name="Title 1">
            <a:extLst>
              <a:ext uri="{FF2B5EF4-FFF2-40B4-BE49-F238E27FC236}">
                <a16:creationId xmlns:a16="http://schemas.microsoft.com/office/drawing/2014/main" id="{BAC564B5-278A-49B0-A635-4C155DDD4637}"/>
              </a:ext>
            </a:extLst>
          </p:cNvPr>
          <p:cNvSpPr txBox="1">
            <a:spLocks/>
          </p:cNvSpPr>
          <p:nvPr/>
        </p:nvSpPr>
        <p:spPr>
          <a:xfrm>
            <a:off x="1009591" y="2008434"/>
            <a:ext cx="806668" cy="136888"/>
          </a:xfrm>
          <a:prstGeom prst="rect">
            <a:avLst/>
          </a:prstGeom>
        </p:spPr>
        <p:txBody>
          <a:bodyPr vert="horz" wrap="square" lIns="0" tIns="0" rIns="0" bIns="0" rtlCol="0" anchor="b">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90000"/>
              </a:lnSpc>
              <a:spcBef>
                <a:spcPct val="0"/>
              </a:spcBef>
              <a:spcAft>
                <a:spcPts val="0"/>
              </a:spcAft>
              <a:buClrTx/>
              <a:buSzTx/>
              <a:buFontTx/>
              <a:buNone/>
              <a:tabLst/>
              <a:defRPr/>
            </a:pPr>
            <a:r>
              <a:rPr kumimoji="0" lang="en-US" sz="980" b="0" i="0" u="none" strike="noStrike" kern="1200" cap="none" spc="0" normalizeH="0" baseline="0" noProof="0">
                <a:ln w="3175">
                  <a:noFill/>
                </a:ln>
                <a:gradFill>
                  <a:gsLst>
                    <a:gs pos="2655">
                      <a:srgbClr val="505050"/>
                    </a:gs>
                    <a:gs pos="31000">
                      <a:srgbClr val="505050"/>
                    </a:gs>
                  </a:gsLst>
                  <a:lin ang="5400000" scaled="0"/>
                </a:gradFill>
                <a:effectLst/>
                <a:uLnTx/>
                <a:uFillTx/>
                <a:latin typeface="Segoe UI Semibold" panose="020B0702040204020203" pitchFamily="34" charset="0"/>
                <a:ea typeface="+mn-ea"/>
                <a:cs typeface="Segoe UI Semibold" panose="020B0702040204020203" pitchFamily="34" charset="0"/>
              </a:rPr>
              <a:t>API server</a:t>
            </a:r>
          </a:p>
        </p:txBody>
      </p:sp>
      <p:cxnSp>
        <p:nvCxnSpPr>
          <p:cNvPr id="110" name="Straight Arrow Connector 109">
            <a:extLst>
              <a:ext uri="{FF2B5EF4-FFF2-40B4-BE49-F238E27FC236}">
                <a16:creationId xmlns:a16="http://schemas.microsoft.com/office/drawing/2014/main" id="{563E961C-EA79-42BD-9055-BE94053CB420}"/>
              </a:ext>
            </a:extLst>
          </p:cNvPr>
          <p:cNvCxnSpPr>
            <a:cxnSpLocks/>
          </p:cNvCxnSpPr>
          <p:nvPr/>
        </p:nvCxnSpPr>
        <p:spPr>
          <a:xfrm>
            <a:off x="1438059" y="2603570"/>
            <a:ext cx="747506" cy="532167"/>
          </a:xfrm>
          <a:prstGeom prst="straightConnector1">
            <a:avLst/>
          </a:prstGeom>
          <a:noFill/>
          <a:ln w="50800" cap="flat" cmpd="sng" algn="ctr">
            <a:solidFill>
              <a:srgbClr val="00B050"/>
            </a:solidFill>
            <a:prstDash val="solid"/>
            <a:headEnd type="triangle" w="med" len="sm"/>
            <a:tailEnd type="triangle" w="med" len="sm"/>
          </a:ln>
          <a:effectLst/>
        </p:spPr>
      </p:cxnSp>
      <p:grpSp>
        <p:nvGrpSpPr>
          <p:cNvPr id="112" name="Group 111">
            <a:extLst>
              <a:ext uri="{FF2B5EF4-FFF2-40B4-BE49-F238E27FC236}">
                <a16:creationId xmlns:a16="http://schemas.microsoft.com/office/drawing/2014/main" id="{99793C25-831B-4B9E-A4F1-1A9253A36616}"/>
              </a:ext>
            </a:extLst>
          </p:cNvPr>
          <p:cNvGrpSpPr/>
          <p:nvPr/>
        </p:nvGrpSpPr>
        <p:grpSpPr>
          <a:xfrm>
            <a:off x="8143728" y="2086764"/>
            <a:ext cx="1435390" cy="877975"/>
            <a:chOff x="4293153" y="2695474"/>
            <a:chExt cx="2754246" cy="1340563"/>
          </a:xfrm>
        </p:grpSpPr>
        <p:sp>
          <p:nvSpPr>
            <p:cNvPr id="113" name="Title 1">
              <a:extLst>
                <a:ext uri="{FF2B5EF4-FFF2-40B4-BE49-F238E27FC236}">
                  <a16:creationId xmlns:a16="http://schemas.microsoft.com/office/drawing/2014/main" id="{5AE6D1CE-6599-4CCF-A63F-BECCFBA5A7EC}"/>
                </a:ext>
              </a:extLst>
            </p:cNvPr>
            <p:cNvSpPr txBox="1">
              <a:spLocks/>
            </p:cNvSpPr>
            <p:nvPr/>
          </p:nvSpPr>
          <p:spPr>
            <a:xfrm>
              <a:off x="4293153" y="2695474"/>
              <a:ext cx="2754246" cy="469939"/>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Azure Container Registry</a:t>
              </a:r>
            </a:p>
          </p:txBody>
        </p:sp>
        <p:grpSp>
          <p:nvGrpSpPr>
            <p:cNvPr id="114" name="Group 113">
              <a:extLst>
                <a:ext uri="{FF2B5EF4-FFF2-40B4-BE49-F238E27FC236}">
                  <a16:creationId xmlns:a16="http://schemas.microsoft.com/office/drawing/2014/main" id="{F112A0C4-6C3E-440E-8356-D37043446472}"/>
                </a:ext>
              </a:extLst>
            </p:cNvPr>
            <p:cNvGrpSpPr/>
            <p:nvPr/>
          </p:nvGrpSpPr>
          <p:grpSpPr>
            <a:xfrm>
              <a:off x="5212913" y="3213077"/>
              <a:ext cx="829776" cy="822960"/>
              <a:chOff x="5817984" y="1539202"/>
              <a:chExt cx="829776" cy="822960"/>
            </a:xfrm>
          </p:grpSpPr>
          <p:sp>
            <p:nvSpPr>
              <p:cNvPr id="115" name="Rectangle: Rounded Corners 114">
                <a:extLst>
                  <a:ext uri="{FF2B5EF4-FFF2-40B4-BE49-F238E27FC236}">
                    <a16:creationId xmlns:a16="http://schemas.microsoft.com/office/drawing/2014/main" id="{FD90E024-F5A0-45A2-A6C2-CCAF18F293FE}"/>
                  </a:ext>
                </a:extLst>
              </p:cNvPr>
              <p:cNvSpPr/>
              <p:nvPr/>
            </p:nvSpPr>
            <p:spPr bwMode="auto">
              <a:xfrm>
                <a:off x="5824800" y="1539202"/>
                <a:ext cx="822960" cy="82296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pic>
            <p:nvPicPr>
              <p:cNvPr id="116" name="Graphic 115">
                <a:extLst>
                  <a:ext uri="{FF2B5EF4-FFF2-40B4-BE49-F238E27FC236}">
                    <a16:creationId xmlns:a16="http://schemas.microsoft.com/office/drawing/2014/main" id="{890405F7-C6B9-4967-A088-F37791655A70}"/>
                  </a:ext>
                </a:extLst>
              </p:cNvPr>
              <p:cNvPicPr>
                <a:picLocks noChangeAspect="1"/>
              </p:cNvPicPr>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5817984" y="1644735"/>
                <a:ext cx="822958" cy="611893"/>
              </a:xfrm>
              <a:prstGeom prst="rect">
                <a:avLst/>
              </a:prstGeom>
            </p:spPr>
          </p:pic>
        </p:grpSp>
      </p:grpSp>
      <p:sp>
        <p:nvSpPr>
          <p:cNvPr id="117" name="Rectangle: Rounded Corners 116">
            <a:extLst>
              <a:ext uri="{FF2B5EF4-FFF2-40B4-BE49-F238E27FC236}">
                <a16:creationId xmlns:a16="http://schemas.microsoft.com/office/drawing/2014/main" id="{C9F176DE-C00C-4E37-A423-8A3F51635C41}"/>
              </a:ext>
            </a:extLst>
          </p:cNvPr>
          <p:cNvSpPr/>
          <p:nvPr/>
        </p:nvSpPr>
        <p:spPr bwMode="auto">
          <a:xfrm>
            <a:off x="1801000" y="2548732"/>
            <a:ext cx="6130969" cy="1954528"/>
          </a:xfrm>
          <a:prstGeom prst="roundRect">
            <a:avLst>
              <a:gd name="adj" fmla="val 3125"/>
            </a:avLst>
          </a:prstGeom>
          <a:solidFill>
            <a:srgbClr val="0078D4">
              <a:alpha val="1000"/>
            </a:srgbClr>
          </a:solidFill>
          <a:ln w="12700" cap="flat" cmpd="sng" algn="ctr">
            <a:solidFill>
              <a:srgbClr val="0078D4"/>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dirty="0">
              <a:ln>
                <a:noFill/>
              </a:ln>
              <a:solidFill>
                <a:srgbClr val="505050"/>
              </a:solidFill>
              <a:effectLst/>
              <a:uLnTx/>
              <a:uFillTx/>
              <a:latin typeface="Segoe UI"/>
              <a:ea typeface="+mn-ea"/>
              <a:cs typeface="Segoe UI" pitchFamily="34" charset="0"/>
            </a:endParaRPr>
          </a:p>
        </p:txBody>
      </p:sp>
      <p:sp>
        <p:nvSpPr>
          <p:cNvPr id="118" name="Arrow: Right 117">
            <a:extLst>
              <a:ext uri="{FF2B5EF4-FFF2-40B4-BE49-F238E27FC236}">
                <a16:creationId xmlns:a16="http://schemas.microsoft.com/office/drawing/2014/main" id="{2AD4606E-8230-44C8-B80F-0401F1FB0020}"/>
              </a:ext>
            </a:extLst>
          </p:cNvPr>
          <p:cNvSpPr/>
          <p:nvPr/>
        </p:nvSpPr>
        <p:spPr>
          <a:xfrm rot="7392736">
            <a:off x="8976056" y="1947509"/>
            <a:ext cx="1323976" cy="2344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9" name="TextBox 118">
            <a:extLst>
              <a:ext uri="{FF2B5EF4-FFF2-40B4-BE49-F238E27FC236}">
                <a16:creationId xmlns:a16="http://schemas.microsoft.com/office/drawing/2014/main" id="{3B7775B0-0F89-4C2F-A2B8-2B23D3360A81}"/>
              </a:ext>
            </a:extLst>
          </p:cNvPr>
          <p:cNvSpPr txBox="1"/>
          <p:nvPr/>
        </p:nvSpPr>
        <p:spPr>
          <a:xfrm>
            <a:off x="9289093" y="862061"/>
            <a:ext cx="1505540"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Secure Registry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via Service Endpoints</a:t>
            </a:r>
          </a:p>
        </p:txBody>
      </p:sp>
      <p:sp>
        <p:nvSpPr>
          <p:cNvPr id="73" name="TextBox 72">
            <a:extLst>
              <a:ext uri="{FF2B5EF4-FFF2-40B4-BE49-F238E27FC236}">
                <a16:creationId xmlns:a16="http://schemas.microsoft.com/office/drawing/2014/main" id="{467EEC45-8177-4ADD-818C-B6520D9FE504}"/>
              </a:ext>
            </a:extLst>
          </p:cNvPr>
          <p:cNvSpPr txBox="1"/>
          <p:nvPr/>
        </p:nvSpPr>
        <p:spPr>
          <a:xfrm>
            <a:off x="1916468" y="2193108"/>
            <a:ext cx="4024884"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Secure access to the API Server with API whitelisting and AAD</a:t>
            </a:r>
          </a:p>
        </p:txBody>
      </p:sp>
    </p:spTree>
    <p:extLst>
      <p:ext uri="{BB962C8B-B14F-4D97-AF65-F5344CB8AC3E}">
        <p14:creationId xmlns:p14="http://schemas.microsoft.com/office/powerpoint/2010/main" val="144864183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75CB0E-D8AA-7A48-8DC4-6531911554FF}"/>
              </a:ext>
            </a:extLst>
          </p:cNvPr>
          <p:cNvSpPr>
            <a:spLocks noGrp="1"/>
          </p:cNvSpPr>
          <p:nvPr>
            <p:ph type="title"/>
          </p:nvPr>
        </p:nvSpPr>
        <p:spPr/>
        <p:txBody>
          <a:bodyPr/>
          <a:lstStyle/>
          <a:p>
            <a:r>
              <a:rPr lang="en-US" dirty="0"/>
              <a:t>Key Takeaways</a:t>
            </a:r>
          </a:p>
        </p:txBody>
      </p:sp>
      <p:sp>
        <p:nvSpPr>
          <p:cNvPr id="3" name="TextBox 2">
            <a:extLst>
              <a:ext uri="{FF2B5EF4-FFF2-40B4-BE49-F238E27FC236}">
                <a16:creationId xmlns:a16="http://schemas.microsoft.com/office/drawing/2014/main" id="{D796B21C-458D-6D43-90F0-5B8E77BD522F}"/>
              </a:ext>
            </a:extLst>
          </p:cNvPr>
          <p:cNvSpPr txBox="1"/>
          <p:nvPr/>
        </p:nvSpPr>
        <p:spPr>
          <a:xfrm>
            <a:off x="379562" y="1811547"/>
            <a:ext cx="11421374" cy="4801314"/>
          </a:xfrm>
          <a:prstGeom prst="rect">
            <a:avLst/>
          </a:prstGeom>
          <a:noFill/>
        </p:spPr>
        <p:txBody>
          <a:bodyPr wrap="square" rtlCol="0">
            <a:spAutoFit/>
          </a:bodyPr>
          <a:lstStyle/>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a:ln>
                  <a:noFill/>
                </a:ln>
                <a:solidFill>
                  <a:prstClr val="black"/>
                </a:solidFill>
                <a:effectLst/>
                <a:uLnTx/>
                <a:uFillTx/>
                <a:latin typeface="Arial" panose="020B0604020202020204"/>
                <a:ea typeface="+mn-ea"/>
                <a:cs typeface="+mn-cs"/>
              </a:rPr>
              <a:t>Focus on security is a </a:t>
            </a:r>
            <a:r>
              <a:rPr kumimoji="0" lang="en-US" sz="2400" b="1" i="1" u="none" strike="noStrike" kern="1200" cap="none" spc="0" normalizeH="0" baseline="0" noProof="0">
                <a:ln>
                  <a:noFill/>
                </a:ln>
                <a:solidFill>
                  <a:prstClr val="black"/>
                </a:solidFill>
                <a:effectLst/>
                <a:uLnTx/>
                <a:uFillTx/>
                <a:latin typeface="Arial" panose="020B0604020202020204"/>
                <a:ea typeface="+mn-ea"/>
                <a:cs typeface="+mn-cs"/>
              </a:rPr>
              <a:t>must</a:t>
            </a:r>
            <a:r>
              <a:rPr kumimoji="0" lang="en-US" sz="2400" b="0" i="0" u="none" strike="noStrike" kern="1200" cap="none" spc="0" normalizeH="0" baseline="0" noProof="0">
                <a:ln>
                  <a:noFill/>
                </a:ln>
                <a:solidFill>
                  <a:prstClr val="black"/>
                </a:solidFill>
                <a:effectLst/>
                <a:uLnTx/>
                <a:uFillTx/>
                <a:latin typeface="Arial" panose="020B0604020202020204"/>
                <a:ea typeface="+mn-ea"/>
                <a:cs typeface="+mn-cs"/>
              </a:rPr>
              <a:t> in any Kubernetes deployment.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2400" b="0" i="1" u="none" strike="noStrike" kern="1200" cap="none" spc="0" normalizeH="0" baseline="0" noProof="0">
                <a:ln>
                  <a:noFill/>
                </a:ln>
                <a:solidFill>
                  <a:prstClr val="black"/>
                </a:solidFill>
                <a:effectLst/>
                <a:uLnTx/>
                <a:uFillTx/>
                <a:latin typeface="Arial" panose="020B0604020202020204"/>
                <a:ea typeface="+mn-ea"/>
                <a:cs typeface="+mn-cs"/>
              </a:rPr>
              <a:t>Help</a:t>
            </a:r>
            <a:r>
              <a:rPr kumimoji="0" lang="en-US" sz="2400" b="1" i="1" u="none" strike="noStrike" kern="1200" cap="none" spc="0" normalizeH="0" baseline="0" noProof="0">
                <a:ln>
                  <a:noFill/>
                </a:ln>
                <a:solidFill>
                  <a:prstClr val="black"/>
                </a:solidFill>
                <a:effectLst/>
                <a:uLnTx/>
                <a:uFillTx/>
                <a:latin typeface="Arial" panose="020B0604020202020204"/>
                <a:ea typeface="+mn-ea"/>
                <a:cs typeface="+mn-cs"/>
              </a:rPr>
              <a:t> educate</a:t>
            </a:r>
            <a:r>
              <a:rPr kumimoji="0" lang="en-US" sz="2400" b="0" i="0" u="none" strike="noStrike" kern="1200" cap="none" spc="0" normalizeH="0" baseline="0" noProof="0">
                <a:ln>
                  <a:noFill/>
                </a:ln>
                <a:solidFill>
                  <a:prstClr val="black"/>
                </a:solidFill>
                <a:effectLst/>
                <a:uLnTx/>
                <a:uFillTx/>
                <a:latin typeface="Arial" panose="020B0604020202020204"/>
                <a:ea typeface="+mn-ea"/>
                <a:cs typeface="+mn-cs"/>
              </a:rPr>
              <a:t> Security Teams on how to extend Kubernetes to integrate custom policies.</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a:ln>
                  <a:noFill/>
                </a:ln>
                <a:solidFill>
                  <a:prstClr val="black"/>
                </a:solidFill>
                <a:effectLst/>
                <a:uLnTx/>
                <a:uFillTx/>
                <a:latin typeface="Arial" panose="020B0604020202020204"/>
                <a:ea typeface="+mn-ea"/>
                <a:cs typeface="+mn-cs"/>
              </a:rPr>
              <a:t>Treat the Kubernetes cluster as </a:t>
            </a:r>
            <a:r>
              <a:rPr kumimoji="0" lang="en-US" sz="2400" b="1" i="1" u="none" strike="noStrike" kern="1200" cap="none" spc="0" normalizeH="0" baseline="0" noProof="0">
                <a:ln>
                  <a:noFill/>
                </a:ln>
                <a:solidFill>
                  <a:prstClr val="black"/>
                </a:solidFill>
                <a:effectLst/>
                <a:uLnTx/>
                <a:uFillTx/>
                <a:latin typeface="Arial" panose="020B0604020202020204"/>
                <a:ea typeface="+mn-ea"/>
                <a:cs typeface="+mn-cs"/>
              </a:rPr>
              <a:t>immutable,</a:t>
            </a:r>
            <a:r>
              <a:rPr kumimoji="0" lang="en-US" sz="2400" b="0" i="0" u="none" strike="noStrike" kern="1200" cap="none" spc="0" normalizeH="0" baseline="0" noProof="0">
                <a:ln>
                  <a:noFill/>
                </a:ln>
                <a:solidFill>
                  <a:prstClr val="black"/>
                </a:solidFill>
                <a:effectLst/>
                <a:uLnTx/>
                <a:uFillTx/>
                <a:latin typeface="Arial" panose="020B0604020202020204"/>
                <a:ea typeface="+mn-ea"/>
                <a:cs typeface="+mn-cs"/>
              </a:rPr>
              <a:t> just like you do with applications.</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a:ln>
                  <a:noFill/>
                </a:ln>
                <a:solidFill>
                  <a:prstClr val="black"/>
                </a:solidFill>
                <a:effectLst/>
                <a:uLnTx/>
                <a:uFillTx/>
                <a:latin typeface="Arial" panose="020B0604020202020204"/>
                <a:ea typeface="+mn-ea"/>
                <a:cs typeface="+mn-cs"/>
              </a:rPr>
              <a:t>Multiple ways to accomplish policy</a:t>
            </a:r>
          </a:p>
          <a:p>
            <a:pPr marL="742950" marR="0" lvl="1"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2400" b="1" i="0" u="none" strike="noStrike" kern="1200" cap="none" spc="0" normalizeH="0" baseline="0" noProof="0">
                <a:ln>
                  <a:noFill/>
                </a:ln>
                <a:solidFill>
                  <a:prstClr val="black"/>
                </a:solidFill>
                <a:effectLst/>
                <a:uLnTx/>
                <a:uFillTx/>
                <a:latin typeface="Arial" panose="020B0604020202020204"/>
                <a:ea typeface="+mn-ea"/>
                <a:cs typeface="+mn-cs"/>
              </a:rPr>
              <a:t>Build all your own logic </a:t>
            </a:r>
            <a:r>
              <a:rPr kumimoji="0" lang="en-US" sz="2400" b="0" i="0" u="none" strike="noStrike" kern="1200" cap="none" spc="0" normalizeH="0" baseline="0" noProof="0">
                <a:ln>
                  <a:noFill/>
                </a:ln>
                <a:solidFill>
                  <a:prstClr val="black"/>
                </a:solidFill>
                <a:effectLst/>
                <a:uLnTx/>
                <a:uFillTx/>
                <a:latin typeface="Arial" panose="020B0604020202020204"/>
                <a:ea typeface="+mn-ea"/>
                <a:cs typeface="+mn-cs"/>
              </a:rPr>
              <a:t>and utilize dynamic admission control</a:t>
            </a:r>
          </a:p>
          <a:p>
            <a:pPr marL="742950" marR="0" lvl="1"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2400" b="1" i="0" u="none" strike="noStrike" kern="1200" cap="none" spc="0" normalizeH="0" baseline="0" noProof="0">
                <a:ln>
                  <a:noFill/>
                </a:ln>
                <a:solidFill>
                  <a:prstClr val="black"/>
                </a:solidFill>
                <a:effectLst/>
                <a:uLnTx/>
                <a:uFillTx/>
                <a:latin typeface="Arial" panose="020B0604020202020204"/>
                <a:ea typeface="+mn-ea"/>
                <a:cs typeface="+mn-cs"/>
              </a:rPr>
              <a:t>Utilize Open Policy Agent to simplify</a:t>
            </a:r>
            <a:r>
              <a:rPr kumimoji="0" lang="en-US" sz="2400" b="0" i="0" u="none" strike="noStrike" kern="1200" cap="none" spc="0" normalizeH="0" baseline="0" noProof="0">
                <a:ln>
                  <a:noFill/>
                </a:ln>
                <a:solidFill>
                  <a:prstClr val="black"/>
                </a:solidFill>
                <a:effectLst/>
                <a:uLnTx/>
                <a:uFillTx/>
                <a:latin typeface="Arial" panose="020B0604020202020204"/>
                <a:ea typeface="+mn-ea"/>
                <a:cs typeface="+mn-cs"/>
              </a:rPr>
              <a:t> deployment and logic for rule sets.</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endParaRPr kumimoji="0" lang="en-US" sz="2400" b="0" i="0" u="none" strike="noStrike" kern="1200" cap="none" spc="0" normalizeH="0" baseline="0" noProof="0">
              <a:ln>
                <a:noFill/>
              </a:ln>
              <a:solidFill>
                <a:prstClr val="black"/>
              </a:solidFill>
              <a:effectLst/>
              <a:uLnTx/>
              <a:uFillTx/>
              <a:latin typeface="Arial" panose="020B060402020202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Tree>
    <p:extLst>
      <p:ext uri="{BB962C8B-B14F-4D97-AF65-F5344CB8AC3E}">
        <p14:creationId xmlns:p14="http://schemas.microsoft.com/office/powerpoint/2010/main" val="146306931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5216" y="3033223"/>
            <a:ext cx="6126480" cy="498598"/>
          </a:xfrm>
        </p:spPr>
        <p:txBody>
          <a:bodyPr/>
          <a:lstStyle/>
          <a:p>
            <a:r>
              <a:rPr lang="en-US" dirty="0"/>
              <a:t>Q&amp;A</a:t>
            </a:r>
          </a:p>
        </p:txBody>
      </p:sp>
    </p:spTree>
    <p:extLst>
      <p:ext uri="{BB962C8B-B14F-4D97-AF65-F5344CB8AC3E}">
        <p14:creationId xmlns:p14="http://schemas.microsoft.com/office/powerpoint/2010/main" val="1667574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EEF0A0F-BA93-448F-B0F2-650D394C5121}"/>
              </a:ext>
            </a:extLst>
          </p:cNvPr>
          <p:cNvSpPr>
            <a:spLocks noGrp="1"/>
          </p:cNvSpPr>
          <p:nvPr>
            <p:ph type="title"/>
          </p:nvPr>
        </p:nvSpPr>
        <p:spPr/>
        <p:txBody>
          <a:bodyPr/>
          <a:lstStyle/>
          <a:p>
            <a:r>
              <a:rPr lang="en-US">
                <a:latin typeface="Segoe UI Semibold (Headings)"/>
              </a:rPr>
              <a:t>Enterprise Control Plane Architecture</a:t>
            </a:r>
          </a:p>
        </p:txBody>
      </p:sp>
      <p:sp>
        <p:nvSpPr>
          <p:cNvPr id="39" name="Rectangle 38">
            <a:extLst>
              <a:ext uri="{FF2B5EF4-FFF2-40B4-BE49-F238E27FC236}">
                <a16:creationId xmlns:a16="http://schemas.microsoft.com/office/drawing/2014/main" id="{2AD195B2-E646-497D-9CD1-239E99B47044}"/>
              </a:ext>
            </a:extLst>
          </p:cNvPr>
          <p:cNvSpPr/>
          <p:nvPr/>
        </p:nvSpPr>
        <p:spPr>
          <a:xfrm>
            <a:off x="458933" y="2061399"/>
            <a:ext cx="2424301" cy="3056488"/>
          </a:xfrm>
          <a:prstGeom prst="rect">
            <a:avLst/>
          </a:prstGeom>
        </p:spPr>
        <p:txBody>
          <a:bodyPr wrap="square" lIns="0">
            <a:spAutoFit/>
          </a:bodyPr>
          <a:lstStyle/>
          <a:p>
            <a:pPr marL="224097" indent="-224097" defTabSz="914225">
              <a:lnSpc>
                <a:spcPct val="90000"/>
              </a:lnSpc>
              <a:spcAft>
                <a:spcPts val="2353"/>
              </a:spcAft>
              <a:buFont typeface="+mj-lt"/>
              <a:buAutoNum type="arabicPeriod"/>
              <a:defRPr/>
            </a:pPr>
            <a:r>
              <a:rPr lang="en-US" sz="1568">
                <a:solidFill>
                  <a:srgbClr val="0078D7"/>
                </a:solidFill>
                <a:latin typeface="Segoe UI Semibold"/>
                <a:ea typeface="Times New Roman" panose="02020603050405020304" pitchFamily="18" charset="0"/>
                <a:cs typeface="Segoe UI" panose="020B0502040204020203" pitchFamily="34" charset="0"/>
              </a:rPr>
              <a:t>Environment factory</a:t>
            </a:r>
            <a:br>
              <a:rPr lang="en-US" sz="1568">
                <a:solidFill>
                  <a:srgbClr val="0078D7"/>
                </a:solidFill>
                <a:latin typeface="Segoe UI Semibold"/>
                <a:ea typeface="Times New Roman" panose="02020603050405020304" pitchFamily="18" charset="0"/>
                <a:cs typeface="Segoe UI" panose="020B0502040204020203" pitchFamily="34" charset="0"/>
              </a:rPr>
            </a:br>
            <a:r>
              <a:rPr lang="en-US" sz="1372">
                <a:solidFill>
                  <a:srgbClr val="353535"/>
                </a:solidFill>
                <a:latin typeface="Segoe UI" panose="020B0502040204020203" pitchFamily="34" charset="0"/>
                <a:ea typeface="Times New Roman" panose="02020603050405020304" pitchFamily="18" charset="0"/>
                <a:cs typeface="Segoe UI" panose="020B0502040204020203" pitchFamily="34" charset="0"/>
              </a:rPr>
              <a:t>Deploy and update cloud environments in a repeatable manner using composable artifacts</a:t>
            </a:r>
          </a:p>
          <a:p>
            <a:pPr marL="224097" indent="-224097" defTabSz="914225">
              <a:lnSpc>
                <a:spcPct val="90000"/>
              </a:lnSpc>
              <a:spcAft>
                <a:spcPts val="2353"/>
              </a:spcAft>
              <a:buFont typeface="+mj-lt"/>
              <a:buAutoNum type="arabicPeriod"/>
              <a:defRPr/>
            </a:pPr>
            <a:r>
              <a:rPr lang="en-US" sz="1568">
                <a:solidFill>
                  <a:srgbClr val="0078D7"/>
                </a:solidFill>
                <a:latin typeface="Segoe UI Semibold"/>
                <a:cs typeface="Segoe UI" panose="020B0502040204020203" pitchFamily="34" charset="0"/>
              </a:rPr>
              <a:t>Policy-based control</a:t>
            </a:r>
            <a:br>
              <a:rPr lang="en-US" sz="1568">
                <a:solidFill>
                  <a:srgbClr val="0078D7"/>
                </a:solidFill>
                <a:latin typeface="Segoe UI Semibold"/>
                <a:cs typeface="Segoe UI" panose="020B0502040204020203" pitchFamily="34" charset="0"/>
              </a:rPr>
            </a:br>
            <a:r>
              <a:rPr lang="en-US" sz="1372">
                <a:solidFill>
                  <a:srgbClr val="353535"/>
                </a:solidFill>
                <a:latin typeface="Segoe UI" panose="020B0502040204020203" pitchFamily="34" charset="0"/>
                <a:ea typeface="Times New Roman" panose="02020603050405020304" pitchFamily="18" charset="0"/>
                <a:cs typeface="Segoe UI" panose="020B0502040204020203" pitchFamily="34" charset="0"/>
              </a:rPr>
              <a:t>Real-time enforcement, compliance assessment and remediation at scale </a:t>
            </a:r>
            <a:endParaRPr lang="en-US" sz="1372">
              <a:solidFill>
                <a:srgbClr val="353535"/>
              </a:solidFill>
              <a:latin typeface="Segoe UI" panose="020B0502040204020203" pitchFamily="34" charset="0"/>
              <a:ea typeface="Calibri" panose="020F0502020204030204" pitchFamily="34" charset="0"/>
              <a:cs typeface="Segoe UI" panose="020B0502040204020203" pitchFamily="34" charset="0"/>
            </a:endParaRPr>
          </a:p>
          <a:p>
            <a:pPr marL="224097" indent="-224097" defTabSz="914225">
              <a:lnSpc>
                <a:spcPct val="90000"/>
              </a:lnSpc>
              <a:spcAft>
                <a:spcPts val="2353"/>
              </a:spcAft>
              <a:buFont typeface="+mj-lt"/>
              <a:buAutoNum type="arabicPeriod"/>
              <a:defRPr/>
            </a:pPr>
            <a:r>
              <a:rPr lang="en-US" sz="1568">
                <a:solidFill>
                  <a:srgbClr val="0078D7"/>
                </a:solidFill>
                <a:latin typeface="Segoe UI Semibold"/>
                <a:cs typeface="Segoe UI" panose="020B0502040204020203" pitchFamily="34" charset="0"/>
              </a:rPr>
              <a:t>Resource visibility</a:t>
            </a:r>
            <a:br>
              <a:rPr lang="en-US" sz="1568">
                <a:solidFill>
                  <a:srgbClr val="0078D7"/>
                </a:solidFill>
                <a:latin typeface="Segoe UI Semibold"/>
                <a:cs typeface="Segoe UI" panose="020B0502040204020203" pitchFamily="34" charset="0"/>
              </a:rPr>
            </a:br>
            <a:r>
              <a:rPr lang="en-US" sz="1372">
                <a:solidFill>
                  <a:srgbClr val="353535"/>
                </a:solidFill>
                <a:latin typeface="Segoe UI" panose="020B0502040204020203" pitchFamily="34" charset="0"/>
                <a:ea typeface="Times New Roman" panose="02020603050405020304" pitchFamily="18" charset="0"/>
                <a:cs typeface="Segoe UI" panose="020B0502040204020203" pitchFamily="34" charset="0"/>
              </a:rPr>
              <a:t>Query, explore &amp; analyze cloud resources at scale</a:t>
            </a:r>
            <a:endParaRPr lang="en-US" sz="1372">
              <a:solidFill>
                <a:srgbClr val="353535"/>
              </a:solidFill>
              <a:latin typeface="Segoe UI" panose="020B0502040204020203" pitchFamily="34" charset="0"/>
              <a:ea typeface="Calibri" panose="020F0502020204030204" pitchFamily="34" charset="0"/>
              <a:cs typeface="Segoe UI" panose="020B0502040204020203" pitchFamily="34" charset="0"/>
            </a:endParaRPr>
          </a:p>
        </p:txBody>
      </p:sp>
      <p:sp>
        <p:nvSpPr>
          <p:cNvPr id="46" name="TextBox 45">
            <a:extLst>
              <a:ext uri="{FF2B5EF4-FFF2-40B4-BE49-F238E27FC236}">
                <a16:creationId xmlns:a16="http://schemas.microsoft.com/office/drawing/2014/main" id="{F4FF98AC-63BF-4080-B8A8-EF7F6297C57E}"/>
              </a:ext>
            </a:extLst>
          </p:cNvPr>
          <p:cNvSpPr txBox="1"/>
          <p:nvPr/>
        </p:nvSpPr>
        <p:spPr>
          <a:xfrm>
            <a:off x="455995" y="1052648"/>
            <a:ext cx="10607300" cy="438840"/>
          </a:xfrm>
          <a:prstGeom prst="rect">
            <a:avLst/>
          </a:prstGeom>
          <a:noFill/>
        </p:spPr>
        <p:txBody>
          <a:bodyPr wrap="square" lIns="0" tIns="91427" rIns="91427" bIns="91427" rtlCol="0">
            <a:spAutoFit/>
          </a:bodyPr>
          <a:lstStyle>
            <a:defPPr>
              <a:defRPr lang="en-US"/>
            </a:defPPr>
            <a:lvl1pPr defTabSz="950663" fontAlgn="base">
              <a:lnSpc>
                <a:spcPct val="90000"/>
              </a:lnSpc>
              <a:spcBef>
                <a:spcPct val="0"/>
              </a:spcBef>
              <a:spcAft>
                <a:spcPct val="0"/>
              </a:spcAft>
              <a:defRPr sz="2000" kern="0">
                <a:gradFill>
                  <a:gsLst>
                    <a:gs pos="78761">
                      <a:schemeClr val="accent1"/>
                    </a:gs>
                    <a:gs pos="0">
                      <a:schemeClr val="accent1"/>
                    </a:gs>
                  </a:gsLst>
                  <a:lin ang="5400000" scaled="0"/>
                </a:gradFill>
                <a:latin typeface="Segoe UI Semibold" panose="020B0702040204020203" pitchFamily="34" charset="0"/>
                <a:cs typeface="Segoe UI Semibold" panose="020B0702040204020203" pitchFamily="34" charset="0"/>
              </a:defRPr>
            </a:lvl1pPr>
            <a:lvl2pPr marL="457200" defTabSz="457200"/>
            <a:lvl3pPr marL="914400" defTabSz="457200"/>
            <a:lvl4pPr marL="1371600" defTabSz="457200"/>
            <a:lvl5pPr marL="1828800" defTabSz="457200"/>
            <a:lvl6pPr marL="2286000" defTabSz="457200"/>
            <a:lvl7pPr marL="2743200" defTabSz="457200"/>
            <a:lvl8pPr marL="3200400" defTabSz="457200"/>
            <a:lvl9pPr marL="3657600" defTabSz="457200"/>
          </a:lstStyle>
          <a:p>
            <a:pPr defTabSz="950480">
              <a:defRPr/>
            </a:pPr>
            <a:r>
              <a:rPr lang="en-US" sz="1800">
                <a:solidFill>
                  <a:srgbClr val="0078D4"/>
                </a:solidFill>
              </a:rPr>
              <a:t>Providing control over the cloud environment, without sacrificing developer agility</a:t>
            </a:r>
          </a:p>
        </p:txBody>
      </p:sp>
      <p:grpSp>
        <p:nvGrpSpPr>
          <p:cNvPr id="8" name="Group 7">
            <a:extLst>
              <a:ext uri="{FF2B5EF4-FFF2-40B4-BE49-F238E27FC236}">
                <a16:creationId xmlns:a16="http://schemas.microsoft.com/office/drawing/2014/main" id="{EE388509-3452-462C-830F-732714263D3E}"/>
              </a:ext>
            </a:extLst>
          </p:cNvPr>
          <p:cNvGrpSpPr/>
          <p:nvPr/>
        </p:nvGrpSpPr>
        <p:grpSpPr>
          <a:xfrm>
            <a:off x="3673166" y="2061398"/>
            <a:ext cx="7583782" cy="4055062"/>
            <a:chOff x="3746819" y="2102237"/>
            <a:chExt cx="7735853" cy="4136374"/>
          </a:xfrm>
        </p:grpSpPr>
        <p:grpSp>
          <p:nvGrpSpPr>
            <p:cNvPr id="56" name="Group 55">
              <a:extLst>
                <a:ext uri="{FF2B5EF4-FFF2-40B4-BE49-F238E27FC236}">
                  <a16:creationId xmlns:a16="http://schemas.microsoft.com/office/drawing/2014/main" id="{F9EF531B-C7FF-4CE3-8770-B889B21A1E0F}"/>
                </a:ext>
              </a:extLst>
            </p:cNvPr>
            <p:cNvGrpSpPr/>
            <p:nvPr/>
          </p:nvGrpSpPr>
          <p:grpSpPr>
            <a:xfrm>
              <a:off x="3746819" y="2102237"/>
              <a:ext cx="7735853" cy="4136374"/>
              <a:chOff x="3824877" y="2102237"/>
              <a:chExt cx="7735853" cy="4136374"/>
            </a:xfrm>
          </p:grpSpPr>
          <p:sp>
            <p:nvSpPr>
              <p:cNvPr id="47" name="Rectangle 46">
                <a:extLst>
                  <a:ext uri="{FF2B5EF4-FFF2-40B4-BE49-F238E27FC236}">
                    <a16:creationId xmlns:a16="http://schemas.microsoft.com/office/drawing/2014/main" id="{F50C38F1-5566-4A4A-8C11-F2B3643FCA15}"/>
                  </a:ext>
                </a:extLst>
              </p:cNvPr>
              <p:cNvSpPr/>
              <p:nvPr/>
            </p:nvSpPr>
            <p:spPr>
              <a:xfrm>
                <a:off x="3824877" y="3982274"/>
                <a:ext cx="7613933" cy="1089933"/>
              </a:xfrm>
              <a:prstGeom prst="rect">
                <a:avLst/>
              </a:prstGeom>
              <a:solidFill>
                <a:schemeClr val="bg1"/>
              </a:solidFill>
              <a:ln w="10795" cap="flat" cmpd="sng" algn="ctr">
                <a:noFill/>
                <a:prstDash val="solid"/>
              </a:ln>
              <a:effectLst>
                <a:outerShdw blurRad="254000" dist="50800" dir="2700000" algn="tl" rotWithShape="0">
                  <a:prstClr val="black">
                    <a:alpha val="24000"/>
                  </a:prstClr>
                </a:outerShdw>
              </a:effectLst>
            </p:spPr>
            <p:txBody>
              <a:bodyPr vert="horz" wrap="square" lIns="0" tIns="45706" rIns="0" bIns="45706" numCol="1" rtlCol="0" anchor="ctr" anchorCtr="0" compatLnSpc="1">
                <a:prstTxWarp prst="textNoShape">
                  <a:avLst/>
                </a:prstTxWarp>
              </a:bodyPr>
              <a:lstStyle/>
              <a:p>
                <a:pPr algn="ctr" defTabSz="913751" fontAlgn="base">
                  <a:spcBef>
                    <a:spcPct val="0"/>
                  </a:spcBef>
                  <a:spcAft>
                    <a:spcPct val="0"/>
                  </a:spcAft>
                </a:pPr>
                <a:endParaRPr lang="en-US" sz="1961" kern="0">
                  <a:gradFill>
                    <a:gsLst>
                      <a:gs pos="0">
                        <a:srgbClr val="FFFFFF"/>
                      </a:gs>
                      <a:gs pos="100000">
                        <a:srgbClr val="FFFFFF"/>
                      </a:gs>
                    </a:gsLst>
                    <a:lin ang="5400000" scaled="0"/>
                  </a:gradFill>
                  <a:latin typeface="Segoe UI"/>
                </a:endParaRPr>
              </a:p>
            </p:txBody>
          </p:sp>
          <p:grpSp>
            <p:nvGrpSpPr>
              <p:cNvPr id="5" name="Group 4">
                <a:extLst>
                  <a:ext uri="{FF2B5EF4-FFF2-40B4-BE49-F238E27FC236}">
                    <a16:creationId xmlns:a16="http://schemas.microsoft.com/office/drawing/2014/main" id="{A6BF1EF4-494F-40AA-B8A1-08C5E1AB836B}"/>
                  </a:ext>
                </a:extLst>
              </p:cNvPr>
              <p:cNvGrpSpPr/>
              <p:nvPr/>
            </p:nvGrpSpPr>
            <p:grpSpPr>
              <a:xfrm>
                <a:off x="4630287" y="5150647"/>
                <a:ext cx="6389601" cy="1087964"/>
                <a:chOff x="2577533" y="4964471"/>
                <a:chExt cx="7261159" cy="1088118"/>
              </a:xfrm>
            </p:grpSpPr>
            <p:sp>
              <p:nvSpPr>
                <p:cNvPr id="6" name="Rectangle 5">
                  <a:extLst>
                    <a:ext uri="{FF2B5EF4-FFF2-40B4-BE49-F238E27FC236}">
                      <a16:creationId xmlns:a16="http://schemas.microsoft.com/office/drawing/2014/main" id="{E75EDFB8-49D7-479C-A72E-5E23AEC26F9A}"/>
                    </a:ext>
                  </a:extLst>
                </p:cNvPr>
                <p:cNvSpPr/>
                <p:nvPr/>
              </p:nvSpPr>
              <p:spPr bwMode="auto">
                <a:xfrm>
                  <a:off x="8503009" y="5469913"/>
                  <a:ext cx="1335683" cy="5826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ctr" anchorCtr="0" forceAA="0" compatLnSpc="1">
                  <a:prstTxWarp prst="textNoShape">
                    <a:avLst/>
                  </a:prstTxWarp>
                  <a:noAutofit/>
                </a:bodyPr>
                <a:lstStyle/>
                <a:p>
                  <a:pPr algn="ctr" defTabSz="895922" fontAlgn="base">
                    <a:lnSpc>
                      <a:spcPct val="90000"/>
                    </a:lnSpc>
                    <a:spcBef>
                      <a:spcPct val="0"/>
                    </a:spcBef>
                    <a:spcAft>
                      <a:spcPct val="0"/>
                    </a:spcAft>
                    <a:defRPr/>
                  </a:pPr>
                  <a:r>
                    <a:rPr lang="en-US" sz="1176">
                      <a:solidFill>
                        <a:srgbClr val="000000"/>
                      </a:solidFill>
                      <a:latin typeface="Segoe UI Semibold" panose="020B0702040204020203" pitchFamily="34" charset="0"/>
                      <a:ea typeface="Segoe UI" pitchFamily="34" charset="0"/>
                      <a:cs typeface="Segoe UI Semibold" panose="020B0702040204020203" pitchFamily="34" charset="0"/>
                    </a:rPr>
                    <a:t>Resource Provider</a:t>
                  </a:r>
                </a:p>
              </p:txBody>
            </p:sp>
            <p:sp>
              <p:nvSpPr>
                <p:cNvPr id="7" name="Rectangle 6">
                  <a:extLst>
                    <a:ext uri="{FF2B5EF4-FFF2-40B4-BE49-F238E27FC236}">
                      <a16:creationId xmlns:a16="http://schemas.microsoft.com/office/drawing/2014/main" id="{2FED1294-5996-41AA-96EF-917F6A3BD602}"/>
                    </a:ext>
                  </a:extLst>
                </p:cNvPr>
                <p:cNvSpPr/>
                <p:nvPr/>
              </p:nvSpPr>
              <p:spPr bwMode="auto">
                <a:xfrm>
                  <a:off x="6285604" y="5469913"/>
                  <a:ext cx="1262636" cy="5826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ctr" anchorCtr="0" forceAA="0" compatLnSpc="1">
                  <a:prstTxWarp prst="textNoShape">
                    <a:avLst/>
                  </a:prstTxWarp>
                  <a:noAutofit/>
                </a:bodyPr>
                <a:lstStyle/>
                <a:p>
                  <a:pPr algn="ctr" defTabSz="895922" fontAlgn="base">
                    <a:lnSpc>
                      <a:spcPct val="90000"/>
                    </a:lnSpc>
                    <a:spcBef>
                      <a:spcPct val="0"/>
                    </a:spcBef>
                    <a:spcAft>
                      <a:spcPct val="0"/>
                    </a:spcAft>
                    <a:defRPr/>
                  </a:pPr>
                  <a:r>
                    <a:rPr lang="en-US" sz="1176">
                      <a:solidFill>
                        <a:srgbClr val="000000"/>
                      </a:solidFill>
                      <a:latin typeface="Segoe UI Semibold" panose="020B0702040204020203" pitchFamily="34" charset="0"/>
                      <a:ea typeface="Segoe UI" pitchFamily="34" charset="0"/>
                      <a:cs typeface="Segoe UI Semibold" panose="020B0702040204020203" pitchFamily="34" charset="0"/>
                    </a:rPr>
                    <a:t>Network</a:t>
                  </a:r>
                </a:p>
              </p:txBody>
            </p:sp>
            <p:sp>
              <p:nvSpPr>
                <p:cNvPr id="9" name="Rectangle 8">
                  <a:extLst>
                    <a:ext uri="{FF2B5EF4-FFF2-40B4-BE49-F238E27FC236}">
                      <a16:creationId xmlns:a16="http://schemas.microsoft.com/office/drawing/2014/main" id="{DB29C345-0CE9-4D09-BF64-C34B98FF7D93}"/>
                    </a:ext>
                  </a:extLst>
                </p:cNvPr>
                <p:cNvSpPr/>
                <p:nvPr/>
              </p:nvSpPr>
              <p:spPr bwMode="auto">
                <a:xfrm>
                  <a:off x="2577533" y="5469913"/>
                  <a:ext cx="1545378" cy="5826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ctr" anchorCtr="0" forceAA="0" compatLnSpc="1">
                  <a:prstTxWarp prst="textNoShape">
                    <a:avLst/>
                  </a:prstTxWarp>
                  <a:noAutofit/>
                </a:bodyPr>
                <a:lstStyle/>
                <a:p>
                  <a:pPr algn="ctr" defTabSz="895922" fontAlgn="base">
                    <a:lnSpc>
                      <a:spcPct val="90000"/>
                    </a:lnSpc>
                    <a:spcBef>
                      <a:spcPct val="0"/>
                    </a:spcBef>
                    <a:spcAft>
                      <a:spcPct val="0"/>
                    </a:spcAft>
                    <a:defRPr/>
                  </a:pPr>
                  <a:r>
                    <a:rPr lang="en-US" sz="1176">
                      <a:solidFill>
                        <a:srgbClr val="000000"/>
                      </a:solidFill>
                      <a:latin typeface="Segoe UI Semibold" panose="020B0702040204020203" pitchFamily="34" charset="0"/>
                      <a:cs typeface="Segoe UI Semibold" panose="020B0702040204020203" pitchFamily="34" charset="0"/>
                    </a:rPr>
                    <a:t>Virtual Machine</a:t>
                  </a:r>
                </a:p>
              </p:txBody>
            </p:sp>
            <p:sp>
              <p:nvSpPr>
                <p:cNvPr id="10" name="Rectangle 9">
                  <a:extLst>
                    <a:ext uri="{FF2B5EF4-FFF2-40B4-BE49-F238E27FC236}">
                      <a16:creationId xmlns:a16="http://schemas.microsoft.com/office/drawing/2014/main" id="{9799FD20-D383-4BF7-8636-46A6100E2C3B}"/>
                    </a:ext>
                  </a:extLst>
                </p:cNvPr>
                <p:cNvSpPr/>
                <p:nvPr/>
              </p:nvSpPr>
              <p:spPr bwMode="auto">
                <a:xfrm>
                  <a:off x="4431568" y="5469913"/>
                  <a:ext cx="1545378" cy="5826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ctr" anchorCtr="0" forceAA="0" compatLnSpc="1">
                  <a:prstTxWarp prst="textNoShape">
                    <a:avLst/>
                  </a:prstTxWarp>
                  <a:noAutofit/>
                </a:bodyPr>
                <a:lstStyle/>
                <a:p>
                  <a:pPr algn="ctr" defTabSz="895922" fontAlgn="base">
                    <a:lnSpc>
                      <a:spcPct val="90000"/>
                    </a:lnSpc>
                    <a:spcBef>
                      <a:spcPct val="0"/>
                    </a:spcBef>
                    <a:spcAft>
                      <a:spcPct val="0"/>
                    </a:spcAft>
                    <a:defRPr/>
                  </a:pPr>
                  <a:r>
                    <a:rPr lang="en-US" sz="1176">
                      <a:solidFill>
                        <a:srgbClr val="000000"/>
                      </a:solidFill>
                      <a:latin typeface="Segoe UI Semibold" panose="020B0702040204020203" pitchFamily="34" charset="0"/>
                      <a:cs typeface="Segoe UI Semibold" panose="020B0702040204020203" pitchFamily="34" charset="0"/>
                    </a:rPr>
                    <a:t>Storage</a:t>
                  </a:r>
                </a:p>
              </p:txBody>
            </p:sp>
            <p:cxnSp>
              <p:nvCxnSpPr>
                <p:cNvPr id="11" name="Straight Arrow Connector 10">
                  <a:extLst>
                    <a:ext uri="{FF2B5EF4-FFF2-40B4-BE49-F238E27FC236}">
                      <a16:creationId xmlns:a16="http://schemas.microsoft.com/office/drawing/2014/main" id="{8C53BF41-4E6B-45CE-A229-811695ABE333}"/>
                    </a:ext>
                  </a:extLst>
                </p:cNvPr>
                <p:cNvCxnSpPr>
                  <a:cxnSpLocks/>
                </p:cNvCxnSpPr>
                <p:nvPr/>
              </p:nvCxnSpPr>
              <p:spPr>
                <a:xfrm>
                  <a:off x="3350222" y="4964471"/>
                  <a:ext cx="0" cy="440296"/>
                </a:xfrm>
                <a:prstGeom prst="straightConnector1">
                  <a:avLst/>
                </a:prstGeom>
                <a:ln w="28575">
                  <a:solidFill>
                    <a:schemeClr val="bg1">
                      <a:lumMod val="50000"/>
                    </a:schemeClr>
                  </a:solidFill>
                  <a:prstDash val="sysDot"/>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DFE22405-F9C2-4C31-A169-36D9D9498F5F}"/>
                    </a:ext>
                  </a:extLst>
                </p:cNvPr>
                <p:cNvCxnSpPr>
                  <a:cxnSpLocks/>
                </p:cNvCxnSpPr>
                <p:nvPr/>
              </p:nvCxnSpPr>
              <p:spPr>
                <a:xfrm>
                  <a:off x="5295912" y="4964471"/>
                  <a:ext cx="0" cy="440296"/>
                </a:xfrm>
                <a:prstGeom prst="straightConnector1">
                  <a:avLst/>
                </a:prstGeom>
                <a:ln w="28575">
                  <a:solidFill>
                    <a:schemeClr val="bg1">
                      <a:lumMod val="50000"/>
                    </a:schemeClr>
                  </a:solidFill>
                  <a:prstDash val="sysDot"/>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88699941-7085-42C2-BE8E-B1021288B562}"/>
                    </a:ext>
                  </a:extLst>
                </p:cNvPr>
                <p:cNvCxnSpPr>
                  <a:cxnSpLocks/>
                </p:cNvCxnSpPr>
                <p:nvPr/>
              </p:nvCxnSpPr>
              <p:spPr>
                <a:xfrm>
                  <a:off x="6914345" y="4964471"/>
                  <a:ext cx="0" cy="440296"/>
                </a:xfrm>
                <a:prstGeom prst="straightConnector1">
                  <a:avLst/>
                </a:prstGeom>
                <a:ln w="28575">
                  <a:solidFill>
                    <a:schemeClr val="bg1">
                      <a:lumMod val="50000"/>
                    </a:schemeClr>
                  </a:solidFill>
                  <a:prstDash val="sysDot"/>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F7A6CC1B-B58B-4B2D-81F5-50C159EE4EC2}"/>
                    </a:ext>
                  </a:extLst>
                </p:cNvPr>
                <p:cNvCxnSpPr>
                  <a:cxnSpLocks/>
                </p:cNvCxnSpPr>
                <p:nvPr/>
              </p:nvCxnSpPr>
              <p:spPr>
                <a:xfrm>
                  <a:off x="9179847" y="4964471"/>
                  <a:ext cx="0" cy="440296"/>
                </a:xfrm>
                <a:prstGeom prst="straightConnector1">
                  <a:avLst/>
                </a:prstGeom>
                <a:ln w="28575">
                  <a:solidFill>
                    <a:schemeClr val="bg1">
                      <a:lumMod val="50000"/>
                    </a:schemeClr>
                  </a:solidFill>
                  <a:prstDash val="sysDot"/>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56CAF68A-6D6E-458F-B0A2-BB0993C7DACD}"/>
                    </a:ext>
                  </a:extLst>
                </p:cNvPr>
                <p:cNvCxnSpPr>
                  <a:cxnSpLocks/>
                </p:cNvCxnSpPr>
                <p:nvPr/>
              </p:nvCxnSpPr>
              <p:spPr>
                <a:xfrm rot="5400000">
                  <a:off x="8028111" y="5498437"/>
                  <a:ext cx="0" cy="500283"/>
                </a:xfrm>
                <a:prstGeom prst="straightConnector1">
                  <a:avLst/>
                </a:prstGeom>
                <a:ln w="28575">
                  <a:solidFill>
                    <a:schemeClr val="bg1">
                      <a:lumMod val="50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16" name="Rectangle 15">
                <a:extLst>
                  <a:ext uri="{FF2B5EF4-FFF2-40B4-BE49-F238E27FC236}">
                    <a16:creationId xmlns:a16="http://schemas.microsoft.com/office/drawing/2014/main" id="{220C12A0-0153-4347-B170-F641507B7AD6}"/>
                  </a:ext>
                </a:extLst>
              </p:cNvPr>
              <p:cNvSpPr/>
              <p:nvPr/>
            </p:nvSpPr>
            <p:spPr bwMode="auto">
              <a:xfrm>
                <a:off x="8082624" y="2107390"/>
                <a:ext cx="1412797" cy="1173779"/>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ctr" anchorCtr="0" forceAA="0" compatLnSpc="1">
                <a:prstTxWarp prst="textNoShape">
                  <a:avLst/>
                </a:prstTxWarp>
                <a:noAutofit/>
              </a:bodyPr>
              <a:lstStyle/>
              <a:p>
                <a:pPr algn="ctr" defTabSz="895922" fontAlgn="base">
                  <a:lnSpc>
                    <a:spcPct val="90000"/>
                  </a:lnSpc>
                  <a:spcBef>
                    <a:spcPct val="0"/>
                  </a:spcBef>
                  <a:spcAft>
                    <a:spcPct val="0"/>
                  </a:spcAft>
                  <a:defRPr/>
                </a:pPr>
                <a:r>
                  <a:rPr lang="en-US" sz="1176">
                    <a:solidFill>
                      <a:srgbClr val="FFFFFF"/>
                    </a:solidFill>
                    <a:latin typeface="Segoe UI Semibold" panose="020B0702040204020203" pitchFamily="34" charset="0"/>
                    <a:cs typeface="Segoe UI Semibold" panose="020B0702040204020203" pitchFamily="34" charset="0"/>
                  </a:rPr>
                  <a:t>Azure Portal</a:t>
                </a:r>
              </a:p>
            </p:txBody>
          </p:sp>
          <p:sp>
            <p:nvSpPr>
              <p:cNvPr id="17" name="Rectangle 16">
                <a:extLst>
                  <a:ext uri="{FF2B5EF4-FFF2-40B4-BE49-F238E27FC236}">
                    <a16:creationId xmlns:a16="http://schemas.microsoft.com/office/drawing/2014/main" id="{53042C18-3513-42BC-9DB0-8A7DEC75E09E}"/>
                  </a:ext>
                </a:extLst>
              </p:cNvPr>
              <p:cNvSpPr/>
              <p:nvPr/>
            </p:nvSpPr>
            <p:spPr bwMode="auto">
              <a:xfrm>
                <a:off x="9629912" y="2107390"/>
                <a:ext cx="721752" cy="117377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ctr" anchorCtr="0" forceAA="0" compatLnSpc="1">
                <a:prstTxWarp prst="textNoShape">
                  <a:avLst/>
                </a:prstTxWarp>
                <a:noAutofit/>
              </a:bodyPr>
              <a:lstStyle/>
              <a:p>
                <a:pPr algn="ctr" defTabSz="895922" fontAlgn="base">
                  <a:lnSpc>
                    <a:spcPct val="90000"/>
                  </a:lnSpc>
                  <a:spcBef>
                    <a:spcPct val="0"/>
                  </a:spcBef>
                  <a:spcAft>
                    <a:spcPct val="0"/>
                  </a:spcAft>
                  <a:defRPr/>
                </a:pPr>
                <a:r>
                  <a:rPr lang="en-US" sz="1176">
                    <a:solidFill>
                      <a:srgbClr val="FFFFFF"/>
                    </a:solidFill>
                    <a:latin typeface="Segoe UI Semibold" panose="020B0702040204020203" pitchFamily="34" charset="0"/>
                    <a:cs typeface="Segoe UI Semibold" panose="020B0702040204020203" pitchFamily="34" charset="0"/>
                  </a:rPr>
                  <a:t>CLI</a:t>
                </a:r>
              </a:p>
            </p:txBody>
          </p:sp>
          <p:sp>
            <p:nvSpPr>
              <p:cNvPr id="18" name="Rectangle 17">
                <a:extLst>
                  <a:ext uri="{FF2B5EF4-FFF2-40B4-BE49-F238E27FC236}">
                    <a16:creationId xmlns:a16="http://schemas.microsoft.com/office/drawing/2014/main" id="{9DF2D5B0-5575-418B-BCEC-D792323AC6E1}"/>
                  </a:ext>
                </a:extLst>
              </p:cNvPr>
              <p:cNvSpPr/>
              <p:nvPr/>
            </p:nvSpPr>
            <p:spPr bwMode="auto">
              <a:xfrm>
                <a:off x="10468504" y="2107390"/>
                <a:ext cx="970306" cy="117377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ctr" anchorCtr="0" forceAA="0" compatLnSpc="1">
                <a:prstTxWarp prst="textNoShape">
                  <a:avLst/>
                </a:prstTxWarp>
                <a:noAutofit/>
              </a:bodyPr>
              <a:lstStyle/>
              <a:p>
                <a:pPr algn="ctr" defTabSz="895922" fontAlgn="base">
                  <a:lnSpc>
                    <a:spcPct val="90000"/>
                  </a:lnSpc>
                  <a:spcBef>
                    <a:spcPct val="0"/>
                  </a:spcBef>
                  <a:spcAft>
                    <a:spcPct val="0"/>
                  </a:spcAft>
                  <a:defRPr/>
                </a:pPr>
                <a:r>
                  <a:rPr lang="en-US" sz="1176">
                    <a:solidFill>
                      <a:srgbClr val="FFFFFF"/>
                    </a:solidFill>
                    <a:latin typeface="Segoe UI Semibold" panose="020B0702040204020203" pitchFamily="34" charset="0"/>
                    <a:cs typeface="Segoe UI Semibold" panose="020B0702040204020203" pitchFamily="34" charset="0"/>
                  </a:rPr>
                  <a:t>3rd party</a:t>
                </a:r>
              </a:p>
            </p:txBody>
          </p:sp>
          <p:cxnSp>
            <p:nvCxnSpPr>
              <p:cNvPr id="20" name="Straight Arrow Connector 19">
                <a:extLst>
                  <a:ext uri="{FF2B5EF4-FFF2-40B4-BE49-F238E27FC236}">
                    <a16:creationId xmlns:a16="http://schemas.microsoft.com/office/drawing/2014/main" id="{F542AB50-95AE-4723-A31A-292AC1AC3486}"/>
                  </a:ext>
                </a:extLst>
              </p:cNvPr>
              <p:cNvCxnSpPr>
                <a:cxnSpLocks/>
              </p:cNvCxnSpPr>
              <p:nvPr/>
            </p:nvCxnSpPr>
            <p:spPr>
              <a:xfrm>
                <a:off x="9632772" y="3432599"/>
                <a:ext cx="0" cy="501004"/>
              </a:xfrm>
              <a:prstGeom prst="straightConnector1">
                <a:avLst/>
              </a:prstGeom>
              <a:ln w="19050">
                <a:solidFill>
                  <a:schemeClr val="accent2"/>
                </a:solidFill>
                <a:prstDash val="sysDot"/>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18391B26-E203-433B-9333-16F326159AA5}"/>
                  </a:ext>
                </a:extLst>
              </p:cNvPr>
              <p:cNvCxnSpPr>
                <a:cxnSpLocks/>
              </p:cNvCxnSpPr>
              <p:nvPr/>
            </p:nvCxnSpPr>
            <p:spPr>
              <a:xfrm>
                <a:off x="7767119" y="3391439"/>
                <a:ext cx="3671691" cy="0"/>
              </a:xfrm>
              <a:prstGeom prst="straightConnector1">
                <a:avLst/>
              </a:prstGeom>
              <a:ln w="19050">
                <a:solidFill>
                  <a:schemeClr val="accent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D4C571DB-EF9E-4239-BB07-DC1E66645D38}"/>
                  </a:ext>
                </a:extLst>
              </p:cNvPr>
              <p:cNvSpPr/>
              <p:nvPr/>
            </p:nvSpPr>
            <p:spPr>
              <a:xfrm>
                <a:off x="9632773" y="3541415"/>
                <a:ext cx="592702" cy="258404"/>
              </a:xfrm>
              <a:prstGeom prst="rect">
                <a:avLst/>
              </a:prstGeom>
            </p:spPr>
            <p:txBody>
              <a:bodyPr wrap="none">
                <a:spAutoFit/>
              </a:bodyPr>
              <a:lstStyle/>
              <a:p>
                <a:pPr defTabSz="896112" fontAlgn="base">
                  <a:lnSpc>
                    <a:spcPct val="90000"/>
                  </a:lnSpc>
                  <a:spcBef>
                    <a:spcPct val="0"/>
                  </a:spcBef>
                  <a:spcAft>
                    <a:spcPct val="0"/>
                  </a:spcAft>
                  <a:defRPr/>
                </a:pPr>
                <a:r>
                  <a:rPr lang="en-US" sz="1175">
                    <a:ln w="3175">
                      <a:noFill/>
                    </a:ln>
                    <a:solidFill>
                      <a:srgbClr val="000000"/>
                    </a:solidFill>
                    <a:latin typeface="Segoe UI Semibold" panose="020B0702040204020203" pitchFamily="34" charset="0"/>
                    <a:cs typeface="Segoe UI" pitchFamily="34" charset="0"/>
                  </a:rPr>
                  <a:t>CRUD</a:t>
                </a:r>
              </a:p>
            </p:txBody>
          </p:sp>
          <p:grpSp>
            <p:nvGrpSpPr>
              <p:cNvPr id="29" name="Group 28">
                <a:extLst>
                  <a:ext uri="{FF2B5EF4-FFF2-40B4-BE49-F238E27FC236}">
                    <a16:creationId xmlns:a16="http://schemas.microsoft.com/office/drawing/2014/main" id="{53F62B4A-476F-440C-B9AB-A6548DE415F2}"/>
                  </a:ext>
                </a:extLst>
              </p:cNvPr>
              <p:cNvGrpSpPr/>
              <p:nvPr/>
            </p:nvGrpSpPr>
            <p:grpSpPr>
              <a:xfrm>
                <a:off x="4839896" y="3982021"/>
                <a:ext cx="5628608" cy="1090188"/>
                <a:chOff x="3909041" y="3379641"/>
                <a:chExt cx="7142209" cy="1090343"/>
              </a:xfrm>
              <a:solidFill>
                <a:srgbClr val="0070C0"/>
              </a:solidFill>
            </p:grpSpPr>
            <p:sp>
              <p:nvSpPr>
                <p:cNvPr id="30" name="Rectangle 29">
                  <a:extLst>
                    <a:ext uri="{FF2B5EF4-FFF2-40B4-BE49-F238E27FC236}">
                      <a16:creationId xmlns:a16="http://schemas.microsoft.com/office/drawing/2014/main" id="{E6C053BE-18F8-486E-8CF3-61ED5E063B13}"/>
                    </a:ext>
                  </a:extLst>
                </p:cNvPr>
                <p:cNvSpPr/>
                <p:nvPr/>
              </p:nvSpPr>
              <p:spPr bwMode="auto">
                <a:xfrm>
                  <a:off x="3909041" y="3379641"/>
                  <a:ext cx="7142209" cy="109034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ctr" anchorCtr="0" forceAA="0" compatLnSpc="1">
                  <a:prstTxWarp prst="textNoShape">
                    <a:avLst/>
                  </a:prstTxWarp>
                  <a:noAutofit/>
                </a:bodyPr>
                <a:lstStyle/>
                <a:p>
                  <a:pPr algn="ctr" defTabSz="895922" fontAlgn="base">
                    <a:lnSpc>
                      <a:spcPct val="90000"/>
                    </a:lnSpc>
                    <a:spcBef>
                      <a:spcPct val="0"/>
                    </a:spcBef>
                    <a:spcAft>
                      <a:spcPct val="0"/>
                    </a:spcAft>
                    <a:defRPr/>
                  </a:pPr>
                  <a:endParaRPr lang="en-US" sz="1345">
                    <a:solidFill>
                      <a:srgbClr val="FFFFFF"/>
                    </a:solidFill>
                    <a:latin typeface="Segoe UI Semibold" panose="020B0702040204020203" pitchFamily="34" charset="0"/>
                    <a:cs typeface="Segoe UI Semibold" panose="020B0702040204020203" pitchFamily="34" charset="0"/>
                  </a:endParaRPr>
                </a:p>
              </p:txBody>
            </p:sp>
            <p:sp>
              <p:nvSpPr>
                <p:cNvPr id="31" name="Rectangle 30">
                  <a:extLst>
                    <a:ext uri="{FF2B5EF4-FFF2-40B4-BE49-F238E27FC236}">
                      <a16:creationId xmlns:a16="http://schemas.microsoft.com/office/drawing/2014/main" id="{DF9E564E-C9FC-4359-9AF6-0AD417B02807}"/>
                    </a:ext>
                  </a:extLst>
                </p:cNvPr>
                <p:cNvSpPr/>
                <p:nvPr/>
              </p:nvSpPr>
              <p:spPr>
                <a:xfrm>
                  <a:off x="5216193" y="4022727"/>
                  <a:ext cx="4542020" cy="346619"/>
                </a:xfrm>
                <a:prstGeom prst="rect">
                  <a:avLst/>
                </a:prstGeom>
                <a:grpFill/>
              </p:spPr>
              <p:txBody>
                <a:bodyPr wrap="none">
                  <a:spAutoFit/>
                </a:bodyPr>
                <a:lstStyle/>
                <a:p>
                  <a:pPr defTabSz="896112" fontAlgn="base">
                    <a:lnSpc>
                      <a:spcPct val="90000"/>
                    </a:lnSpc>
                    <a:spcBef>
                      <a:spcPct val="0"/>
                    </a:spcBef>
                    <a:spcAft>
                      <a:spcPct val="0"/>
                    </a:spcAft>
                    <a:defRPr/>
                  </a:pPr>
                  <a:r>
                    <a:rPr lang="en-US">
                      <a:ln w="3175">
                        <a:noFill/>
                      </a:ln>
                      <a:solidFill>
                        <a:srgbClr val="FFFFFF"/>
                      </a:solidFill>
                      <a:latin typeface="Segoe UI Semibold" panose="020B0702040204020203" pitchFamily="34" charset="0"/>
                      <a:cs typeface="Segoe UI" pitchFamily="34" charset="0"/>
                    </a:rPr>
                    <a:t>Azure Resource Manager (ARM)</a:t>
                  </a:r>
                </a:p>
              </p:txBody>
            </p:sp>
            <p:sp>
              <p:nvSpPr>
                <p:cNvPr id="32" name="Rectangle 31">
                  <a:extLst>
                    <a:ext uri="{FF2B5EF4-FFF2-40B4-BE49-F238E27FC236}">
                      <a16:creationId xmlns:a16="http://schemas.microsoft.com/office/drawing/2014/main" id="{FF07EE49-7ACB-4B60-AB8D-95379C78C64D}"/>
                    </a:ext>
                  </a:extLst>
                </p:cNvPr>
                <p:cNvSpPr/>
                <p:nvPr/>
              </p:nvSpPr>
              <p:spPr bwMode="auto">
                <a:xfrm>
                  <a:off x="4262451" y="3570899"/>
                  <a:ext cx="6480416" cy="32731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ctr" anchorCtr="0" forceAA="0" compatLnSpc="1">
                  <a:prstTxWarp prst="textNoShape">
                    <a:avLst/>
                  </a:prstTxWarp>
                  <a:noAutofit/>
                </a:bodyPr>
                <a:lstStyle/>
                <a:p>
                  <a:pPr algn="ctr" defTabSz="895922" fontAlgn="base">
                    <a:lnSpc>
                      <a:spcPct val="90000"/>
                    </a:lnSpc>
                    <a:spcBef>
                      <a:spcPct val="0"/>
                    </a:spcBef>
                    <a:spcAft>
                      <a:spcPct val="0"/>
                    </a:spcAft>
                    <a:defRPr/>
                  </a:pPr>
                  <a:r>
                    <a:rPr lang="en-US" sz="1372">
                      <a:solidFill>
                        <a:srgbClr val="000000"/>
                      </a:solidFill>
                      <a:latin typeface="Segoe UI Semibold"/>
                      <a:cs typeface="Segoe UI Semibold" panose="020B0702040204020203" pitchFamily="34" charset="0"/>
                    </a:rPr>
                    <a:t>Policy Engine</a:t>
                  </a:r>
                </a:p>
              </p:txBody>
            </p:sp>
          </p:grpSp>
          <p:sp>
            <p:nvSpPr>
              <p:cNvPr id="33" name="Rectangle 32">
                <a:extLst>
                  <a:ext uri="{FF2B5EF4-FFF2-40B4-BE49-F238E27FC236}">
                    <a16:creationId xmlns:a16="http://schemas.microsoft.com/office/drawing/2014/main" id="{3E05B150-8D1B-4DE1-9852-10818B962D2C}"/>
                  </a:ext>
                </a:extLst>
              </p:cNvPr>
              <p:cNvSpPr/>
              <p:nvPr/>
            </p:nvSpPr>
            <p:spPr bwMode="auto">
              <a:xfrm>
                <a:off x="10502684" y="3982019"/>
                <a:ext cx="950652" cy="109018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0589" rIns="0"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defRPr/>
                </a:pPr>
                <a:r>
                  <a:rPr lang="en-US" sz="1176">
                    <a:solidFill>
                      <a:srgbClr val="000000"/>
                    </a:solidFill>
                    <a:latin typeface="Segoe UI Semibold" panose="020B0702040204020203" pitchFamily="34" charset="0"/>
                    <a:cs typeface="Segoe UI Semibold" panose="020B0702040204020203" pitchFamily="34" charset="0"/>
                  </a:rPr>
                  <a:t>Azure Resource Graph</a:t>
                </a:r>
              </a:p>
            </p:txBody>
          </p:sp>
          <p:sp>
            <p:nvSpPr>
              <p:cNvPr id="34" name="Rectangle 33">
                <a:extLst>
                  <a:ext uri="{FF2B5EF4-FFF2-40B4-BE49-F238E27FC236}">
                    <a16:creationId xmlns:a16="http://schemas.microsoft.com/office/drawing/2014/main" id="{6FBCC2A8-BEA9-46F4-9E2B-109344F6A67C}"/>
                  </a:ext>
                </a:extLst>
              </p:cNvPr>
              <p:cNvSpPr/>
              <p:nvPr/>
            </p:nvSpPr>
            <p:spPr>
              <a:xfrm>
                <a:off x="10953657" y="3707313"/>
                <a:ext cx="607073" cy="258404"/>
              </a:xfrm>
              <a:prstGeom prst="rect">
                <a:avLst/>
              </a:prstGeom>
            </p:spPr>
            <p:txBody>
              <a:bodyPr wrap="none">
                <a:spAutoFit/>
              </a:bodyPr>
              <a:lstStyle/>
              <a:p>
                <a:pPr defTabSz="896112" fontAlgn="base">
                  <a:lnSpc>
                    <a:spcPct val="90000"/>
                  </a:lnSpc>
                  <a:spcBef>
                    <a:spcPct val="0"/>
                  </a:spcBef>
                  <a:spcAft>
                    <a:spcPct val="0"/>
                  </a:spcAft>
                  <a:defRPr/>
                </a:pPr>
                <a:r>
                  <a:rPr lang="en-US" sz="1175">
                    <a:ln w="3175">
                      <a:noFill/>
                    </a:ln>
                    <a:solidFill>
                      <a:srgbClr val="000000"/>
                    </a:solidFill>
                    <a:latin typeface="Segoe UI Semibold" panose="020B0702040204020203" pitchFamily="34" charset="0"/>
                    <a:cs typeface="Segoe UI" pitchFamily="34" charset="0"/>
                  </a:rPr>
                  <a:t>Query</a:t>
                </a:r>
              </a:p>
            </p:txBody>
          </p:sp>
          <p:cxnSp>
            <p:nvCxnSpPr>
              <p:cNvPr id="35" name="Straight Connector 34">
                <a:extLst>
                  <a:ext uri="{FF2B5EF4-FFF2-40B4-BE49-F238E27FC236}">
                    <a16:creationId xmlns:a16="http://schemas.microsoft.com/office/drawing/2014/main" id="{A32CBC7E-8172-4225-A610-0EA0C29A9D7B}"/>
                  </a:ext>
                </a:extLst>
              </p:cNvPr>
              <p:cNvCxnSpPr>
                <a:cxnSpLocks/>
              </p:cNvCxnSpPr>
              <p:nvPr/>
            </p:nvCxnSpPr>
            <p:spPr>
              <a:xfrm flipV="1">
                <a:off x="10952494" y="3615429"/>
                <a:ext cx="0" cy="354393"/>
              </a:xfrm>
              <a:prstGeom prst="line">
                <a:avLst/>
              </a:prstGeom>
              <a:ln w="19050">
                <a:solidFill>
                  <a:schemeClr val="accent2"/>
                </a:solidFill>
                <a:headEnd type="none"/>
                <a:tailEnd type="oval" w="med" len="med"/>
              </a:ln>
            </p:spPr>
            <p:style>
              <a:lnRef idx="1">
                <a:schemeClr val="accent1"/>
              </a:lnRef>
              <a:fillRef idx="0">
                <a:schemeClr val="accent1"/>
              </a:fillRef>
              <a:effectRef idx="0">
                <a:schemeClr val="accent1"/>
              </a:effectRef>
              <a:fontRef idx="minor">
                <a:schemeClr val="tx1"/>
              </a:fontRef>
            </p:style>
          </p:cxnSp>
          <p:grpSp>
            <p:nvGrpSpPr>
              <p:cNvPr id="50" name="Group 49">
                <a:extLst>
                  <a:ext uri="{FF2B5EF4-FFF2-40B4-BE49-F238E27FC236}">
                    <a16:creationId xmlns:a16="http://schemas.microsoft.com/office/drawing/2014/main" id="{E2903E56-8F35-4D39-8F06-AE6A7C9233C9}"/>
                  </a:ext>
                </a:extLst>
              </p:cNvPr>
              <p:cNvGrpSpPr/>
              <p:nvPr/>
            </p:nvGrpSpPr>
            <p:grpSpPr>
              <a:xfrm>
                <a:off x="4614256" y="2102237"/>
                <a:ext cx="3265613" cy="1702115"/>
                <a:chOff x="4585758" y="1812869"/>
                <a:chExt cx="3278466" cy="1702115"/>
              </a:xfrm>
            </p:grpSpPr>
            <p:sp>
              <p:nvSpPr>
                <p:cNvPr id="27" name="Double Brace 26">
                  <a:extLst>
                    <a:ext uri="{FF2B5EF4-FFF2-40B4-BE49-F238E27FC236}">
                      <a16:creationId xmlns:a16="http://schemas.microsoft.com/office/drawing/2014/main" id="{132A0C2D-149D-470D-8733-B0CAF08DF789}"/>
                    </a:ext>
                  </a:extLst>
                </p:cNvPr>
                <p:cNvSpPr/>
                <p:nvPr/>
              </p:nvSpPr>
              <p:spPr>
                <a:xfrm>
                  <a:off x="4585758" y="1812869"/>
                  <a:ext cx="3278466" cy="1697665"/>
                </a:xfrm>
                <a:prstGeom prst="bracePair">
                  <a:avLst/>
                </a:prstGeom>
                <a:noFill/>
                <a:ln w="19050" cap="flat" cmpd="sng" algn="ctr">
                  <a:solidFill>
                    <a:schemeClr val="accent2"/>
                  </a:solidFill>
                  <a:prstDash val="solid"/>
                </a:ln>
                <a:effectLst/>
              </p:spPr>
              <p:txBody>
                <a:bodyPr rtlCol="0" anchor="ctr"/>
                <a:lstStyle/>
                <a:p>
                  <a:pPr algn="ctr" defTabSz="896181">
                    <a:defRPr/>
                  </a:pPr>
                  <a:endParaRPr lang="nb-NO" sz="1729" kern="0">
                    <a:solidFill>
                      <a:srgbClr val="1A1A1A"/>
                    </a:solidFill>
                    <a:latin typeface="Segoe UI"/>
                  </a:endParaRPr>
                </a:p>
              </p:txBody>
            </p:sp>
            <p:grpSp>
              <p:nvGrpSpPr>
                <p:cNvPr id="49" name="Group 48">
                  <a:extLst>
                    <a:ext uri="{FF2B5EF4-FFF2-40B4-BE49-F238E27FC236}">
                      <a16:creationId xmlns:a16="http://schemas.microsoft.com/office/drawing/2014/main" id="{5EF736C7-A277-4D90-81EA-990F59A76D9C}"/>
                    </a:ext>
                  </a:extLst>
                </p:cNvPr>
                <p:cNvGrpSpPr/>
                <p:nvPr/>
              </p:nvGrpSpPr>
              <p:grpSpPr>
                <a:xfrm>
                  <a:off x="4995774" y="1818022"/>
                  <a:ext cx="2459208" cy="1171863"/>
                  <a:chOff x="4995774" y="1818022"/>
                  <a:chExt cx="2459208" cy="1171863"/>
                </a:xfrm>
              </p:grpSpPr>
              <p:sp>
                <p:nvSpPr>
                  <p:cNvPr id="24" name="Rectangle 23">
                    <a:extLst>
                      <a:ext uri="{FF2B5EF4-FFF2-40B4-BE49-F238E27FC236}">
                        <a16:creationId xmlns:a16="http://schemas.microsoft.com/office/drawing/2014/main" id="{ED677177-FB10-4E19-A4ED-7F3A1BD0AE19}"/>
                      </a:ext>
                    </a:extLst>
                  </p:cNvPr>
                  <p:cNvSpPr/>
                  <p:nvPr/>
                </p:nvSpPr>
                <p:spPr bwMode="auto">
                  <a:xfrm>
                    <a:off x="5832178" y="1818022"/>
                    <a:ext cx="786401" cy="1171863"/>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75736" tIns="140589" rIns="175736" bIns="140589" numCol="1" spcCol="0" rtlCol="0" fromWordArt="0" anchor="ctr" anchorCtr="0" forceAA="0" compatLnSpc="1">
                    <a:prstTxWarp prst="textNoShape">
                      <a:avLst/>
                    </a:prstTxWarp>
                    <a:noAutofit/>
                  </a:bodyPr>
                  <a:lstStyle/>
                  <a:p>
                    <a:pPr algn="ctr" defTabSz="895922" fontAlgn="base">
                      <a:lnSpc>
                        <a:spcPct val="90000"/>
                      </a:lnSpc>
                      <a:spcBef>
                        <a:spcPct val="0"/>
                      </a:spcBef>
                      <a:spcAft>
                        <a:spcPct val="0"/>
                      </a:spcAft>
                      <a:defRPr/>
                    </a:pPr>
                    <a:r>
                      <a:rPr lang="en-US" sz="1176">
                        <a:solidFill>
                          <a:srgbClr val="353535"/>
                        </a:solidFill>
                        <a:latin typeface="Segoe UI Semibold" panose="020B0702040204020203" pitchFamily="34" charset="0"/>
                        <a:cs typeface="Segoe UI Semibold" panose="020B0702040204020203" pitchFamily="34" charset="0"/>
                      </a:rPr>
                      <a:t>Role-based Access</a:t>
                    </a:r>
                  </a:p>
                </p:txBody>
              </p:sp>
              <p:sp>
                <p:nvSpPr>
                  <p:cNvPr id="25" name="Rectangle 24">
                    <a:extLst>
                      <a:ext uri="{FF2B5EF4-FFF2-40B4-BE49-F238E27FC236}">
                        <a16:creationId xmlns:a16="http://schemas.microsoft.com/office/drawing/2014/main" id="{5F14372D-1D66-4B9C-844D-83063297C2DC}"/>
                      </a:ext>
                    </a:extLst>
                  </p:cNvPr>
                  <p:cNvSpPr/>
                  <p:nvPr/>
                </p:nvSpPr>
                <p:spPr bwMode="auto">
                  <a:xfrm>
                    <a:off x="4995774" y="1818022"/>
                    <a:ext cx="786401" cy="1171863"/>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75736" tIns="140589" rIns="175736" bIns="140589" numCol="1" spcCol="0" rtlCol="0" fromWordArt="0" anchor="ctr" anchorCtr="0" forceAA="0" compatLnSpc="1">
                    <a:prstTxWarp prst="textNoShape">
                      <a:avLst/>
                    </a:prstTxWarp>
                    <a:noAutofit/>
                  </a:bodyPr>
                  <a:lstStyle/>
                  <a:p>
                    <a:pPr algn="ctr" defTabSz="895922" fontAlgn="base">
                      <a:lnSpc>
                        <a:spcPct val="90000"/>
                      </a:lnSpc>
                      <a:spcBef>
                        <a:spcPct val="0"/>
                      </a:spcBef>
                      <a:spcAft>
                        <a:spcPct val="0"/>
                      </a:spcAft>
                      <a:defRPr/>
                    </a:pPr>
                    <a:r>
                      <a:rPr lang="en-US" sz="1176">
                        <a:solidFill>
                          <a:srgbClr val="353535"/>
                        </a:solidFill>
                        <a:latin typeface="Segoe UI Semibold" panose="020B0702040204020203" pitchFamily="34" charset="0"/>
                        <a:cs typeface="Segoe UI Semibold" panose="020B0702040204020203" pitchFamily="34" charset="0"/>
                      </a:rPr>
                      <a:t>Policy Definitions</a:t>
                    </a:r>
                  </a:p>
                </p:txBody>
              </p:sp>
              <p:sp>
                <p:nvSpPr>
                  <p:cNvPr id="26" name="Rectangle 25">
                    <a:extLst>
                      <a:ext uri="{FF2B5EF4-FFF2-40B4-BE49-F238E27FC236}">
                        <a16:creationId xmlns:a16="http://schemas.microsoft.com/office/drawing/2014/main" id="{B3F15FDE-7626-48E8-8C7B-4923CF13E8DA}"/>
                      </a:ext>
                    </a:extLst>
                  </p:cNvPr>
                  <p:cNvSpPr/>
                  <p:nvPr/>
                </p:nvSpPr>
                <p:spPr bwMode="auto">
                  <a:xfrm>
                    <a:off x="6668581" y="1818022"/>
                    <a:ext cx="786401" cy="1171863"/>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75736" tIns="140589" rIns="175736" bIns="140589" numCol="1" spcCol="0" rtlCol="0" fromWordArt="0" anchor="ctr" anchorCtr="0" forceAA="0" compatLnSpc="1">
                    <a:prstTxWarp prst="textNoShape">
                      <a:avLst/>
                    </a:prstTxWarp>
                    <a:noAutofit/>
                  </a:bodyPr>
                  <a:lstStyle/>
                  <a:p>
                    <a:pPr algn="ctr" defTabSz="895922" fontAlgn="base">
                      <a:lnSpc>
                        <a:spcPct val="90000"/>
                      </a:lnSpc>
                      <a:spcBef>
                        <a:spcPct val="0"/>
                      </a:spcBef>
                      <a:spcAft>
                        <a:spcPct val="0"/>
                      </a:spcAft>
                      <a:defRPr/>
                    </a:pPr>
                    <a:r>
                      <a:rPr lang="en-US" sz="1176">
                        <a:solidFill>
                          <a:srgbClr val="353535"/>
                        </a:solidFill>
                        <a:latin typeface="Segoe UI Semibold" panose="020B0702040204020203" pitchFamily="34" charset="0"/>
                        <a:cs typeface="Segoe UI Semibold" panose="020B0702040204020203" pitchFamily="34" charset="0"/>
                      </a:rPr>
                      <a:t>ARM Templates</a:t>
                    </a:r>
                  </a:p>
                </p:txBody>
              </p:sp>
            </p:grpSp>
            <p:sp>
              <p:nvSpPr>
                <p:cNvPr id="41" name="Rectangle 40">
                  <a:extLst>
                    <a:ext uri="{FF2B5EF4-FFF2-40B4-BE49-F238E27FC236}">
                      <a16:creationId xmlns:a16="http://schemas.microsoft.com/office/drawing/2014/main" id="{01CEA414-0691-498D-AF5F-839E0CE30716}"/>
                    </a:ext>
                  </a:extLst>
                </p:cNvPr>
                <p:cNvSpPr/>
                <p:nvPr/>
              </p:nvSpPr>
              <p:spPr bwMode="auto">
                <a:xfrm rot="5400000">
                  <a:off x="6122593" y="2182617"/>
                  <a:ext cx="205547" cy="2459187"/>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75736" tIns="140589" rIns="175736" bIns="140589" numCol="1" spcCol="0" rtlCol="0" fromWordArt="0" anchor="ctr" anchorCtr="0" forceAA="0" compatLnSpc="1">
                  <a:prstTxWarp prst="textNoShape">
                    <a:avLst/>
                  </a:prstTxWarp>
                  <a:noAutofit/>
                </a:bodyPr>
                <a:lstStyle/>
                <a:p>
                  <a:pPr algn="ctr" defTabSz="895922" fontAlgn="base">
                    <a:lnSpc>
                      <a:spcPct val="90000"/>
                    </a:lnSpc>
                    <a:spcBef>
                      <a:spcPct val="0"/>
                    </a:spcBef>
                    <a:spcAft>
                      <a:spcPct val="0"/>
                    </a:spcAft>
                    <a:defRPr/>
                  </a:pPr>
                  <a:r>
                    <a:rPr lang="en-US" sz="1176">
                      <a:solidFill>
                        <a:srgbClr val="353535"/>
                      </a:solidFill>
                      <a:latin typeface="Segoe UI Semibold" panose="020B0702040204020203" pitchFamily="34" charset="0"/>
                      <a:cs typeface="Segoe UI Semibold" panose="020B0702040204020203" pitchFamily="34" charset="0"/>
                    </a:rPr>
                    <a:t>Subscriptions</a:t>
                  </a:r>
                </a:p>
              </p:txBody>
            </p:sp>
          </p:grpSp>
          <p:sp>
            <p:nvSpPr>
              <p:cNvPr id="42" name="Rectangle 41">
                <a:extLst>
                  <a:ext uri="{FF2B5EF4-FFF2-40B4-BE49-F238E27FC236}">
                    <a16:creationId xmlns:a16="http://schemas.microsoft.com/office/drawing/2014/main" id="{3B290280-47FC-4C5A-9C4C-33955C176F01}"/>
                  </a:ext>
                </a:extLst>
              </p:cNvPr>
              <p:cNvSpPr/>
              <p:nvPr/>
            </p:nvSpPr>
            <p:spPr bwMode="auto">
              <a:xfrm>
                <a:off x="3837999" y="3982018"/>
                <a:ext cx="999315" cy="10953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0589" rIns="0"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defRPr/>
                </a:pPr>
                <a:r>
                  <a:rPr lang="en-US" sz="1176">
                    <a:solidFill>
                      <a:srgbClr val="000000"/>
                    </a:solidFill>
                    <a:latin typeface="Segoe UI Semibold" panose="020B0702040204020203" pitchFamily="34" charset="0"/>
                    <a:cs typeface="Segoe UI Semibold" panose="020B0702040204020203" pitchFamily="34" charset="0"/>
                  </a:rPr>
                  <a:t>Azure Blueprints</a:t>
                </a:r>
              </a:p>
            </p:txBody>
          </p:sp>
          <p:grpSp>
            <p:nvGrpSpPr>
              <p:cNvPr id="52" name="Group 51">
                <a:extLst>
                  <a:ext uri="{FF2B5EF4-FFF2-40B4-BE49-F238E27FC236}">
                    <a16:creationId xmlns:a16="http://schemas.microsoft.com/office/drawing/2014/main" id="{53770DD2-002B-41C2-A8AA-0E27364B4FB9}"/>
                  </a:ext>
                </a:extLst>
              </p:cNvPr>
              <p:cNvGrpSpPr/>
              <p:nvPr/>
            </p:nvGrpSpPr>
            <p:grpSpPr>
              <a:xfrm>
                <a:off x="3912242" y="2939970"/>
                <a:ext cx="642291" cy="961107"/>
                <a:chOff x="3659038" y="2480336"/>
                <a:chExt cx="866762" cy="1131374"/>
              </a:xfrm>
            </p:grpSpPr>
            <p:cxnSp>
              <p:nvCxnSpPr>
                <p:cNvPr id="43" name="Straight Arrow Connector 42">
                  <a:extLst>
                    <a:ext uri="{FF2B5EF4-FFF2-40B4-BE49-F238E27FC236}">
                      <a16:creationId xmlns:a16="http://schemas.microsoft.com/office/drawing/2014/main" id="{A42299B7-5390-4814-AC18-6833367E0BC4}"/>
                    </a:ext>
                  </a:extLst>
                </p:cNvPr>
                <p:cNvCxnSpPr>
                  <a:cxnSpLocks/>
                </p:cNvCxnSpPr>
                <p:nvPr/>
              </p:nvCxnSpPr>
              <p:spPr>
                <a:xfrm>
                  <a:off x="3659038" y="2480336"/>
                  <a:ext cx="0" cy="1131374"/>
                </a:xfrm>
                <a:prstGeom prst="straightConnector1">
                  <a:avLst/>
                </a:prstGeom>
                <a:ln w="19050">
                  <a:solidFill>
                    <a:schemeClr val="accent2"/>
                  </a:solidFill>
                  <a:prstDash val="sysDot"/>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4AF2DE13-5389-4F2C-A250-60DD729DA77A}"/>
                    </a:ext>
                  </a:extLst>
                </p:cNvPr>
                <p:cNvCxnSpPr>
                  <a:cxnSpLocks/>
                </p:cNvCxnSpPr>
                <p:nvPr/>
              </p:nvCxnSpPr>
              <p:spPr>
                <a:xfrm>
                  <a:off x="3659038" y="2480336"/>
                  <a:ext cx="866762" cy="0"/>
                </a:xfrm>
                <a:prstGeom prst="straightConnector1">
                  <a:avLst/>
                </a:prstGeom>
                <a:ln w="19050">
                  <a:solidFill>
                    <a:schemeClr val="accent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pic>
          <p:nvPicPr>
            <p:cNvPr id="45" name="Picture 44" descr="A close up of a logo&#10;&#10;Description generated with high confidence">
              <a:extLst>
                <a:ext uri="{FF2B5EF4-FFF2-40B4-BE49-F238E27FC236}">
                  <a16:creationId xmlns:a16="http://schemas.microsoft.com/office/drawing/2014/main" id="{10F2A8AE-590C-40E8-B7AF-CF600BF38BF2}"/>
                </a:ext>
              </a:extLst>
            </p:cNvPr>
            <p:cNvPicPr>
              <a:picLocks noChangeAspect="1"/>
            </p:cNvPicPr>
            <p:nvPr/>
          </p:nvPicPr>
          <p:blipFill>
            <a:blip r:embed="rId4"/>
            <a:stretch>
              <a:fillRect/>
            </a:stretch>
          </p:blipFill>
          <p:spPr>
            <a:xfrm>
              <a:off x="6700165" y="4210974"/>
              <a:ext cx="244156" cy="244156"/>
            </a:xfrm>
            <a:prstGeom prst="rect">
              <a:avLst/>
            </a:prstGeom>
          </p:spPr>
        </p:pic>
        <p:pic>
          <p:nvPicPr>
            <p:cNvPr id="51" name="Picture 2">
              <a:extLst>
                <a:ext uri="{FF2B5EF4-FFF2-40B4-BE49-F238E27FC236}">
                  <a16:creationId xmlns:a16="http://schemas.microsoft.com/office/drawing/2014/main" id="{3101CCB2-C5FE-4FE7-A9AF-2CE43F816B0C}"/>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787406" y="4681994"/>
              <a:ext cx="232614" cy="232614"/>
            </a:xfrm>
            <a:prstGeom prst="rect">
              <a:avLst/>
            </a:prstGeom>
            <a:noFill/>
            <a:extLst>
              <a:ext uri="{909E8E84-426E-40DD-AFC4-6F175D3DCCD1}">
                <a14:hiddenFill xmlns:a14="http://schemas.microsoft.com/office/drawing/2010/main">
                  <a:solidFill>
                    <a:srgbClr val="FFFFFF"/>
                  </a:solidFill>
                </a14:hiddenFill>
              </a:ext>
            </a:extLst>
          </p:spPr>
        </p:pic>
        <p:pic>
          <p:nvPicPr>
            <p:cNvPr id="53" name="Graphic 52">
              <a:extLst>
                <a:ext uri="{FF2B5EF4-FFF2-40B4-BE49-F238E27FC236}">
                  <a16:creationId xmlns:a16="http://schemas.microsoft.com/office/drawing/2014/main" id="{E7D7BFE6-B1C4-4030-A88D-ADC7C765F8B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088728" y="4611628"/>
              <a:ext cx="276870" cy="276870"/>
            </a:xfrm>
            <a:prstGeom prst="rect">
              <a:avLst/>
            </a:prstGeom>
          </p:spPr>
        </p:pic>
        <p:pic>
          <p:nvPicPr>
            <p:cNvPr id="55" name="Picture 54" descr="A close up of a logo&#10;&#10;Description generated with high confidence">
              <a:extLst>
                <a:ext uri="{FF2B5EF4-FFF2-40B4-BE49-F238E27FC236}">
                  <a16:creationId xmlns:a16="http://schemas.microsoft.com/office/drawing/2014/main" id="{E496E345-E543-4F4D-A0BC-F939DF25E7A5}"/>
                </a:ext>
              </a:extLst>
            </p:cNvPr>
            <p:cNvPicPr>
              <a:picLocks noChangeAspect="1"/>
            </p:cNvPicPr>
            <p:nvPr/>
          </p:nvPicPr>
          <p:blipFill>
            <a:blip r:embed="rId8"/>
            <a:stretch>
              <a:fillRect/>
            </a:stretch>
          </p:blipFill>
          <p:spPr>
            <a:xfrm flipH="1">
              <a:off x="5232172" y="3357329"/>
              <a:ext cx="152683" cy="152683"/>
            </a:xfrm>
            <a:prstGeom prst="rect">
              <a:avLst/>
            </a:prstGeom>
          </p:spPr>
        </p:pic>
      </p:grpSp>
      <p:sp>
        <p:nvSpPr>
          <p:cNvPr id="15" name="Rectangle 14">
            <a:extLst>
              <a:ext uri="{FF2B5EF4-FFF2-40B4-BE49-F238E27FC236}">
                <a16:creationId xmlns:a16="http://schemas.microsoft.com/office/drawing/2014/main" id="{6E1E5B35-2FEB-47B2-A980-8E46879093E0}"/>
              </a:ext>
            </a:extLst>
          </p:cNvPr>
          <p:cNvSpPr/>
          <p:nvPr/>
        </p:nvSpPr>
        <p:spPr bwMode="auto">
          <a:xfrm>
            <a:off x="4847405" y="3242557"/>
            <a:ext cx="2401394" cy="256476"/>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a:solidFill>
                  <a:srgbClr val="000000"/>
                </a:solidFill>
                <a:latin typeface="Segoe UI Semibold"/>
                <a:ea typeface="Segoe UI" pitchFamily="34" charset="0"/>
                <a:cs typeface="Segoe UI" pitchFamily="34" charset="0"/>
              </a:rPr>
              <a:t>Management Groups</a:t>
            </a:r>
          </a:p>
        </p:txBody>
      </p:sp>
    </p:spTree>
    <p:extLst>
      <p:ext uri="{BB962C8B-B14F-4D97-AF65-F5344CB8AC3E}">
        <p14:creationId xmlns:p14="http://schemas.microsoft.com/office/powerpoint/2010/main" val="182250893"/>
      </p:ext>
    </p:extLst>
  </p:cSld>
  <p:clrMapOvr>
    <a:masterClrMapping/>
  </p:clrMapOvr>
  <p:transition>
    <p:fade/>
  </p:transition>
  <p:extLst>
    <p:ext uri="{6950BFC3-D8DA-4A85-94F7-54DA5524770B}">
      <p188:commentRel xmlns:p188="http://schemas.microsoft.com/office/powerpoint/2018/8/main" r:id="rId3"/>
    </p:ext>
  </p:extLs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22BB07-35EB-4D52-9985-D4F68F4DFB91}"/>
              </a:ext>
            </a:extLst>
          </p:cNvPr>
          <p:cNvSpPr>
            <a:spLocks noGrp="1"/>
          </p:cNvSpPr>
          <p:nvPr>
            <p:ph type="title"/>
          </p:nvPr>
        </p:nvSpPr>
        <p:spPr/>
        <p:txBody>
          <a:bodyPr/>
          <a:lstStyle/>
          <a:p>
            <a:r>
              <a:rPr lang="en-US"/>
              <a:t>Azure Governance – Compliance</a:t>
            </a:r>
          </a:p>
        </p:txBody>
      </p:sp>
      <p:pic>
        <p:nvPicPr>
          <p:cNvPr id="9" name="Picture 8">
            <a:extLst>
              <a:ext uri="{FF2B5EF4-FFF2-40B4-BE49-F238E27FC236}">
                <a16:creationId xmlns:a16="http://schemas.microsoft.com/office/drawing/2014/main" id="{3BDBE899-C7F1-4D73-92A4-67F3D6E8913D}"/>
              </a:ext>
            </a:extLst>
          </p:cNvPr>
          <p:cNvPicPr>
            <a:picLocks noChangeAspect="1"/>
          </p:cNvPicPr>
          <p:nvPr/>
        </p:nvPicPr>
        <p:blipFill>
          <a:blip r:embed="rId2"/>
          <a:stretch>
            <a:fillRect/>
          </a:stretch>
        </p:blipFill>
        <p:spPr>
          <a:xfrm>
            <a:off x="1871791" y="2371085"/>
            <a:ext cx="6429496" cy="4111013"/>
          </a:xfrm>
          <a:prstGeom prst="rect">
            <a:avLst/>
          </a:prstGeom>
          <a:effectLst>
            <a:outerShdw blurRad="50800" dist="38100" dir="8100000" algn="tr" rotWithShape="0">
              <a:prstClr val="black">
                <a:alpha val="40000"/>
              </a:prstClr>
            </a:outerShdw>
          </a:effectLst>
        </p:spPr>
      </p:pic>
      <p:sp>
        <p:nvSpPr>
          <p:cNvPr id="10" name="Oval 9">
            <a:extLst>
              <a:ext uri="{FF2B5EF4-FFF2-40B4-BE49-F238E27FC236}">
                <a16:creationId xmlns:a16="http://schemas.microsoft.com/office/drawing/2014/main" id="{62EC7A15-DEF1-4788-A807-90FB6B80DE72}"/>
              </a:ext>
            </a:extLst>
          </p:cNvPr>
          <p:cNvSpPr/>
          <p:nvPr/>
        </p:nvSpPr>
        <p:spPr>
          <a:xfrm>
            <a:off x="5726052" y="2774145"/>
            <a:ext cx="766354" cy="287383"/>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TextBox 10">
            <a:extLst>
              <a:ext uri="{FF2B5EF4-FFF2-40B4-BE49-F238E27FC236}">
                <a16:creationId xmlns:a16="http://schemas.microsoft.com/office/drawing/2014/main" id="{A8843016-C9A3-420A-9128-4A70FFCA1B3B}"/>
              </a:ext>
            </a:extLst>
          </p:cNvPr>
          <p:cNvSpPr txBox="1"/>
          <p:nvPr/>
        </p:nvSpPr>
        <p:spPr>
          <a:xfrm>
            <a:off x="6849843" y="1262743"/>
            <a:ext cx="4078570" cy="646331"/>
          </a:xfrm>
          <a:prstGeom prst="rect">
            <a:avLst/>
          </a:prstGeom>
          <a:solidFill>
            <a:schemeClr val="bg1">
              <a:lumMod val="95000"/>
            </a:schemeClr>
          </a:solidFill>
        </p:spPr>
        <p:txBody>
          <a:bodyPr wrap="squar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effectLst/>
                <a:uLnTx/>
                <a:uFillTx/>
                <a:latin typeface="Calibri" panose="020F0502020204030204"/>
                <a:ea typeface="+mn-ea"/>
                <a:cs typeface="+mn-cs"/>
              </a:rPr>
              <a:t>Clear indicator how many Production Subscriptions are </a:t>
            </a:r>
            <a:r>
              <a:rPr lang="en-US">
                <a:latin typeface="Calibri" panose="020F0502020204030204"/>
              </a:rPr>
              <a:t>BMOcompliant</a:t>
            </a:r>
            <a:r>
              <a:rPr kumimoji="0" lang="en-US" sz="1800" b="0" i="0" u="none" strike="noStrike" kern="1200" cap="none" spc="0" normalizeH="0" baseline="0" noProof="0">
                <a:ln>
                  <a:noFill/>
                </a:ln>
                <a:effectLst/>
                <a:uLnTx/>
                <a:uFillTx/>
                <a:latin typeface="Calibri" panose="020F0502020204030204"/>
                <a:ea typeface="+mn-ea"/>
                <a:cs typeface="+mn-cs"/>
              </a:rPr>
              <a:t>.</a:t>
            </a:r>
          </a:p>
        </p:txBody>
      </p:sp>
      <p:cxnSp>
        <p:nvCxnSpPr>
          <p:cNvPr id="12" name="Straight Connector 11">
            <a:extLst>
              <a:ext uri="{FF2B5EF4-FFF2-40B4-BE49-F238E27FC236}">
                <a16:creationId xmlns:a16="http://schemas.microsoft.com/office/drawing/2014/main" id="{B73FB5EF-B050-49B3-97A0-D6155983B83D}"/>
              </a:ext>
            </a:extLst>
          </p:cNvPr>
          <p:cNvCxnSpPr>
            <a:cxnSpLocks/>
            <a:stCxn id="10" idx="0"/>
            <a:endCxn id="11" idx="1"/>
          </p:cNvCxnSpPr>
          <p:nvPr/>
        </p:nvCxnSpPr>
        <p:spPr>
          <a:xfrm flipV="1">
            <a:off x="6109229" y="1585909"/>
            <a:ext cx="740614" cy="1188236"/>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DC4291CC-B5BB-4C20-94C7-8CF7FF61BE32}"/>
              </a:ext>
            </a:extLst>
          </p:cNvPr>
          <p:cNvSpPr txBox="1"/>
          <p:nvPr/>
        </p:nvSpPr>
        <p:spPr>
          <a:xfrm>
            <a:off x="455995" y="1364274"/>
            <a:ext cx="4078570" cy="646331"/>
          </a:xfrm>
          <a:prstGeom prst="rect">
            <a:avLst/>
          </a:prstGeom>
          <a:solidFill>
            <a:schemeClr val="bg1">
              <a:lumMod val="95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Overall # of Security Controls adhered to across all deployments.</a:t>
            </a:r>
          </a:p>
        </p:txBody>
      </p:sp>
      <p:sp>
        <p:nvSpPr>
          <p:cNvPr id="14" name="Oval 13">
            <a:extLst>
              <a:ext uri="{FF2B5EF4-FFF2-40B4-BE49-F238E27FC236}">
                <a16:creationId xmlns:a16="http://schemas.microsoft.com/office/drawing/2014/main" id="{D6088109-CE51-4505-9018-8215E1C1FA12}"/>
              </a:ext>
            </a:extLst>
          </p:cNvPr>
          <p:cNvSpPr/>
          <p:nvPr/>
        </p:nvSpPr>
        <p:spPr>
          <a:xfrm>
            <a:off x="2219528" y="2893884"/>
            <a:ext cx="1061836" cy="383992"/>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5" name="Straight Connector 14">
            <a:extLst>
              <a:ext uri="{FF2B5EF4-FFF2-40B4-BE49-F238E27FC236}">
                <a16:creationId xmlns:a16="http://schemas.microsoft.com/office/drawing/2014/main" id="{73EC95B6-2E8C-4A85-AA4C-4A830B640E05}"/>
              </a:ext>
            </a:extLst>
          </p:cNvPr>
          <p:cNvCxnSpPr>
            <a:cxnSpLocks/>
            <a:stCxn id="14" idx="0"/>
          </p:cNvCxnSpPr>
          <p:nvPr/>
        </p:nvCxnSpPr>
        <p:spPr>
          <a:xfrm flipV="1">
            <a:off x="2750446" y="1626961"/>
            <a:ext cx="807857" cy="1266923"/>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47287113-31A3-4853-8927-1D4C6AE6393A}"/>
              </a:ext>
            </a:extLst>
          </p:cNvPr>
          <p:cNvSpPr/>
          <p:nvPr/>
        </p:nvSpPr>
        <p:spPr>
          <a:xfrm>
            <a:off x="1795102" y="4732991"/>
            <a:ext cx="1223306" cy="383992"/>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7" name="Straight Connector 16">
            <a:extLst>
              <a:ext uri="{FF2B5EF4-FFF2-40B4-BE49-F238E27FC236}">
                <a16:creationId xmlns:a16="http://schemas.microsoft.com/office/drawing/2014/main" id="{95061097-4FF8-441D-80D7-DF7C89780A48}"/>
              </a:ext>
            </a:extLst>
          </p:cNvPr>
          <p:cNvCxnSpPr>
            <a:cxnSpLocks/>
          </p:cNvCxnSpPr>
          <p:nvPr/>
        </p:nvCxnSpPr>
        <p:spPr>
          <a:xfrm flipV="1">
            <a:off x="3018408" y="3873052"/>
            <a:ext cx="4891596" cy="1004886"/>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6A24D974-F05F-432E-B758-24976D47A690}"/>
              </a:ext>
            </a:extLst>
          </p:cNvPr>
          <p:cNvSpPr txBox="1"/>
          <p:nvPr/>
        </p:nvSpPr>
        <p:spPr>
          <a:xfrm>
            <a:off x="7910004" y="3429000"/>
            <a:ext cx="4078570" cy="646331"/>
          </a:xfrm>
          <a:prstGeom prst="rect">
            <a:avLst/>
          </a:prstGeom>
          <a:solidFill>
            <a:schemeClr val="bg1">
              <a:lumMod val="95000"/>
            </a:schemeClr>
          </a:solidFill>
        </p:spPr>
        <p:txBody>
          <a:bodyPr wrap="square" rtlCol="0" anchor="t">
            <a:spAutoFit/>
          </a:bodyPr>
          <a:lstStyle/>
          <a:p>
            <a:pPr>
              <a:defRPr/>
            </a:pPr>
            <a:r>
              <a:rPr kumimoji="0" lang="en-US" sz="1800" b="0" i="0" u="none" strike="noStrike" kern="1200" cap="none" spc="0" normalizeH="0" baseline="0" noProof="0">
                <a:ln>
                  <a:noFill/>
                </a:ln>
                <a:effectLst/>
                <a:uLnTx/>
                <a:uFillTx/>
                <a:latin typeface="Calibri" panose="020F0502020204030204"/>
                <a:ea typeface="+mn-ea"/>
                <a:cs typeface="+mn-cs"/>
              </a:rPr>
              <a:t>Resource Count where security posture is no longer safe for</a:t>
            </a:r>
            <a:r>
              <a:rPr lang="en-US">
                <a:latin typeface="Calibri" panose="020F0502020204030204"/>
              </a:rPr>
              <a:t> BMO</a:t>
            </a:r>
            <a:endParaRPr kumimoji="0" lang="en-US" sz="1800" b="0" i="0" u="none" strike="noStrike" kern="1200" cap="none" spc="0" normalizeH="0" baseline="0" noProof="0">
              <a:ln>
                <a:noFill/>
              </a:ln>
              <a:effectLst/>
              <a:uLnTx/>
              <a:uFillTx/>
              <a:latin typeface="Calibri" panose="020F0502020204030204"/>
              <a:ea typeface="+mn-ea"/>
              <a:cs typeface="+mn-cs"/>
            </a:endParaRPr>
          </a:p>
        </p:txBody>
      </p:sp>
      <p:sp>
        <p:nvSpPr>
          <p:cNvPr id="19" name="TextBox 18">
            <a:extLst>
              <a:ext uri="{FF2B5EF4-FFF2-40B4-BE49-F238E27FC236}">
                <a16:creationId xmlns:a16="http://schemas.microsoft.com/office/drawing/2014/main" id="{C49155F1-8524-4FD5-8B12-BD2888B88D52}"/>
              </a:ext>
            </a:extLst>
          </p:cNvPr>
          <p:cNvSpPr txBox="1"/>
          <p:nvPr/>
        </p:nvSpPr>
        <p:spPr>
          <a:xfrm>
            <a:off x="7910004" y="5210775"/>
            <a:ext cx="4078570" cy="646331"/>
          </a:xfrm>
          <a:prstGeom prst="rect">
            <a:avLst/>
          </a:prstGeom>
          <a:solidFill>
            <a:schemeClr val="bg1">
              <a:lumMod val="95000"/>
            </a:schemeClr>
          </a:solidFill>
        </p:spPr>
        <p:txBody>
          <a:bodyPr wrap="square" rtlCol="0" anchor="t">
            <a:spAutoFit/>
          </a:bodyPr>
          <a:lstStyle/>
          <a:p>
            <a:pPr>
              <a:defRPr/>
            </a:pPr>
            <a:r>
              <a:rPr lang="en-US">
                <a:latin typeface="Calibri" panose="020F0502020204030204"/>
              </a:rPr>
              <a:t>BMO Resource</a:t>
            </a:r>
            <a:r>
              <a:rPr kumimoji="0" lang="en-US" sz="1800" b="0" i="0" u="none" strike="noStrike" kern="1200" cap="none" spc="0" normalizeH="0" baseline="0" noProof="0">
                <a:ln>
                  <a:noFill/>
                </a:ln>
                <a:effectLst/>
                <a:uLnTx/>
                <a:uFillTx/>
                <a:latin typeface="Calibri" panose="020F0502020204030204"/>
                <a:ea typeface="+mn-ea"/>
                <a:cs typeface="+mn-cs"/>
              </a:rPr>
              <a:t> Count actively attacked with low, medium or high severity.</a:t>
            </a:r>
          </a:p>
        </p:txBody>
      </p:sp>
      <p:cxnSp>
        <p:nvCxnSpPr>
          <p:cNvPr id="20" name="Straight Connector 19">
            <a:extLst>
              <a:ext uri="{FF2B5EF4-FFF2-40B4-BE49-F238E27FC236}">
                <a16:creationId xmlns:a16="http://schemas.microsoft.com/office/drawing/2014/main" id="{D1F53121-5782-42DB-B5F2-8588C24A0B8D}"/>
              </a:ext>
            </a:extLst>
          </p:cNvPr>
          <p:cNvCxnSpPr>
            <a:cxnSpLocks/>
          </p:cNvCxnSpPr>
          <p:nvPr/>
        </p:nvCxnSpPr>
        <p:spPr>
          <a:xfrm flipV="1">
            <a:off x="2750446" y="5450835"/>
            <a:ext cx="5042809" cy="76875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C899D9E0-6A86-40C8-B3DA-5F746254BC1E}"/>
              </a:ext>
            </a:extLst>
          </p:cNvPr>
          <p:cNvSpPr/>
          <p:nvPr/>
        </p:nvSpPr>
        <p:spPr>
          <a:xfrm>
            <a:off x="1738865" y="6169453"/>
            <a:ext cx="1223306" cy="383992"/>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443074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0F9FE9A-CAF6-4C15-99CD-C307B68D8E61}"/>
              </a:ext>
            </a:extLst>
          </p:cNvPr>
          <p:cNvSpPr>
            <a:spLocks noGrp="1"/>
          </p:cNvSpPr>
          <p:nvPr>
            <p:ph type="title"/>
          </p:nvPr>
        </p:nvSpPr>
        <p:spPr>
          <a:xfrm>
            <a:off x="442765" y="226857"/>
            <a:ext cx="11306469" cy="403137"/>
          </a:xfrm>
        </p:spPr>
        <p:txBody>
          <a:bodyPr/>
          <a:lstStyle/>
          <a:p>
            <a:r>
              <a:rPr lang="en-US"/>
              <a:t>Introducing Microsoft Azure Sentinel</a:t>
            </a:r>
          </a:p>
        </p:txBody>
      </p:sp>
      <p:sp>
        <p:nvSpPr>
          <p:cNvPr id="9" name="Oval 8">
            <a:extLst>
              <a:ext uri="{FF2B5EF4-FFF2-40B4-BE49-F238E27FC236}">
                <a16:creationId xmlns:a16="http://schemas.microsoft.com/office/drawing/2014/main" id="{0C50EB89-E72E-44C0-B13C-66E047BF4ACA}"/>
              </a:ext>
            </a:extLst>
          </p:cNvPr>
          <p:cNvSpPr/>
          <p:nvPr/>
        </p:nvSpPr>
        <p:spPr bwMode="auto">
          <a:xfrm>
            <a:off x="6280150" y="1082821"/>
            <a:ext cx="5184115" cy="5185608"/>
          </a:xfrm>
          <a:prstGeom prst="ellipse">
            <a:avLst/>
          </a:prstGeom>
          <a:solidFill>
            <a:schemeClr val="bg1"/>
          </a:solidFill>
          <a:ln>
            <a:noFill/>
          </a:ln>
          <a:effectLst>
            <a:outerShdw blurRad="190500" dist="50800" dir="2700000" sx="101000" sy="101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defTabSz="914102" fontAlgn="base">
              <a:spcBef>
                <a:spcPct val="0"/>
              </a:spcBef>
              <a:spcAft>
                <a:spcPct val="0"/>
              </a:spcAft>
            </a:pPr>
            <a:endParaRPr lang="en-US" sz="1961">
              <a:gradFill>
                <a:gsLst>
                  <a:gs pos="0">
                    <a:srgbClr val="FFFFFF"/>
                  </a:gs>
                  <a:gs pos="100000">
                    <a:srgbClr val="FFFFFF"/>
                  </a:gs>
                </a:gsLst>
                <a:lin ang="5400000" scaled="0"/>
              </a:gradFill>
              <a:latin typeface="Segoe UI"/>
              <a:cs typeface="Segoe UI" pitchFamily="34" charset="0"/>
            </a:endParaRPr>
          </a:p>
        </p:txBody>
      </p:sp>
      <p:sp>
        <p:nvSpPr>
          <p:cNvPr id="11" name="Oval 10">
            <a:extLst>
              <a:ext uri="{FF2B5EF4-FFF2-40B4-BE49-F238E27FC236}">
                <a16:creationId xmlns:a16="http://schemas.microsoft.com/office/drawing/2014/main" id="{D6CEF3D9-0C9E-4963-B471-F51753E65190}"/>
              </a:ext>
            </a:extLst>
          </p:cNvPr>
          <p:cNvSpPr/>
          <p:nvPr/>
        </p:nvSpPr>
        <p:spPr bwMode="auto">
          <a:xfrm>
            <a:off x="7875182" y="2697479"/>
            <a:ext cx="1994051" cy="1956292"/>
          </a:xfrm>
          <a:prstGeom prst="ellipse">
            <a:avLst/>
          </a:prstGeom>
          <a:solidFill>
            <a:schemeClr val="bg1">
              <a:lumMod val="85000"/>
            </a:schemeClr>
          </a:solidFill>
          <a:ln>
            <a:noFill/>
          </a:ln>
          <a:effectLst>
            <a:outerShdw blurRad="190500" dist="50800" dir="2700000" sx="101000" sy="101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defTabSz="914102" fontAlgn="base">
              <a:spcBef>
                <a:spcPct val="0"/>
              </a:spcBef>
              <a:spcAft>
                <a:spcPct val="0"/>
              </a:spcAft>
            </a:pPr>
            <a:endParaRPr lang="en-US" sz="1961" err="1">
              <a:gradFill>
                <a:gsLst>
                  <a:gs pos="0">
                    <a:srgbClr val="FFFFFF"/>
                  </a:gs>
                  <a:gs pos="100000">
                    <a:srgbClr val="FFFFFF"/>
                  </a:gs>
                </a:gsLst>
                <a:lin ang="5400000" scaled="0"/>
              </a:gradFill>
              <a:latin typeface="Segoe UI"/>
              <a:cs typeface="Segoe UI" pitchFamily="34" charset="0"/>
            </a:endParaRPr>
          </a:p>
        </p:txBody>
      </p:sp>
      <p:sp>
        <p:nvSpPr>
          <p:cNvPr id="12" name="cloud">
            <a:extLst>
              <a:ext uri="{FF2B5EF4-FFF2-40B4-BE49-F238E27FC236}">
                <a16:creationId xmlns:a16="http://schemas.microsoft.com/office/drawing/2014/main" id="{FEA334F4-FE52-464E-8C03-3418F4A143F6}"/>
              </a:ext>
            </a:extLst>
          </p:cNvPr>
          <p:cNvSpPr>
            <a:spLocks noChangeAspect="1"/>
          </p:cNvSpPr>
          <p:nvPr/>
        </p:nvSpPr>
        <p:spPr bwMode="auto">
          <a:xfrm>
            <a:off x="8172713" y="2992157"/>
            <a:ext cx="1398989" cy="891305"/>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chemeClr val="bg1"/>
          </a:solidFill>
          <a:ln>
            <a:noFill/>
          </a:ln>
          <a:effectLst>
            <a:outerShdw blurRad="190500" dist="50800" dir="2700000" sx="101000" sy="101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defTabSz="914102" fontAlgn="base">
              <a:spcBef>
                <a:spcPct val="0"/>
              </a:spcBef>
              <a:spcAft>
                <a:spcPct val="0"/>
              </a:spcAft>
            </a:pPr>
            <a:endParaRPr lang="en-US" sz="1961">
              <a:gradFill>
                <a:gsLst>
                  <a:gs pos="0">
                    <a:srgbClr val="FFFFFF"/>
                  </a:gs>
                  <a:gs pos="100000">
                    <a:srgbClr val="FFFFFF"/>
                  </a:gs>
                </a:gsLst>
                <a:lin ang="5400000" scaled="0"/>
              </a:gradFill>
              <a:latin typeface="Segoe UI"/>
              <a:cs typeface="Segoe UI" pitchFamily="34" charset="0"/>
            </a:endParaRPr>
          </a:p>
        </p:txBody>
      </p:sp>
      <p:sp>
        <p:nvSpPr>
          <p:cNvPr id="50" name="TextBox 49">
            <a:extLst>
              <a:ext uri="{FF2B5EF4-FFF2-40B4-BE49-F238E27FC236}">
                <a16:creationId xmlns:a16="http://schemas.microsoft.com/office/drawing/2014/main" id="{6E9C850C-D811-40C1-9B8F-D557255A1171}"/>
              </a:ext>
            </a:extLst>
          </p:cNvPr>
          <p:cNvSpPr txBox="1"/>
          <p:nvPr/>
        </p:nvSpPr>
        <p:spPr>
          <a:xfrm>
            <a:off x="7948563" y="3855108"/>
            <a:ext cx="1847288" cy="511225"/>
          </a:xfrm>
          <a:prstGeom prst="rect">
            <a:avLst/>
          </a:prstGeom>
          <a:no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defPPr>
              <a:defRPr lang="en-US"/>
            </a:defPPr>
            <a:lvl1pPr defTabSz="914102" fontAlgn="base">
              <a:spcBef>
                <a:spcPct val="0"/>
              </a:spcBef>
              <a:spcAft>
                <a:spcPct val="0"/>
              </a:spcAft>
              <a:defRPr sz="1961">
                <a:gradFill>
                  <a:gsLst>
                    <a:gs pos="0">
                      <a:srgbClr val="FFFFFF"/>
                    </a:gs>
                    <a:gs pos="100000">
                      <a:srgbClr val="FFFFFF"/>
                    </a:gs>
                  </a:gsLst>
                  <a:lin ang="5400000" scaled="0"/>
                </a:gradFill>
                <a:latin typeface="Segoe UI"/>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ctr"/>
            <a:r>
              <a:rPr lang="en-US" sz="1400">
                <a:solidFill>
                  <a:srgbClr val="000000"/>
                </a:solidFill>
                <a:latin typeface="+mj-lt"/>
              </a:rPr>
              <a:t>Azure Sentinel</a:t>
            </a:r>
          </a:p>
        </p:txBody>
      </p:sp>
      <p:sp>
        <p:nvSpPr>
          <p:cNvPr id="45" name="Rectangle 44">
            <a:extLst>
              <a:ext uri="{FF2B5EF4-FFF2-40B4-BE49-F238E27FC236}">
                <a16:creationId xmlns:a16="http://schemas.microsoft.com/office/drawing/2014/main" id="{1D03DEAC-7B01-4E86-97AC-E1C5BB5042E1}"/>
              </a:ext>
            </a:extLst>
          </p:cNvPr>
          <p:cNvSpPr/>
          <p:nvPr/>
        </p:nvSpPr>
        <p:spPr>
          <a:xfrm>
            <a:off x="8407168" y="5385964"/>
            <a:ext cx="1224660" cy="216982"/>
          </a:xfrm>
          <a:prstGeom prst="rect">
            <a:avLst/>
          </a:prstGeom>
        </p:spPr>
        <p:txBody>
          <a:bodyPr wrap="square">
            <a:spAutoFit/>
          </a:bodyPr>
          <a:lstStyle/>
          <a:p>
            <a:pPr marL="0" marR="0" lvl="0" indent="0" algn="ctr" defTabSz="914049" rtl="0" eaLnBrk="1" fontAlgn="auto" latinLnBrk="0" hangingPunct="1">
              <a:lnSpc>
                <a:spcPct val="90000"/>
              </a:lnSpc>
              <a:spcBef>
                <a:spcPts val="588"/>
              </a:spcBef>
              <a:spcAft>
                <a:spcPts val="0"/>
              </a:spcAft>
              <a:buClrTx/>
              <a:buSzTx/>
              <a:buFontTx/>
              <a:buNone/>
              <a:tabLst/>
              <a:defRPr/>
            </a:pPr>
            <a:endParaRPr kumimoji="0" lang="en-US" sz="900" b="0" i="0" u="none" strike="noStrike" kern="0" cap="none" spc="0" normalizeH="0" baseline="0" noProof="0">
              <a:ln>
                <a:noFill/>
              </a:ln>
              <a:solidFill>
                <a:srgbClr val="000000"/>
              </a:solidFill>
              <a:effectLst/>
              <a:uLnTx/>
              <a:uFillTx/>
              <a:latin typeface="Segoe UI"/>
              <a:ea typeface="+mn-ea"/>
              <a:cs typeface="Segoe UI Light" panose="020B0502040204020203" pitchFamily="34" charset="0"/>
            </a:endParaRPr>
          </a:p>
        </p:txBody>
      </p:sp>
      <p:sp>
        <p:nvSpPr>
          <p:cNvPr id="86" name="Rectangle 85">
            <a:extLst>
              <a:ext uri="{FF2B5EF4-FFF2-40B4-BE49-F238E27FC236}">
                <a16:creationId xmlns:a16="http://schemas.microsoft.com/office/drawing/2014/main" id="{5BE6F74D-C571-493B-9589-77C59E3F90E9}"/>
              </a:ext>
            </a:extLst>
          </p:cNvPr>
          <p:cNvSpPr/>
          <p:nvPr/>
        </p:nvSpPr>
        <p:spPr>
          <a:xfrm>
            <a:off x="485483" y="685344"/>
            <a:ext cx="11589334" cy="695832"/>
          </a:xfrm>
          <a:prstGeom prst="rect">
            <a:avLst/>
          </a:prstGeom>
        </p:spPr>
        <p:txBody>
          <a:bodyPr wrap="square" lIns="0">
            <a:spAutoFit/>
          </a:bodyPr>
          <a:lstStyle/>
          <a:p>
            <a:pPr marL="0" marR="0" lvl="0" indent="0" algn="l" defTabSz="896214" rtl="0" eaLnBrk="1" fontAlgn="auto" latinLnBrk="0" hangingPunct="1">
              <a:lnSpc>
                <a:spcPct val="100000"/>
              </a:lnSpc>
              <a:spcBef>
                <a:spcPts val="0"/>
              </a:spcBef>
              <a:spcAft>
                <a:spcPts val="0"/>
              </a:spcAft>
              <a:buClrTx/>
              <a:buSzTx/>
              <a:buFontTx/>
              <a:buNone/>
              <a:tabLst/>
              <a:defRPr/>
            </a:pPr>
            <a:r>
              <a:rPr kumimoji="0" lang="en-US" sz="1961" b="0" i="0" u="none" strike="noStrike" kern="0" cap="none" spc="0" normalizeH="0" baseline="0" noProof="0">
                <a:ln>
                  <a:noFill/>
                </a:ln>
                <a:solidFill>
                  <a:srgbClr val="0078D3"/>
                </a:solidFill>
                <a:effectLst/>
                <a:uLnTx/>
                <a:uFillTx/>
                <a:latin typeface="Segoe UI"/>
                <a:ea typeface="+mn-ea"/>
                <a:cs typeface="+mn-cs"/>
              </a:rPr>
              <a:t>Cloud-native SIEM for intelligent security </a:t>
            </a:r>
            <a:br>
              <a:rPr kumimoji="0" lang="en-US" sz="1961" b="0" i="0" u="none" strike="noStrike" kern="0" cap="none" spc="0" normalizeH="0" baseline="0" noProof="0">
                <a:ln>
                  <a:noFill/>
                </a:ln>
                <a:solidFill>
                  <a:srgbClr val="0078D3"/>
                </a:solidFill>
                <a:effectLst/>
                <a:uLnTx/>
                <a:uFillTx/>
                <a:latin typeface="Segoe UI"/>
                <a:ea typeface="+mn-ea"/>
                <a:cs typeface="+mn-cs"/>
              </a:rPr>
            </a:br>
            <a:r>
              <a:rPr kumimoji="0" lang="en-US" sz="1961" b="0" i="0" u="none" strike="noStrike" kern="0" cap="none" spc="0" normalizeH="0" baseline="0" noProof="0">
                <a:ln>
                  <a:noFill/>
                </a:ln>
                <a:solidFill>
                  <a:srgbClr val="0078D3"/>
                </a:solidFill>
                <a:effectLst/>
                <a:uLnTx/>
                <a:uFillTx/>
                <a:latin typeface="Segoe UI"/>
                <a:ea typeface="+mn-ea"/>
                <a:cs typeface="+mn-cs"/>
              </a:rPr>
              <a:t>analytics for your entire enterprise</a:t>
            </a: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2" name="Freeform 15">
            <a:extLst>
              <a:ext uri="{FF2B5EF4-FFF2-40B4-BE49-F238E27FC236}">
                <a16:creationId xmlns:a16="http://schemas.microsoft.com/office/drawing/2014/main" id="{DB417C59-C753-4EFB-BD3E-F80D4157F917}"/>
              </a:ext>
            </a:extLst>
          </p:cNvPr>
          <p:cNvSpPr>
            <a:spLocks/>
          </p:cNvSpPr>
          <p:nvPr/>
        </p:nvSpPr>
        <p:spPr bwMode="auto">
          <a:xfrm>
            <a:off x="8992325" y="5056831"/>
            <a:ext cx="54346" cy="7225"/>
          </a:xfrm>
          <a:custGeom>
            <a:avLst/>
            <a:gdLst>
              <a:gd name="T0" fmla="*/ 160 w 171"/>
              <a:gd name="T1" fmla="*/ 21 h 21"/>
              <a:gd name="T2" fmla="*/ 11 w 171"/>
              <a:gd name="T3" fmla="*/ 21 h 21"/>
              <a:gd name="T4" fmla="*/ 0 w 171"/>
              <a:gd name="T5" fmla="*/ 10 h 21"/>
              <a:gd name="T6" fmla="*/ 0 w 171"/>
              <a:gd name="T7" fmla="*/ 10 h 21"/>
              <a:gd name="T8" fmla="*/ 11 w 171"/>
              <a:gd name="T9" fmla="*/ 0 h 21"/>
              <a:gd name="T10" fmla="*/ 160 w 171"/>
              <a:gd name="T11" fmla="*/ 0 h 21"/>
              <a:gd name="T12" fmla="*/ 171 w 171"/>
              <a:gd name="T13" fmla="*/ 10 h 21"/>
              <a:gd name="T14" fmla="*/ 171 w 171"/>
              <a:gd name="T15" fmla="*/ 10 h 21"/>
              <a:gd name="T16" fmla="*/ 160 w 171"/>
              <a:gd name="T17"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1" h="21">
                <a:moveTo>
                  <a:pt x="160" y="21"/>
                </a:moveTo>
                <a:cubicBezTo>
                  <a:pt x="11" y="21"/>
                  <a:pt x="11" y="21"/>
                  <a:pt x="11" y="21"/>
                </a:cubicBezTo>
                <a:cubicBezTo>
                  <a:pt x="5" y="21"/>
                  <a:pt x="0" y="16"/>
                  <a:pt x="0" y="10"/>
                </a:cubicBezTo>
                <a:cubicBezTo>
                  <a:pt x="0" y="10"/>
                  <a:pt x="0" y="10"/>
                  <a:pt x="0" y="10"/>
                </a:cubicBezTo>
                <a:cubicBezTo>
                  <a:pt x="0" y="4"/>
                  <a:pt x="5" y="0"/>
                  <a:pt x="11" y="0"/>
                </a:cubicBezTo>
                <a:cubicBezTo>
                  <a:pt x="160" y="0"/>
                  <a:pt x="160" y="0"/>
                  <a:pt x="160" y="0"/>
                </a:cubicBezTo>
                <a:cubicBezTo>
                  <a:pt x="166" y="0"/>
                  <a:pt x="171" y="4"/>
                  <a:pt x="171" y="10"/>
                </a:cubicBezTo>
                <a:cubicBezTo>
                  <a:pt x="171" y="10"/>
                  <a:pt x="171" y="10"/>
                  <a:pt x="171" y="10"/>
                </a:cubicBezTo>
                <a:cubicBezTo>
                  <a:pt x="171" y="16"/>
                  <a:pt x="166" y="21"/>
                  <a:pt x="160" y="21"/>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grpSp>
        <p:nvGrpSpPr>
          <p:cNvPr id="15" name="Group 14">
            <a:extLst>
              <a:ext uri="{FF2B5EF4-FFF2-40B4-BE49-F238E27FC236}">
                <a16:creationId xmlns:a16="http://schemas.microsoft.com/office/drawing/2014/main" id="{067E99FE-2236-4B2F-9CDF-0E93B7C9D372}"/>
              </a:ext>
            </a:extLst>
          </p:cNvPr>
          <p:cNvGrpSpPr/>
          <p:nvPr/>
        </p:nvGrpSpPr>
        <p:grpSpPr>
          <a:xfrm>
            <a:off x="6445843" y="3070907"/>
            <a:ext cx="4852729" cy="1209437"/>
            <a:chOff x="6493763" y="3215283"/>
            <a:chExt cx="4852729" cy="1209437"/>
          </a:xfrm>
        </p:grpSpPr>
        <p:grpSp>
          <p:nvGrpSpPr>
            <p:cNvPr id="13" name="Group 12">
              <a:extLst>
                <a:ext uri="{FF2B5EF4-FFF2-40B4-BE49-F238E27FC236}">
                  <a16:creationId xmlns:a16="http://schemas.microsoft.com/office/drawing/2014/main" id="{C4DDA30E-CC42-4654-9D96-27DEF9C866F9}"/>
                </a:ext>
              </a:extLst>
            </p:cNvPr>
            <p:cNvGrpSpPr/>
            <p:nvPr/>
          </p:nvGrpSpPr>
          <p:grpSpPr>
            <a:xfrm>
              <a:off x="6493763" y="3215283"/>
              <a:ext cx="1371600" cy="1209437"/>
              <a:chOff x="6630068" y="3215283"/>
              <a:chExt cx="1371600" cy="1209437"/>
            </a:xfrm>
          </p:grpSpPr>
          <p:sp>
            <p:nvSpPr>
              <p:cNvPr id="48" name="Rectangle 47">
                <a:extLst>
                  <a:ext uri="{FF2B5EF4-FFF2-40B4-BE49-F238E27FC236}">
                    <a16:creationId xmlns:a16="http://schemas.microsoft.com/office/drawing/2014/main" id="{9926B204-A125-4242-AE74-3314D7FCAB45}"/>
                  </a:ext>
                </a:extLst>
              </p:cNvPr>
              <p:cNvSpPr/>
              <p:nvPr/>
            </p:nvSpPr>
            <p:spPr>
              <a:xfrm>
                <a:off x="6764275" y="3568287"/>
                <a:ext cx="1103187" cy="341632"/>
              </a:xfrm>
              <a:prstGeom prst="rect">
                <a:avLst/>
              </a:prstGeom>
            </p:spPr>
            <p:txBody>
              <a:bodyPr wrap="square">
                <a:noAutofit/>
              </a:bodyPr>
              <a:lstStyle/>
              <a:p>
                <a:pPr algn="ctr" defTabSz="914049">
                  <a:lnSpc>
                    <a:spcPct val="90000"/>
                  </a:lnSpc>
                  <a:spcBef>
                    <a:spcPts val="1174"/>
                  </a:spcBef>
                </a:pPr>
                <a:r>
                  <a:rPr lang="en-US" kern="0">
                    <a:solidFill>
                      <a:srgbClr val="000000"/>
                    </a:solidFill>
                    <a:latin typeface="Segoe UI Semibold"/>
                    <a:cs typeface="Segoe UI Light" panose="020B0502040204020203" pitchFamily="34" charset="0"/>
                  </a:rPr>
                  <a:t>Respond</a:t>
                </a:r>
              </a:p>
            </p:txBody>
          </p:sp>
          <p:pic>
            <p:nvPicPr>
              <p:cNvPr id="71" name="Picture 70">
                <a:extLst>
                  <a:ext uri="{FF2B5EF4-FFF2-40B4-BE49-F238E27FC236}">
                    <a16:creationId xmlns:a16="http://schemas.microsoft.com/office/drawing/2014/main" id="{087F8B41-259B-49CE-931E-1841A2F0AF31}"/>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156734" y="3215283"/>
                <a:ext cx="318268" cy="318268"/>
              </a:xfrm>
              <a:prstGeom prst="rect">
                <a:avLst/>
              </a:prstGeom>
            </p:spPr>
          </p:pic>
          <p:sp>
            <p:nvSpPr>
              <p:cNvPr id="51" name="Rectangle 50">
                <a:extLst>
                  <a:ext uri="{FF2B5EF4-FFF2-40B4-BE49-F238E27FC236}">
                    <a16:creationId xmlns:a16="http://schemas.microsoft.com/office/drawing/2014/main" id="{A3A719F5-C84C-4787-ABB6-71F8F9F4AAE7}"/>
                  </a:ext>
                </a:extLst>
              </p:cNvPr>
              <p:cNvSpPr/>
              <p:nvPr/>
            </p:nvSpPr>
            <p:spPr>
              <a:xfrm>
                <a:off x="6630068" y="3876080"/>
                <a:ext cx="1371600" cy="548640"/>
              </a:xfrm>
              <a:prstGeom prst="rect">
                <a:avLst/>
              </a:prstGeom>
            </p:spPr>
            <p:txBody>
              <a:bodyPr wrap="square">
                <a:noAutofit/>
              </a:bodyPr>
              <a:lstStyle/>
              <a:p>
                <a:pPr marL="0" marR="0" lvl="0" indent="0" algn="ctr" defTabSz="914225" rtl="0" eaLnBrk="1" fontAlgn="auto" latinLnBrk="0" hangingPunct="1">
                  <a:lnSpc>
                    <a:spcPct val="90000"/>
                  </a:lnSpc>
                  <a:spcBef>
                    <a:spcPts val="588"/>
                  </a:spcBef>
                  <a:spcAft>
                    <a:spcPts val="0"/>
                  </a:spcAft>
                  <a:buClrTx/>
                  <a:buSzTx/>
                  <a:buFontTx/>
                  <a:buNone/>
                  <a:tabLst/>
                  <a:defRPr/>
                </a:pPr>
                <a:r>
                  <a:rPr kumimoji="0" lang="en-US" sz="1000" b="0" i="0" u="none" strike="noStrike" kern="0" cap="none" spc="0" normalizeH="0" baseline="0" noProof="0">
                    <a:ln>
                      <a:noFill/>
                    </a:ln>
                    <a:effectLst/>
                    <a:uLnTx/>
                    <a:uFillTx/>
                    <a:latin typeface="Segoe UI"/>
                    <a:ea typeface="+mn-ea"/>
                    <a:cs typeface="Segoe UI Light" panose="020B0502040204020203" pitchFamily="34" charset="0"/>
                  </a:rPr>
                  <a:t>Rapidly and automate protection</a:t>
                </a:r>
              </a:p>
            </p:txBody>
          </p:sp>
        </p:grpSp>
        <p:grpSp>
          <p:nvGrpSpPr>
            <p:cNvPr id="14" name="Group 13">
              <a:extLst>
                <a:ext uri="{FF2B5EF4-FFF2-40B4-BE49-F238E27FC236}">
                  <a16:creationId xmlns:a16="http://schemas.microsoft.com/office/drawing/2014/main" id="{A740F6EE-411E-494F-9DFC-31BE05748686}"/>
                </a:ext>
              </a:extLst>
            </p:cNvPr>
            <p:cNvGrpSpPr/>
            <p:nvPr/>
          </p:nvGrpSpPr>
          <p:grpSpPr>
            <a:xfrm>
              <a:off x="9974892" y="3222068"/>
              <a:ext cx="1371600" cy="1202652"/>
              <a:chOff x="9943142" y="3222068"/>
              <a:chExt cx="1371600" cy="1202652"/>
            </a:xfrm>
          </p:grpSpPr>
          <p:sp>
            <p:nvSpPr>
              <p:cNvPr id="34" name="Rectangle 33">
                <a:extLst>
                  <a:ext uri="{FF2B5EF4-FFF2-40B4-BE49-F238E27FC236}">
                    <a16:creationId xmlns:a16="http://schemas.microsoft.com/office/drawing/2014/main" id="{0380CD3C-9394-46F8-BEB0-85C327F062CA}"/>
                  </a:ext>
                </a:extLst>
              </p:cNvPr>
              <p:cNvSpPr/>
              <p:nvPr/>
            </p:nvSpPr>
            <p:spPr>
              <a:xfrm>
                <a:off x="10192765" y="3568287"/>
                <a:ext cx="872355" cy="341632"/>
              </a:xfrm>
              <a:prstGeom prst="rect">
                <a:avLst/>
              </a:prstGeom>
            </p:spPr>
            <p:txBody>
              <a:bodyPr wrap="square">
                <a:noAutofit/>
              </a:bodyPr>
              <a:lstStyle/>
              <a:p>
                <a:pPr algn="ctr" defTabSz="914049">
                  <a:lnSpc>
                    <a:spcPct val="90000"/>
                  </a:lnSpc>
                  <a:spcBef>
                    <a:spcPts val="1174"/>
                  </a:spcBef>
                </a:pPr>
                <a:r>
                  <a:rPr lang="en-US" kern="0">
                    <a:solidFill>
                      <a:srgbClr val="000000"/>
                    </a:solidFill>
                    <a:latin typeface="Segoe UI Semibold"/>
                    <a:cs typeface="Segoe UI Light" panose="020B0502040204020203" pitchFamily="34" charset="0"/>
                  </a:rPr>
                  <a:t>Detect</a:t>
                </a:r>
              </a:p>
            </p:txBody>
          </p:sp>
          <p:pic>
            <p:nvPicPr>
              <p:cNvPr id="72" name="Picture 71">
                <a:extLst>
                  <a:ext uri="{FF2B5EF4-FFF2-40B4-BE49-F238E27FC236}">
                    <a16:creationId xmlns:a16="http://schemas.microsoft.com/office/drawing/2014/main" id="{52CBA319-5F7D-4429-85B4-839E34794C2E}"/>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0476593" y="3222068"/>
                <a:ext cx="304699" cy="304699"/>
              </a:xfrm>
              <a:prstGeom prst="rect">
                <a:avLst/>
              </a:prstGeom>
            </p:spPr>
          </p:pic>
          <p:sp>
            <p:nvSpPr>
              <p:cNvPr id="52" name="Rectangle 51">
                <a:extLst>
                  <a:ext uri="{FF2B5EF4-FFF2-40B4-BE49-F238E27FC236}">
                    <a16:creationId xmlns:a16="http://schemas.microsoft.com/office/drawing/2014/main" id="{BAB14A9A-58A3-4584-BF0A-908920BE3030}"/>
                  </a:ext>
                </a:extLst>
              </p:cNvPr>
              <p:cNvSpPr/>
              <p:nvPr/>
            </p:nvSpPr>
            <p:spPr>
              <a:xfrm>
                <a:off x="9943142" y="3876080"/>
                <a:ext cx="1371600" cy="548640"/>
              </a:xfrm>
              <a:prstGeom prst="rect">
                <a:avLst/>
              </a:prstGeom>
            </p:spPr>
            <p:txBody>
              <a:bodyPr wrap="square">
                <a:noAutofit/>
              </a:bodyPr>
              <a:lstStyle/>
              <a:p>
                <a:pPr marL="0" marR="0" lvl="0" indent="0" algn="ctr" defTabSz="914225" rtl="0" eaLnBrk="1" fontAlgn="auto" latinLnBrk="0" hangingPunct="1">
                  <a:lnSpc>
                    <a:spcPct val="90000"/>
                  </a:lnSpc>
                  <a:spcBef>
                    <a:spcPts val="588"/>
                  </a:spcBef>
                  <a:spcAft>
                    <a:spcPts val="0"/>
                  </a:spcAft>
                  <a:buClrTx/>
                  <a:buSzTx/>
                  <a:buFontTx/>
                  <a:buNone/>
                  <a:tabLst/>
                  <a:defRPr/>
                </a:pPr>
                <a:r>
                  <a:rPr kumimoji="0" lang="en-US" sz="1000" b="0" i="0" u="none" strike="noStrike" kern="0" cap="none" spc="0" normalizeH="0" baseline="0" noProof="0">
                    <a:ln>
                      <a:noFill/>
                    </a:ln>
                    <a:effectLst/>
                    <a:uLnTx/>
                    <a:uFillTx/>
                    <a:latin typeface="Segoe UI"/>
                    <a:ea typeface="+mn-ea"/>
                    <a:cs typeface="Segoe UI Light" panose="020B0502040204020203" pitchFamily="34" charset="0"/>
                  </a:rPr>
                  <a:t>Threats with vast threat intelligence and AI</a:t>
                </a:r>
              </a:p>
            </p:txBody>
          </p:sp>
        </p:grpSp>
      </p:grpSp>
      <p:sp>
        <p:nvSpPr>
          <p:cNvPr id="44" name="Rectangle 43">
            <a:extLst>
              <a:ext uri="{FF2B5EF4-FFF2-40B4-BE49-F238E27FC236}">
                <a16:creationId xmlns:a16="http://schemas.microsoft.com/office/drawing/2014/main" id="{93E151DE-3F27-4C3B-953A-8766D55735BF}"/>
              </a:ext>
            </a:extLst>
          </p:cNvPr>
          <p:cNvSpPr/>
          <p:nvPr/>
        </p:nvSpPr>
        <p:spPr>
          <a:xfrm>
            <a:off x="8157074" y="5285405"/>
            <a:ext cx="1430267" cy="318268"/>
          </a:xfrm>
          <a:prstGeom prst="rect">
            <a:avLst/>
          </a:prstGeom>
        </p:spPr>
        <p:txBody>
          <a:bodyPr wrap="square">
            <a:noAutofit/>
          </a:bodyPr>
          <a:lstStyle/>
          <a:p>
            <a:pPr algn="ctr" defTabSz="914049">
              <a:lnSpc>
                <a:spcPct val="90000"/>
              </a:lnSpc>
              <a:spcBef>
                <a:spcPts val="1174"/>
              </a:spcBef>
            </a:pPr>
            <a:r>
              <a:rPr lang="en-US" kern="0">
                <a:solidFill>
                  <a:srgbClr val="000000"/>
                </a:solidFill>
                <a:latin typeface="Segoe UI Semibold"/>
                <a:cs typeface="Segoe UI Light" panose="020B0502040204020203" pitchFamily="34" charset="0"/>
              </a:rPr>
              <a:t>Investigate</a:t>
            </a:r>
          </a:p>
        </p:txBody>
      </p:sp>
      <p:grpSp>
        <p:nvGrpSpPr>
          <p:cNvPr id="22" name="Group 21">
            <a:extLst>
              <a:ext uri="{FF2B5EF4-FFF2-40B4-BE49-F238E27FC236}">
                <a16:creationId xmlns:a16="http://schemas.microsoft.com/office/drawing/2014/main" id="{6203CCED-93F3-4CF2-A707-C15559CEDC88}"/>
              </a:ext>
            </a:extLst>
          </p:cNvPr>
          <p:cNvGrpSpPr/>
          <p:nvPr/>
        </p:nvGrpSpPr>
        <p:grpSpPr>
          <a:xfrm>
            <a:off x="8691895" y="4957265"/>
            <a:ext cx="360624" cy="303064"/>
            <a:chOff x="9202433" y="4975326"/>
            <a:chExt cx="365420" cy="286873"/>
          </a:xfrm>
        </p:grpSpPr>
        <p:grpSp>
          <p:nvGrpSpPr>
            <p:cNvPr id="10" name="Group 9">
              <a:extLst>
                <a:ext uri="{FF2B5EF4-FFF2-40B4-BE49-F238E27FC236}">
                  <a16:creationId xmlns:a16="http://schemas.microsoft.com/office/drawing/2014/main" id="{A4B956FF-E290-4554-8A7D-8023A08BBDFD}"/>
                </a:ext>
              </a:extLst>
            </p:cNvPr>
            <p:cNvGrpSpPr/>
            <p:nvPr/>
          </p:nvGrpSpPr>
          <p:grpSpPr>
            <a:xfrm>
              <a:off x="9202433" y="4975326"/>
              <a:ext cx="357803" cy="230952"/>
              <a:chOff x="9910950" y="4527483"/>
              <a:chExt cx="357803" cy="230952"/>
            </a:xfrm>
          </p:grpSpPr>
          <p:sp>
            <p:nvSpPr>
              <p:cNvPr id="81" name="Freeform 966">
                <a:extLst>
                  <a:ext uri="{FF2B5EF4-FFF2-40B4-BE49-F238E27FC236}">
                    <a16:creationId xmlns:a16="http://schemas.microsoft.com/office/drawing/2014/main" id="{7F9254A5-6737-4D78-BFAD-D1F8F020E270}"/>
                  </a:ext>
                </a:extLst>
              </p:cNvPr>
              <p:cNvSpPr>
                <a:spLocks/>
              </p:cNvSpPr>
              <p:nvPr/>
            </p:nvSpPr>
            <p:spPr bwMode="auto">
              <a:xfrm>
                <a:off x="9910950" y="4527483"/>
                <a:ext cx="357803" cy="230952"/>
              </a:xfrm>
              <a:custGeom>
                <a:avLst/>
                <a:gdLst>
                  <a:gd name="T0" fmla="*/ 44 w 84"/>
                  <a:gd name="T1" fmla="*/ 50 h 56"/>
                  <a:gd name="T2" fmla="*/ 74 w 84"/>
                  <a:gd name="T3" fmla="*/ 20 h 56"/>
                  <a:gd name="T4" fmla="*/ 84 w 84"/>
                  <a:gd name="T5" fmla="*/ 22 h 56"/>
                  <a:gd name="T6" fmla="*/ 84 w 84"/>
                  <a:gd name="T7" fmla="*/ 0 h 56"/>
                  <a:gd name="T8" fmla="*/ 0 w 84"/>
                  <a:gd name="T9" fmla="*/ 0 h 56"/>
                  <a:gd name="T10" fmla="*/ 0 w 84"/>
                  <a:gd name="T11" fmla="*/ 56 h 56"/>
                  <a:gd name="T12" fmla="*/ 45 w 84"/>
                  <a:gd name="T13" fmla="*/ 56 h 56"/>
                  <a:gd name="T14" fmla="*/ 44 w 84"/>
                  <a:gd name="T15" fmla="*/ 50 h 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56">
                    <a:moveTo>
                      <a:pt x="44" y="50"/>
                    </a:moveTo>
                    <a:cubicBezTo>
                      <a:pt x="44" y="34"/>
                      <a:pt x="57" y="20"/>
                      <a:pt x="74" y="20"/>
                    </a:cubicBezTo>
                    <a:cubicBezTo>
                      <a:pt x="78" y="20"/>
                      <a:pt x="81" y="21"/>
                      <a:pt x="84" y="22"/>
                    </a:cubicBezTo>
                    <a:cubicBezTo>
                      <a:pt x="84" y="0"/>
                      <a:pt x="84" y="0"/>
                      <a:pt x="84" y="0"/>
                    </a:cubicBezTo>
                    <a:cubicBezTo>
                      <a:pt x="0" y="0"/>
                      <a:pt x="0" y="0"/>
                      <a:pt x="0" y="0"/>
                    </a:cubicBezTo>
                    <a:cubicBezTo>
                      <a:pt x="0" y="56"/>
                      <a:pt x="0" y="56"/>
                      <a:pt x="0" y="56"/>
                    </a:cubicBezTo>
                    <a:cubicBezTo>
                      <a:pt x="45" y="56"/>
                      <a:pt x="45" y="56"/>
                      <a:pt x="45" y="56"/>
                    </a:cubicBezTo>
                    <a:cubicBezTo>
                      <a:pt x="44" y="54"/>
                      <a:pt x="44" y="52"/>
                      <a:pt x="44" y="50"/>
                    </a:cubicBezTo>
                    <a:close/>
                  </a:path>
                </a:pathLst>
              </a:custGeom>
              <a:solidFill>
                <a:srgbClr val="0078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7" tIns="43934" rIns="87867" bIns="43934" numCol="1" anchor="t" anchorCtr="0" compatLnSpc="1">
                <a:prstTxWarp prst="textNoShape">
                  <a:avLst/>
                </a:prstTxWarp>
              </a:bodyPr>
              <a:lstStyle/>
              <a:p>
                <a:pPr marL="0" marR="0" lvl="0" indent="0" algn="l" defTabSz="878559" rtl="0" eaLnBrk="1" fontAlgn="auto" latinLnBrk="0" hangingPunct="1">
                  <a:lnSpc>
                    <a:spcPct val="100000"/>
                  </a:lnSpc>
                  <a:spcBef>
                    <a:spcPts val="0"/>
                  </a:spcBef>
                  <a:spcAft>
                    <a:spcPts val="0"/>
                  </a:spcAft>
                  <a:buClrTx/>
                  <a:buSzTx/>
                  <a:buFontTx/>
                  <a:buNone/>
                  <a:tabLst/>
                  <a:defRPr/>
                </a:pPr>
                <a:endParaRPr kumimoji="0" lang="en-US" sz="2307" b="0" i="0" u="none" strike="noStrike" kern="0" cap="none" spc="0" normalizeH="0" baseline="0" noProof="0">
                  <a:ln>
                    <a:noFill/>
                  </a:ln>
                  <a:solidFill>
                    <a:srgbClr val="1A1A1A"/>
                  </a:solidFill>
                  <a:effectLst/>
                  <a:uLnTx/>
                  <a:uFillTx/>
                  <a:latin typeface="Segoe UI"/>
                  <a:ea typeface="+mn-ea"/>
                  <a:cs typeface="+mn-cs"/>
                </a:endParaRPr>
              </a:p>
            </p:txBody>
          </p:sp>
          <p:sp>
            <p:nvSpPr>
              <p:cNvPr id="82" name="Rectangle 1007">
                <a:extLst>
                  <a:ext uri="{FF2B5EF4-FFF2-40B4-BE49-F238E27FC236}">
                    <a16:creationId xmlns:a16="http://schemas.microsoft.com/office/drawing/2014/main" id="{35FC32F0-2E5B-4C5F-8403-73C270D1959F}"/>
                  </a:ext>
                </a:extLst>
              </p:cNvPr>
              <p:cNvSpPr>
                <a:spLocks noChangeArrowheads="1"/>
              </p:cNvSpPr>
              <p:nvPr/>
            </p:nvSpPr>
            <p:spPr bwMode="auto">
              <a:xfrm>
                <a:off x="9980375" y="4655788"/>
                <a:ext cx="32042" cy="66721"/>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marL="0" marR="0" lvl="0" indent="0" algn="l" defTabSz="878559" rtl="0" eaLnBrk="1" fontAlgn="auto" latinLnBrk="0" hangingPunct="1">
                  <a:lnSpc>
                    <a:spcPct val="100000"/>
                  </a:lnSpc>
                  <a:spcBef>
                    <a:spcPts val="0"/>
                  </a:spcBef>
                  <a:spcAft>
                    <a:spcPts val="0"/>
                  </a:spcAft>
                  <a:buClrTx/>
                  <a:buSzTx/>
                  <a:buFontTx/>
                  <a:buNone/>
                  <a:tabLst/>
                  <a:defRPr/>
                </a:pPr>
                <a:endParaRPr kumimoji="0" lang="en-US" sz="2307" b="0" i="0" u="none" strike="noStrike" kern="0" cap="none" spc="0" normalizeH="0" baseline="0" noProof="0">
                  <a:ln>
                    <a:noFill/>
                  </a:ln>
                  <a:solidFill>
                    <a:srgbClr val="1A1A1A"/>
                  </a:solidFill>
                  <a:effectLst/>
                  <a:uLnTx/>
                  <a:uFillTx/>
                  <a:latin typeface="Segoe UI"/>
                  <a:ea typeface="+mn-ea"/>
                  <a:cs typeface="+mn-cs"/>
                </a:endParaRPr>
              </a:p>
            </p:txBody>
          </p:sp>
          <p:sp>
            <p:nvSpPr>
              <p:cNvPr id="83" name="Rectangle 1008">
                <a:extLst>
                  <a:ext uri="{FF2B5EF4-FFF2-40B4-BE49-F238E27FC236}">
                    <a16:creationId xmlns:a16="http://schemas.microsoft.com/office/drawing/2014/main" id="{552C0FC5-0088-403B-AD37-4BDB08A375A1}"/>
                  </a:ext>
                </a:extLst>
              </p:cNvPr>
              <p:cNvSpPr>
                <a:spLocks noChangeArrowheads="1"/>
              </p:cNvSpPr>
              <p:nvPr/>
            </p:nvSpPr>
            <p:spPr bwMode="auto">
              <a:xfrm>
                <a:off x="10044460" y="4558277"/>
                <a:ext cx="37384" cy="164232"/>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marL="0" marR="0" lvl="0" indent="0" algn="l" defTabSz="878559" rtl="0" eaLnBrk="1" fontAlgn="auto" latinLnBrk="0" hangingPunct="1">
                  <a:lnSpc>
                    <a:spcPct val="100000"/>
                  </a:lnSpc>
                  <a:spcBef>
                    <a:spcPts val="0"/>
                  </a:spcBef>
                  <a:spcAft>
                    <a:spcPts val="0"/>
                  </a:spcAft>
                  <a:buClrTx/>
                  <a:buSzTx/>
                  <a:buFontTx/>
                  <a:buNone/>
                  <a:tabLst/>
                  <a:defRPr/>
                </a:pPr>
                <a:endParaRPr kumimoji="0" lang="en-US" sz="2307" b="0" i="0" u="none" strike="noStrike" kern="0" cap="none" spc="0" normalizeH="0" baseline="0" noProof="0">
                  <a:ln>
                    <a:noFill/>
                  </a:ln>
                  <a:solidFill>
                    <a:srgbClr val="1A1A1A"/>
                  </a:solidFill>
                  <a:effectLst/>
                  <a:uLnTx/>
                  <a:uFillTx/>
                  <a:latin typeface="Segoe UI"/>
                  <a:ea typeface="+mn-ea"/>
                  <a:cs typeface="+mn-cs"/>
                </a:endParaRPr>
              </a:p>
            </p:txBody>
          </p:sp>
          <p:sp>
            <p:nvSpPr>
              <p:cNvPr id="84" name="Freeform 1091">
                <a:extLst>
                  <a:ext uri="{FF2B5EF4-FFF2-40B4-BE49-F238E27FC236}">
                    <a16:creationId xmlns:a16="http://schemas.microsoft.com/office/drawing/2014/main" id="{53E44B0C-84A2-4FA6-A64D-34ABA528E1E1}"/>
                  </a:ext>
                </a:extLst>
              </p:cNvPr>
              <p:cNvSpPr>
                <a:spLocks/>
              </p:cNvSpPr>
              <p:nvPr/>
            </p:nvSpPr>
            <p:spPr bwMode="auto">
              <a:xfrm>
                <a:off x="10113882" y="4594201"/>
                <a:ext cx="32042" cy="76985"/>
              </a:xfrm>
              <a:custGeom>
                <a:avLst/>
                <a:gdLst>
                  <a:gd name="T0" fmla="*/ 0 w 8"/>
                  <a:gd name="T1" fmla="*/ 0 h 19"/>
                  <a:gd name="T2" fmla="*/ 0 w 8"/>
                  <a:gd name="T3" fmla="*/ 19 h 19"/>
                  <a:gd name="T4" fmla="*/ 8 w 8"/>
                  <a:gd name="T5" fmla="*/ 10 h 19"/>
                  <a:gd name="T6" fmla="*/ 8 w 8"/>
                  <a:gd name="T7" fmla="*/ 0 h 19"/>
                  <a:gd name="T8" fmla="*/ 0 w 8"/>
                  <a:gd name="T9" fmla="*/ 0 h 19"/>
                </a:gdLst>
                <a:ahLst/>
                <a:cxnLst>
                  <a:cxn ang="0">
                    <a:pos x="T0" y="T1"/>
                  </a:cxn>
                  <a:cxn ang="0">
                    <a:pos x="T2" y="T3"/>
                  </a:cxn>
                  <a:cxn ang="0">
                    <a:pos x="T4" y="T5"/>
                  </a:cxn>
                  <a:cxn ang="0">
                    <a:pos x="T6" y="T7"/>
                  </a:cxn>
                  <a:cxn ang="0">
                    <a:pos x="T8" y="T9"/>
                  </a:cxn>
                </a:cxnLst>
                <a:rect l="0" t="0" r="r" b="b"/>
                <a:pathLst>
                  <a:path w="8" h="19">
                    <a:moveTo>
                      <a:pt x="0" y="0"/>
                    </a:moveTo>
                    <a:cubicBezTo>
                      <a:pt x="0" y="19"/>
                      <a:pt x="0" y="19"/>
                      <a:pt x="0" y="19"/>
                    </a:cubicBezTo>
                    <a:cubicBezTo>
                      <a:pt x="2" y="16"/>
                      <a:pt x="5" y="13"/>
                      <a:pt x="8" y="10"/>
                    </a:cubicBezTo>
                    <a:cubicBezTo>
                      <a:pt x="8" y="0"/>
                      <a:pt x="8" y="0"/>
                      <a:pt x="8" y="0"/>
                    </a:cubicBez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7" tIns="43934" rIns="87867" bIns="43934" numCol="1" anchor="t" anchorCtr="0" compatLnSpc="1">
                <a:prstTxWarp prst="textNoShape">
                  <a:avLst/>
                </a:prstTxWarp>
              </a:bodyPr>
              <a:lstStyle/>
              <a:p>
                <a:pPr marL="0" marR="0" lvl="0" indent="0" algn="l" defTabSz="878559" rtl="0" eaLnBrk="1" fontAlgn="auto" latinLnBrk="0" hangingPunct="1">
                  <a:lnSpc>
                    <a:spcPct val="100000"/>
                  </a:lnSpc>
                  <a:spcBef>
                    <a:spcPts val="0"/>
                  </a:spcBef>
                  <a:spcAft>
                    <a:spcPts val="0"/>
                  </a:spcAft>
                  <a:buClrTx/>
                  <a:buSzTx/>
                  <a:buFontTx/>
                  <a:buNone/>
                  <a:tabLst/>
                  <a:defRPr/>
                </a:pPr>
                <a:endParaRPr kumimoji="0" lang="en-US" sz="2307" b="0" i="0" u="none" strike="noStrike" kern="0" cap="none" spc="0" normalizeH="0" baseline="0" noProof="0">
                  <a:ln>
                    <a:noFill/>
                  </a:ln>
                  <a:solidFill>
                    <a:srgbClr val="1A1A1A"/>
                  </a:solidFill>
                  <a:effectLst/>
                  <a:uLnTx/>
                  <a:uFillTx/>
                  <a:latin typeface="Segoe UI"/>
                  <a:ea typeface="+mn-ea"/>
                  <a:cs typeface="+mn-cs"/>
                </a:endParaRPr>
              </a:p>
            </p:txBody>
          </p:sp>
        </p:grpSp>
        <p:sp>
          <p:nvSpPr>
            <p:cNvPr id="85" name="Freeform 1061">
              <a:extLst>
                <a:ext uri="{FF2B5EF4-FFF2-40B4-BE49-F238E27FC236}">
                  <a16:creationId xmlns:a16="http://schemas.microsoft.com/office/drawing/2014/main" id="{D25D48DA-43EC-4BD7-B23D-2F5EFF3FD1B0}"/>
                </a:ext>
              </a:extLst>
            </p:cNvPr>
            <p:cNvSpPr>
              <a:spLocks noEditPoints="1"/>
            </p:cNvSpPr>
            <p:nvPr/>
          </p:nvSpPr>
          <p:spPr bwMode="auto">
            <a:xfrm>
              <a:off x="9334048" y="5031247"/>
              <a:ext cx="233805" cy="230952"/>
            </a:xfrm>
            <a:custGeom>
              <a:avLst/>
              <a:gdLst>
                <a:gd name="T0" fmla="*/ 38 w 60"/>
                <a:gd name="T1" fmla="*/ 0 h 60"/>
                <a:gd name="T2" fmla="*/ 16 w 60"/>
                <a:gd name="T3" fmla="*/ 22 h 60"/>
                <a:gd name="T4" fmla="*/ 20 w 60"/>
                <a:gd name="T5" fmla="*/ 35 h 60"/>
                <a:gd name="T6" fmla="*/ 0 w 60"/>
                <a:gd name="T7" fmla="*/ 54 h 60"/>
                <a:gd name="T8" fmla="*/ 6 w 60"/>
                <a:gd name="T9" fmla="*/ 60 h 60"/>
                <a:gd name="T10" fmla="*/ 26 w 60"/>
                <a:gd name="T11" fmla="*/ 40 h 60"/>
                <a:gd name="T12" fmla="*/ 38 w 60"/>
                <a:gd name="T13" fmla="*/ 44 h 60"/>
                <a:gd name="T14" fmla="*/ 60 w 60"/>
                <a:gd name="T15" fmla="*/ 22 h 60"/>
                <a:gd name="T16" fmla="*/ 38 w 60"/>
                <a:gd name="T17" fmla="*/ 0 h 60"/>
                <a:gd name="T18" fmla="*/ 38 w 60"/>
                <a:gd name="T19" fmla="*/ 36 h 60"/>
                <a:gd name="T20" fmla="*/ 24 w 60"/>
                <a:gd name="T21" fmla="*/ 22 h 60"/>
                <a:gd name="T22" fmla="*/ 38 w 60"/>
                <a:gd name="T23" fmla="*/ 8 h 60"/>
                <a:gd name="T24" fmla="*/ 52 w 60"/>
                <a:gd name="T25" fmla="*/ 22 h 60"/>
                <a:gd name="T26" fmla="*/ 38 w 60"/>
                <a:gd name="T27" fmla="*/ 3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60">
                  <a:moveTo>
                    <a:pt x="38" y="0"/>
                  </a:moveTo>
                  <a:cubicBezTo>
                    <a:pt x="26" y="0"/>
                    <a:pt x="16" y="10"/>
                    <a:pt x="16" y="22"/>
                  </a:cubicBezTo>
                  <a:cubicBezTo>
                    <a:pt x="16" y="27"/>
                    <a:pt x="17" y="31"/>
                    <a:pt x="20" y="35"/>
                  </a:cubicBezTo>
                  <a:cubicBezTo>
                    <a:pt x="0" y="54"/>
                    <a:pt x="0" y="54"/>
                    <a:pt x="0" y="54"/>
                  </a:cubicBezTo>
                  <a:cubicBezTo>
                    <a:pt x="6" y="60"/>
                    <a:pt x="6" y="60"/>
                    <a:pt x="6" y="60"/>
                  </a:cubicBezTo>
                  <a:cubicBezTo>
                    <a:pt x="26" y="40"/>
                    <a:pt x="26" y="40"/>
                    <a:pt x="26" y="40"/>
                  </a:cubicBezTo>
                  <a:cubicBezTo>
                    <a:pt x="29" y="43"/>
                    <a:pt x="33" y="44"/>
                    <a:pt x="38" y="44"/>
                  </a:cubicBezTo>
                  <a:cubicBezTo>
                    <a:pt x="50" y="44"/>
                    <a:pt x="60" y="34"/>
                    <a:pt x="60" y="22"/>
                  </a:cubicBezTo>
                  <a:cubicBezTo>
                    <a:pt x="60" y="10"/>
                    <a:pt x="50" y="0"/>
                    <a:pt x="38" y="0"/>
                  </a:cubicBezTo>
                  <a:close/>
                  <a:moveTo>
                    <a:pt x="38" y="36"/>
                  </a:moveTo>
                  <a:cubicBezTo>
                    <a:pt x="30" y="36"/>
                    <a:pt x="24" y="30"/>
                    <a:pt x="24" y="22"/>
                  </a:cubicBezTo>
                  <a:cubicBezTo>
                    <a:pt x="24" y="14"/>
                    <a:pt x="30" y="8"/>
                    <a:pt x="38" y="8"/>
                  </a:cubicBezTo>
                  <a:cubicBezTo>
                    <a:pt x="46" y="8"/>
                    <a:pt x="52" y="14"/>
                    <a:pt x="52" y="22"/>
                  </a:cubicBezTo>
                  <a:cubicBezTo>
                    <a:pt x="52" y="30"/>
                    <a:pt x="46" y="36"/>
                    <a:pt x="38" y="3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7" tIns="43934" rIns="87867" bIns="43934" numCol="1" anchor="t" anchorCtr="0" compatLnSpc="1">
              <a:prstTxWarp prst="textNoShape">
                <a:avLst/>
              </a:prstTxWarp>
            </a:bodyPr>
            <a:lstStyle/>
            <a:p>
              <a:pPr marL="0" marR="0" lvl="0" indent="0" algn="l" defTabSz="878559" rtl="0" eaLnBrk="1" fontAlgn="auto" latinLnBrk="0" hangingPunct="1">
                <a:lnSpc>
                  <a:spcPct val="100000"/>
                </a:lnSpc>
                <a:spcBef>
                  <a:spcPts val="0"/>
                </a:spcBef>
                <a:spcAft>
                  <a:spcPts val="0"/>
                </a:spcAft>
                <a:buClrTx/>
                <a:buSzTx/>
                <a:buFontTx/>
                <a:buNone/>
                <a:tabLst/>
                <a:defRPr/>
              </a:pPr>
              <a:endParaRPr kumimoji="0" lang="en-US" sz="2307" b="0" i="0" u="none" strike="noStrike" kern="0" cap="none" spc="0" normalizeH="0" baseline="0" noProof="0">
                <a:ln>
                  <a:noFill/>
                </a:ln>
                <a:solidFill>
                  <a:srgbClr val="1A1A1A"/>
                </a:solidFill>
                <a:effectLst/>
                <a:uLnTx/>
                <a:uFillTx/>
                <a:latin typeface="Segoe UI"/>
                <a:ea typeface="+mn-ea"/>
                <a:cs typeface="+mn-cs"/>
              </a:endParaRPr>
            </a:p>
          </p:txBody>
        </p:sp>
      </p:grpSp>
      <p:grpSp>
        <p:nvGrpSpPr>
          <p:cNvPr id="17" name="Group 16">
            <a:extLst>
              <a:ext uri="{FF2B5EF4-FFF2-40B4-BE49-F238E27FC236}">
                <a16:creationId xmlns:a16="http://schemas.microsoft.com/office/drawing/2014/main" id="{2303D2D3-06B7-41CD-82D9-D8C4847424CA}"/>
              </a:ext>
            </a:extLst>
          </p:cNvPr>
          <p:cNvGrpSpPr/>
          <p:nvPr/>
        </p:nvGrpSpPr>
        <p:grpSpPr>
          <a:xfrm>
            <a:off x="8094967" y="1362862"/>
            <a:ext cx="1554480" cy="1302562"/>
            <a:chOff x="8094967" y="1437573"/>
            <a:chExt cx="1554480" cy="1302562"/>
          </a:xfrm>
        </p:grpSpPr>
        <p:sp>
          <p:nvSpPr>
            <p:cNvPr id="26" name="Rectangle 25">
              <a:extLst>
                <a:ext uri="{FF2B5EF4-FFF2-40B4-BE49-F238E27FC236}">
                  <a16:creationId xmlns:a16="http://schemas.microsoft.com/office/drawing/2014/main" id="{6150397A-27C7-41BD-A658-5A53E87BAB4C}"/>
                </a:ext>
              </a:extLst>
            </p:cNvPr>
            <p:cNvSpPr/>
            <p:nvPr/>
          </p:nvSpPr>
          <p:spPr>
            <a:xfrm>
              <a:off x="8401386" y="2270189"/>
              <a:ext cx="1236225" cy="216982"/>
            </a:xfrm>
            <a:prstGeom prst="rect">
              <a:avLst/>
            </a:prstGeom>
          </p:spPr>
          <p:txBody>
            <a:bodyPr wrap="square">
              <a:spAutoFit/>
            </a:bodyPr>
            <a:lstStyle/>
            <a:p>
              <a:pPr marL="0" marR="0" lvl="0" indent="0" algn="ctr" defTabSz="914049" rtl="0" eaLnBrk="1" fontAlgn="auto" latinLnBrk="0" hangingPunct="1">
                <a:lnSpc>
                  <a:spcPct val="90000"/>
                </a:lnSpc>
                <a:spcBef>
                  <a:spcPts val="1174"/>
                </a:spcBef>
                <a:spcAft>
                  <a:spcPts val="0"/>
                </a:spcAft>
                <a:buClrTx/>
                <a:buSzTx/>
                <a:buFontTx/>
                <a:buNone/>
                <a:tabLst/>
                <a:defRPr sz="1800" b="0" i="0" u="none" strike="noStrike" kern="0" cap="none" spc="0" baseline="0">
                  <a:solidFill>
                    <a:srgbClr val="000000"/>
                  </a:solidFill>
                  <a:uFillTx/>
                </a:defRPr>
              </a:pPr>
              <a:endParaRPr kumimoji="0" lang="en-US" sz="900" b="0" i="0" u="none" strike="noStrike" kern="0" cap="none" spc="0" normalizeH="0" baseline="0" noProof="0">
                <a:ln>
                  <a:noFill/>
                </a:ln>
                <a:solidFill>
                  <a:srgbClr val="000000"/>
                </a:solidFill>
                <a:effectLst/>
                <a:uLnTx/>
                <a:uFillTx/>
                <a:latin typeface="Segoe UI"/>
                <a:ea typeface="+mn-ea"/>
                <a:cs typeface="Segoe UI Light" panose="020B0502040204020203" pitchFamily="34" charset="0"/>
              </a:endParaRPr>
            </a:p>
          </p:txBody>
        </p:sp>
        <p:pic>
          <p:nvPicPr>
            <p:cNvPr id="23" name="Picture 22">
              <a:extLst>
                <a:ext uri="{FF2B5EF4-FFF2-40B4-BE49-F238E27FC236}">
                  <a16:creationId xmlns:a16="http://schemas.microsoft.com/office/drawing/2014/main" id="{C2CE431A-3F23-44A5-A8E0-60E1844AE0E5}"/>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8670922" y="1437573"/>
              <a:ext cx="402570" cy="402570"/>
            </a:xfrm>
            <a:prstGeom prst="rect">
              <a:avLst/>
            </a:prstGeom>
          </p:spPr>
        </p:pic>
        <p:sp>
          <p:nvSpPr>
            <p:cNvPr id="25" name="Rectangle 24">
              <a:extLst>
                <a:ext uri="{FF2B5EF4-FFF2-40B4-BE49-F238E27FC236}">
                  <a16:creationId xmlns:a16="http://schemas.microsoft.com/office/drawing/2014/main" id="{BC856BAC-3B65-4804-819B-B63D5D9F7B7B}"/>
                </a:ext>
              </a:extLst>
            </p:cNvPr>
            <p:cNvSpPr/>
            <p:nvPr/>
          </p:nvSpPr>
          <p:spPr>
            <a:xfrm>
              <a:off x="8388741" y="1891515"/>
              <a:ext cx="966932" cy="341632"/>
            </a:xfrm>
            <a:prstGeom prst="rect">
              <a:avLst/>
            </a:prstGeom>
          </p:spPr>
          <p:txBody>
            <a:bodyPr wrap="square">
              <a:noAutofit/>
            </a:bodyPr>
            <a:lstStyle/>
            <a:p>
              <a:pPr marL="0" marR="0" lvl="0" indent="0" algn="ctr" defTabSz="914049" rtl="0" eaLnBrk="1" fontAlgn="auto" latinLnBrk="0" hangingPunct="1">
                <a:lnSpc>
                  <a:spcPct val="90000"/>
                </a:lnSpc>
                <a:spcBef>
                  <a:spcPts val="1174"/>
                </a:spcBef>
                <a:spcAft>
                  <a:spcPts val="0"/>
                </a:spcAft>
                <a:buClrTx/>
                <a:buSzTx/>
                <a:buFontTx/>
                <a:buNone/>
                <a:tabLst/>
                <a:defRPr sz="1800" b="0" i="0" u="none" strike="noStrike" kern="0" cap="none" spc="0" baseline="0">
                  <a:solidFill>
                    <a:srgbClr val="000000"/>
                  </a:solidFill>
                  <a:uFillTx/>
                </a:defRPr>
              </a:pPr>
              <a:r>
                <a:rPr kumimoji="0" lang="en-US" b="0" i="0" u="none" strike="noStrike" kern="0" cap="none" spc="0" normalizeH="0" baseline="0" noProof="0">
                  <a:ln>
                    <a:noFill/>
                  </a:ln>
                  <a:solidFill>
                    <a:srgbClr val="000000"/>
                  </a:solidFill>
                  <a:effectLst/>
                  <a:uLnTx/>
                  <a:uFillTx/>
                  <a:latin typeface="Segoe UI Semibold"/>
                  <a:ea typeface="+mn-ea"/>
                  <a:cs typeface="Segoe UI Light" panose="020B0502040204020203" pitchFamily="34" charset="0"/>
                </a:rPr>
                <a:t>Collect </a:t>
              </a:r>
            </a:p>
          </p:txBody>
        </p:sp>
        <p:sp>
          <p:nvSpPr>
            <p:cNvPr id="46" name="Rectangle 45">
              <a:extLst>
                <a:ext uri="{FF2B5EF4-FFF2-40B4-BE49-F238E27FC236}">
                  <a16:creationId xmlns:a16="http://schemas.microsoft.com/office/drawing/2014/main" id="{C42FC39B-09DB-472F-8CCD-92E7D1A17D36}"/>
                </a:ext>
              </a:extLst>
            </p:cNvPr>
            <p:cNvSpPr/>
            <p:nvPr/>
          </p:nvSpPr>
          <p:spPr>
            <a:xfrm>
              <a:off x="8094967" y="2232304"/>
              <a:ext cx="1554480" cy="507831"/>
            </a:xfrm>
            <a:prstGeom prst="rect">
              <a:avLst/>
            </a:prstGeom>
          </p:spPr>
          <p:txBody>
            <a:bodyPr wrap="square">
              <a:noAutofit/>
            </a:bodyPr>
            <a:lstStyle/>
            <a:p>
              <a:pPr marL="0" marR="0" lvl="0" indent="0" algn="ctr" defTabSz="914225" rtl="0" eaLnBrk="1" fontAlgn="auto" latinLnBrk="0" hangingPunct="1">
                <a:lnSpc>
                  <a:spcPct val="90000"/>
                </a:lnSpc>
                <a:spcBef>
                  <a:spcPts val="1175"/>
                </a:spcBef>
                <a:spcAft>
                  <a:spcPts val="0"/>
                </a:spcAft>
                <a:buClrTx/>
                <a:buSzTx/>
                <a:buFontTx/>
                <a:buNone/>
                <a:tabLst/>
                <a:defRPr sz="1800" b="0" i="0" u="none" strike="noStrike" kern="0" cap="none" spc="0" baseline="0">
                  <a:solidFill>
                    <a:srgbClr val="000000"/>
                  </a:solidFill>
                  <a:uFillTx/>
                </a:defRPr>
              </a:pPr>
              <a:r>
                <a:rPr kumimoji="0" lang="en-US" sz="1000" b="0" i="0" u="none" strike="noStrike" kern="0" cap="none" spc="0" normalizeH="0" baseline="0" noProof="0">
                  <a:ln>
                    <a:noFill/>
                  </a:ln>
                  <a:effectLst/>
                  <a:uLnTx/>
                  <a:uFillTx/>
                  <a:latin typeface="Segoe UI"/>
                  <a:ea typeface="+mn-ea"/>
                  <a:cs typeface="Segoe UI Light" panose="020B0502040204020203" pitchFamily="34" charset="0"/>
                </a:rPr>
                <a:t>Security data across your enterprise</a:t>
              </a:r>
            </a:p>
          </p:txBody>
        </p:sp>
      </p:grpSp>
      <p:sp>
        <p:nvSpPr>
          <p:cNvPr id="54" name="Rectangle 53">
            <a:extLst>
              <a:ext uri="{FF2B5EF4-FFF2-40B4-BE49-F238E27FC236}">
                <a16:creationId xmlns:a16="http://schemas.microsoft.com/office/drawing/2014/main" id="{A6867655-4809-48DD-A951-770AF432EF81}"/>
              </a:ext>
            </a:extLst>
          </p:cNvPr>
          <p:cNvSpPr/>
          <p:nvPr/>
        </p:nvSpPr>
        <p:spPr>
          <a:xfrm>
            <a:off x="8094967" y="5544346"/>
            <a:ext cx="1554480" cy="369332"/>
          </a:xfrm>
          <a:prstGeom prst="rect">
            <a:avLst/>
          </a:prstGeom>
        </p:spPr>
        <p:txBody>
          <a:bodyPr wrap="square">
            <a:noAutofit/>
          </a:bodyPr>
          <a:lstStyle/>
          <a:p>
            <a:pPr marL="0" marR="0" lvl="0" indent="0" algn="ctr" defTabSz="914225" rtl="0" eaLnBrk="1" fontAlgn="auto" latinLnBrk="0" hangingPunct="1">
              <a:lnSpc>
                <a:spcPct val="90000"/>
              </a:lnSpc>
              <a:spcBef>
                <a:spcPts val="588"/>
              </a:spcBef>
              <a:spcAft>
                <a:spcPts val="0"/>
              </a:spcAft>
              <a:buClrTx/>
              <a:buSzTx/>
              <a:buFontTx/>
              <a:buNone/>
              <a:tabLst/>
              <a:defRPr/>
            </a:pPr>
            <a:r>
              <a:rPr kumimoji="0" lang="en-US" sz="1000" b="0" i="0" u="none" strike="noStrike" kern="0" cap="none" spc="0" normalizeH="0" baseline="0" noProof="0">
                <a:ln>
                  <a:noFill/>
                </a:ln>
                <a:effectLst/>
                <a:uLnTx/>
                <a:uFillTx/>
                <a:latin typeface="Segoe UI"/>
                <a:ea typeface="+mn-ea"/>
                <a:cs typeface="Segoe UI Light" panose="020B0502040204020203" pitchFamily="34" charset="0"/>
              </a:rPr>
              <a:t>Critical incidents </a:t>
            </a:r>
            <a:br>
              <a:rPr kumimoji="0" lang="en-US" sz="1000" b="0" i="0" u="none" strike="noStrike" kern="0" cap="none" spc="0" normalizeH="0" baseline="0" noProof="0">
                <a:ln>
                  <a:noFill/>
                </a:ln>
                <a:effectLst/>
                <a:uLnTx/>
                <a:uFillTx/>
                <a:latin typeface="Segoe UI"/>
                <a:ea typeface="+mn-ea"/>
                <a:cs typeface="Segoe UI Light" panose="020B0502040204020203" pitchFamily="34" charset="0"/>
              </a:rPr>
            </a:br>
            <a:r>
              <a:rPr kumimoji="0" lang="en-US" sz="1000" b="0" i="0" u="none" strike="noStrike" kern="0" cap="none" spc="0" normalizeH="0" baseline="0" noProof="0">
                <a:ln>
                  <a:noFill/>
                </a:ln>
                <a:effectLst/>
                <a:uLnTx/>
                <a:uFillTx/>
                <a:latin typeface="Segoe UI"/>
                <a:ea typeface="+mn-ea"/>
                <a:cs typeface="Segoe UI Light" panose="020B0502040204020203" pitchFamily="34" charset="0"/>
              </a:rPr>
              <a:t>guided by AI</a:t>
            </a:r>
          </a:p>
        </p:txBody>
      </p:sp>
      <p:pic>
        <p:nvPicPr>
          <p:cNvPr id="47" name="Picture 46">
            <a:extLst>
              <a:ext uri="{FF2B5EF4-FFF2-40B4-BE49-F238E27FC236}">
                <a16:creationId xmlns:a16="http://schemas.microsoft.com/office/drawing/2014/main" id="{8377BC88-A702-49FF-9937-FF8BDA68B52F}"/>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8684033" y="3222068"/>
            <a:ext cx="376349" cy="431482"/>
          </a:xfrm>
          <a:prstGeom prst="rect">
            <a:avLst/>
          </a:prstGeom>
        </p:spPr>
      </p:pic>
      <p:sp>
        <p:nvSpPr>
          <p:cNvPr id="2" name="Rectangle 1">
            <a:extLst>
              <a:ext uri="{FF2B5EF4-FFF2-40B4-BE49-F238E27FC236}">
                <a16:creationId xmlns:a16="http://schemas.microsoft.com/office/drawing/2014/main" id="{5553BE54-1895-4742-A6AF-70D348699D5E}"/>
              </a:ext>
            </a:extLst>
          </p:cNvPr>
          <p:cNvSpPr/>
          <p:nvPr/>
        </p:nvSpPr>
        <p:spPr>
          <a:xfrm>
            <a:off x="470428" y="2690721"/>
            <a:ext cx="5117748" cy="2246769"/>
          </a:xfrm>
          <a:prstGeom prst="rect">
            <a:avLst/>
          </a:prstGeom>
        </p:spPr>
        <p:txBody>
          <a:bodyPr wrap="none" lIns="0">
            <a:spAutoFit/>
          </a:bodyPr>
          <a:lstStyle/>
          <a:p>
            <a:pPr lvl="0" defTabSz="914049">
              <a:spcAft>
                <a:spcPts val="2400"/>
              </a:spcAft>
              <a:defRPr sz="1800" b="0" i="0" u="none" strike="noStrike" kern="0" cap="none" spc="0" baseline="0">
                <a:solidFill>
                  <a:srgbClr val="000000"/>
                </a:solidFill>
                <a:uFillTx/>
              </a:defRPr>
            </a:pPr>
            <a:r>
              <a:rPr lang="en-US" sz="2000" kern="0">
                <a:solidFill>
                  <a:srgbClr val="0078D3"/>
                </a:solidFill>
                <a:latin typeface="Segoe UI Semibold" panose="020B0702040204020203" pitchFamily="34" charset="0"/>
                <a:cs typeface="Segoe UI Semibold" panose="020B0702040204020203" pitchFamily="34" charset="0"/>
              </a:rPr>
              <a:t>Limitless</a:t>
            </a:r>
            <a:r>
              <a:rPr lang="en-US" sz="2000" kern="0">
                <a:solidFill>
                  <a:srgbClr val="0078D3"/>
                </a:solidFill>
              </a:rPr>
              <a:t> </a:t>
            </a:r>
            <a:r>
              <a:rPr lang="en-US" sz="2000" kern="0">
                <a:solidFill>
                  <a:srgbClr val="000000"/>
                </a:solidFill>
              </a:rPr>
              <a:t>cloud speed and scale</a:t>
            </a:r>
          </a:p>
          <a:p>
            <a:pPr defTabSz="914049">
              <a:spcAft>
                <a:spcPts val="2400"/>
              </a:spcAft>
              <a:defRPr sz="1800" b="0" i="0" u="none" strike="noStrike" kern="0" cap="none" spc="0" baseline="0">
                <a:solidFill>
                  <a:srgbClr val="000000"/>
                </a:solidFill>
                <a:uFillTx/>
              </a:defRPr>
            </a:pPr>
            <a:r>
              <a:rPr lang="en-US" sz="2000" kern="0">
                <a:solidFill>
                  <a:srgbClr val="000000"/>
                </a:solidFill>
              </a:rPr>
              <a:t>Bring your </a:t>
            </a:r>
            <a:r>
              <a:rPr lang="en-US" sz="2000" kern="0">
                <a:solidFill>
                  <a:srgbClr val="0078D3"/>
                </a:solidFill>
                <a:latin typeface="Segoe UI Semibold" panose="020B0702040204020203" pitchFamily="34" charset="0"/>
                <a:cs typeface="Segoe UI Semibold" panose="020B0702040204020203" pitchFamily="34" charset="0"/>
              </a:rPr>
              <a:t>Office 365 data for Free</a:t>
            </a:r>
          </a:p>
          <a:p>
            <a:pPr defTabSz="914049">
              <a:spcAft>
                <a:spcPts val="2400"/>
              </a:spcAft>
              <a:defRPr sz="1800" b="0" i="0" u="none" strike="noStrike" kern="0" cap="none" spc="0" baseline="0">
                <a:solidFill>
                  <a:srgbClr val="000000"/>
                </a:solidFill>
                <a:uFillTx/>
              </a:defRPr>
            </a:pPr>
            <a:r>
              <a:rPr lang="en-US" sz="2000" kern="0">
                <a:solidFill>
                  <a:srgbClr val="000000"/>
                </a:solidFill>
              </a:rPr>
              <a:t>Easy integration with your </a:t>
            </a:r>
            <a:r>
              <a:rPr lang="en-US" sz="2000" kern="0">
                <a:solidFill>
                  <a:srgbClr val="0078D3"/>
                </a:solidFill>
                <a:latin typeface="Segoe UI Semibold" panose="020B0702040204020203" pitchFamily="34" charset="0"/>
                <a:cs typeface="Segoe UI Semibold" panose="020B0702040204020203" pitchFamily="34" charset="0"/>
              </a:rPr>
              <a:t>existing tools</a:t>
            </a:r>
          </a:p>
          <a:p>
            <a:pPr defTabSz="914049">
              <a:spcAft>
                <a:spcPts val="2400"/>
              </a:spcAft>
              <a:defRPr sz="1800" b="0" i="0" u="none" strike="noStrike" kern="0" cap="none" spc="0" baseline="0">
                <a:solidFill>
                  <a:srgbClr val="000000"/>
                </a:solidFill>
                <a:uFillTx/>
              </a:defRPr>
            </a:pPr>
            <a:r>
              <a:rPr lang="en-US" sz="2000" kern="0">
                <a:solidFill>
                  <a:srgbClr val="000000"/>
                </a:solidFill>
              </a:rPr>
              <a:t>Faster threat protection with </a:t>
            </a:r>
            <a:r>
              <a:rPr lang="en-US" sz="2000" kern="0">
                <a:solidFill>
                  <a:srgbClr val="0078D3"/>
                </a:solidFill>
                <a:latin typeface="Segoe UI Semibold" panose="020B0702040204020203" pitchFamily="34" charset="0"/>
                <a:cs typeface="Segoe UI Semibold" panose="020B0702040204020203" pitchFamily="34" charset="0"/>
              </a:rPr>
              <a:t>AI by your side</a:t>
            </a:r>
          </a:p>
        </p:txBody>
      </p:sp>
    </p:spTree>
    <p:extLst>
      <p:ext uri="{BB962C8B-B14F-4D97-AF65-F5344CB8AC3E}">
        <p14:creationId xmlns:p14="http://schemas.microsoft.com/office/powerpoint/2010/main" val="893950112"/>
      </p:ext>
    </p:extLst>
  </p:cSld>
  <p:clrMapOvr>
    <a:masterClrMapping/>
  </p:clrMapOvr>
  <p:transition>
    <p:fad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TotalTime>
  <Words>3895</Words>
  <Application>Microsoft Macintosh PowerPoint</Application>
  <PresentationFormat>Widescreen</PresentationFormat>
  <Paragraphs>741</Paragraphs>
  <Slides>66</Slides>
  <Notes>49</Notes>
  <HiddenSlides>1</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66</vt:i4>
      </vt:variant>
    </vt:vector>
  </HeadingPairs>
  <TitlesOfParts>
    <vt:vector size="79" baseType="lpstr">
      <vt:lpstr>Arial</vt:lpstr>
      <vt:lpstr>Calibri</vt:lpstr>
      <vt:lpstr>Calibri Light</vt:lpstr>
      <vt:lpstr>Consolas</vt:lpstr>
      <vt:lpstr>Courier New</vt:lpstr>
      <vt:lpstr>Menlo</vt:lpstr>
      <vt:lpstr>Segoe UI</vt:lpstr>
      <vt:lpstr>Segoe UI Light</vt:lpstr>
      <vt:lpstr>Segoe UI Semibold</vt:lpstr>
      <vt:lpstr>Segoe UI Semibold (Headings)</vt:lpstr>
      <vt:lpstr>Segoe UI Semilight</vt:lpstr>
      <vt:lpstr>Wingdings</vt:lpstr>
      <vt:lpstr>Office Theme</vt:lpstr>
      <vt:lpstr>Cloud Native Governance + Security</vt:lpstr>
      <vt:lpstr>Agenda </vt:lpstr>
      <vt:lpstr>Customer Scenario &amp; Governance + Security Setup</vt:lpstr>
      <vt:lpstr>What is Enterprise Control Plane (ECP)?</vt:lpstr>
      <vt:lpstr>BMO "pain" points </vt:lpstr>
      <vt:lpstr>Why Enterprise Control Plane (ECP)?</vt:lpstr>
      <vt:lpstr>Enterprise Control Plane Architecture</vt:lpstr>
      <vt:lpstr>Azure Governance – Compliance</vt:lpstr>
      <vt:lpstr>Introducing Microsoft Azure Sentinel</vt:lpstr>
      <vt:lpstr>Azure Governance – In Practice</vt:lpstr>
      <vt:lpstr>Agenda </vt:lpstr>
      <vt:lpstr>Cluster Pre-Provisioning</vt:lpstr>
      <vt:lpstr>Scenarios enabled by Advanced Networking</vt:lpstr>
      <vt:lpstr>Advanced networking: Prerequisites</vt:lpstr>
      <vt:lpstr>Advanced networking: Planning IP addressing for your cluster</vt:lpstr>
      <vt:lpstr>Summary </vt:lpstr>
      <vt:lpstr>Cluster Provisioning</vt:lpstr>
      <vt:lpstr>Security overview</vt:lpstr>
      <vt:lpstr>North/South Traffic in AKS with Azure Firewall</vt:lpstr>
      <vt:lpstr>PowerPoint Presentation</vt:lpstr>
      <vt:lpstr>Cluster Post-Provisioning (Infra-Centric)</vt:lpstr>
      <vt:lpstr>Security overview</vt:lpstr>
      <vt:lpstr>East/West Traffic with Network Policy</vt:lpstr>
      <vt:lpstr>Cluster Security</vt:lpstr>
      <vt:lpstr>When to use Azure NSG/FW vs. Kubernetes Network policy </vt:lpstr>
      <vt:lpstr>Kubernetes Dashboard</vt:lpstr>
      <vt:lpstr>Kubernetes Dashboard – less worse</vt:lpstr>
      <vt:lpstr>What to be careful when monitoring Kubernetes? </vt:lpstr>
      <vt:lpstr>PowerPoint Presentation</vt:lpstr>
      <vt:lpstr>Enable Control plane logs</vt:lpstr>
      <vt:lpstr>Process Node OS Security Patches</vt:lpstr>
      <vt:lpstr>PowerPoint Presentation</vt:lpstr>
      <vt:lpstr>Dynamic Admission Control</vt:lpstr>
      <vt:lpstr>That’s awesome! But…</vt:lpstr>
      <vt:lpstr>Sample Admission Webhook</vt:lpstr>
      <vt:lpstr>Open Policy Agent</vt:lpstr>
      <vt:lpstr>PowerPoint Presentation</vt:lpstr>
      <vt:lpstr>Example Rego Policy</vt:lpstr>
      <vt:lpstr>Who manages all this policy?</vt:lpstr>
      <vt:lpstr>Kubernetes Policy Controller</vt:lpstr>
      <vt:lpstr>The Good, The Bad, and Gotchas</vt:lpstr>
      <vt:lpstr>Pop Quiz #1</vt:lpstr>
      <vt:lpstr>Cluster Post-Provisioning (App-Centric)</vt:lpstr>
      <vt:lpstr>Security overview</vt:lpstr>
      <vt:lpstr>PowerPoint Presentation</vt:lpstr>
      <vt:lpstr>PowerPoint Presentation</vt:lpstr>
      <vt:lpstr>Pop Quiz #2</vt:lpstr>
      <vt:lpstr>Cost Governance</vt:lpstr>
      <vt:lpstr>Cost Governance</vt:lpstr>
      <vt:lpstr>Deploy Sample App</vt:lpstr>
      <vt:lpstr>Deploy Sample App</vt:lpstr>
      <vt:lpstr>Validate Requirements</vt:lpstr>
      <vt:lpstr>Validate Requirements</vt:lpstr>
      <vt:lpstr>Blue/Green Deployment</vt:lpstr>
      <vt:lpstr>Blue/Green Deployment</vt:lpstr>
      <vt:lpstr>Thought Leadership</vt:lpstr>
      <vt:lpstr>Thought Leadership</vt:lpstr>
      <vt:lpstr>Recommendations based upon security controls enabled in AKS</vt:lpstr>
      <vt:lpstr>Recommendations based upon audit log analysis</vt:lpstr>
      <vt:lpstr>Open Policy Agent</vt:lpstr>
      <vt:lpstr>Pop Quiz #3</vt:lpstr>
      <vt:lpstr>Wrapping Up</vt:lpstr>
      <vt:lpstr>PowerPoint Presentation</vt:lpstr>
      <vt:lpstr>PowerPoint Presentation</vt:lpstr>
      <vt:lpstr>Key Takeaways</vt:lpstr>
      <vt:lpstr>Q&amp;A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Cloud Native Governance + Security</dc:title>
  <dc:creator>Kevin Harris (CANADA)</dc:creator>
  <cp:lastModifiedBy>Kevin Harris (CANADA)</cp:lastModifiedBy>
  <cp:revision>2</cp:revision>
  <dcterms:created xsi:type="dcterms:W3CDTF">2019-10-07T20:12:15Z</dcterms:created>
  <dcterms:modified xsi:type="dcterms:W3CDTF">2019-10-07T20:34:33Z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etDate">
    <vt:lpwstr>2019-10-07T20:12:16Z</vt:lpwstr>
  </property>
  <property fmtid="{D5CDD505-2E9C-101B-9397-08002B2CF9AE}" pid="4" name="MSIP_Label_f42aa342-8706-4288-bd11-ebb85995028c_Method">
    <vt:lpwstr>Standard</vt:lpwstr>
  </property>
  <property fmtid="{D5CDD505-2E9C-101B-9397-08002B2CF9AE}" pid="5" name="MSIP_Label_f42aa342-8706-4288-bd11-ebb85995028c_Name">
    <vt:lpwstr>Internal</vt:lpwstr>
  </property>
  <property fmtid="{D5CDD505-2E9C-101B-9397-08002B2CF9AE}" pid="6" name="MSIP_Label_f42aa342-8706-4288-bd11-ebb85995028c_SiteId">
    <vt:lpwstr>72f988bf-86f1-41af-91ab-2d7cd011db47</vt:lpwstr>
  </property>
  <property fmtid="{D5CDD505-2E9C-101B-9397-08002B2CF9AE}" pid="7" name="MSIP_Label_f42aa342-8706-4288-bd11-ebb85995028c_ActionId">
    <vt:lpwstr>dc0210a2-c068-46c7-ac02-0000d329cf1a</vt:lpwstr>
  </property>
  <property fmtid="{D5CDD505-2E9C-101B-9397-08002B2CF9AE}" pid="8" name="MSIP_Label_f42aa342-8706-4288-bd11-ebb85995028c_ContentBits">
    <vt:lpwstr>0</vt:lpwstr>
  </property>
</Properties>
</file>